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56" r:id="rId2"/>
    <p:sldId id="257" r:id="rId3"/>
    <p:sldId id="337" r:id="rId4"/>
    <p:sldId id="258" r:id="rId5"/>
    <p:sldId id="334" r:id="rId6"/>
    <p:sldId id="335"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83" r:id="rId28"/>
    <p:sldId id="279" r:id="rId29"/>
    <p:sldId id="280" r:id="rId30"/>
    <p:sldId id="281" r:id="rId31"/>
    <p:sldId id="336" r:id="rId32"/>
    <p:sldId id="282" r:id="rId33"/>
    <p:sldId id="284" r:id="rId34"/>
    <p:sldId id="285" r:id="rId35"/>
    <p:sldId id="286" r:id="rId36"/>
    <p:sldId id="287" r:id="rId37"/>
    <p:sldId id="288" r:id="rId38"/>
    <p:sldId id="289" r:id="rId39"/>
    <p:sldId id="290" r:id="rId40"/>
    <p:sldId id="338" r:id="rId41"/>
    <p:sldId id="339" r:id="rId42"/>
    <p:sldId id="291" r:id="rId43"/>
    <p:sldId id="340" r:id="rId4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B8CC"/>
    <a:srgbClr val="245178"/>
    <a:srgbClr val="1F497D"/>
    <a:srgbClr val="D2CDBC"/>
    <a:srgbClr val="5D88A3"/>
    <a:srgbClr val="D3D2CA"/>
    <a:srgbClr val="50A7B0"/>
    <a:srgbClr val="7F7F7F"/>
    <a:srgbClr val="D1CBB9"/>
    <a:srgbClr val="CBC5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51" autoAdjust="0"/>
    <p:restoredTop sz="94837" autoAdjust="0"/>
  </p:normalViewPr>
  <p:slideViewPr>
    <p:cSldViewPr snapToGrid="0">
      <p:cViewPr varScale="1">
        <p:scale>
          <a:sx n="103" d="100"/>
          <a:sy n="103" d="100"/>
        </p:scale>
        <p:origin x="114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iagrams/_rels/data2.xml.rels><?xml version="1.0" encoding="UTF-8" standalone="yes"?>
<Relationships xmlns="http://schemas.openxmlformats.org/package/2006/relationships"><Relationship Id="rId8" Type="http://schemas.openxmlformats.org/officeDocument/2006/relationships/hyperlink" Target="https://web.energia.go.cr/" TargetMode="External"/><Relationship Id="rId3" Type="http://schemas.openxmlformats.org/officeDocument/2006/relationships/hyperlink" Target="https://cambioclimatico.go.cr/" TargetMode="External"/><Relationship Id="rId7" Type="http://schemas.openxmlformats.org/officeDocument/2006/relationships/hyperlink" Target="mailto:Olga.segura@misalud.go.cr" TargetMode="External"/><Relationship Id="rId2" Type="http://schemas.openxmlformats.org/officeDocument/2006/relationships/hyperlink" Target="mailto:emurillo@minae.go.cr" TargetMode="External"/><Relationship Id="rId1" Type="http://schemas.openxmlformats.org/officeDocument/2006/relationships/hyperlink" Target="http://www.digeca.go.cr/" TargetMode="External"/><Relationship Id="rId6" Type="http://schemas.openxmlformats.org/officeDocument/2006/relationships/hyperlink" Target="mailto:francisco.amen@misalud.go.cr" TargetMode="External"/><Relationship Id="rId5" Type="http://schemas.openxmlformats.org/officeDocument/2006/relationships/hyperlink" Target="https://www.ministeriodesalud.go.cr/" TargetMode="External"/><Relationship Id="rId4" Type="http://schemas.openxmlformats.org/officeDocument/2006/relationships/hyperlink" Target="mailto:cambioclimatico@minae.go.cr" TargetMode="External"/><Relationship Id="rId9" Type="http://schemas.openxmlformats.org/officeDocument/2006/relationships/hyperlink" Target="mailto:direccionenergia@minae.go.cr" TargetMode="External"/></Relationships>
</file>

<file path=ppt/diagrams/_rels/drawing2.xml.rels><?xml version="1.0" encoding="UTF-8" standalone="yes"?>
<Relationships xmlns="http://schemas.openxmlformats.org/package/2006/relationships"><Relationship Id="rId8" Type="http://schemas.openxmlformats.org/officeDocument/2006/relationships/hyperlink" Target="mailto:francisco.amen@misalud.go.cr" TargetMode="External"/><Relationship Id="rId3" Type="http://schemas.openxmlformats.org/officeDocument/2006/relationships/hyperlink" Target="https://cambioclimatico.go.cr/" TargetMode="External"/><Relationship Id="rId7" Type="http://schemas.openxmlformats.org/officeDocument/2006/relationships/hyperlink" Target="https://www.ministeriodesalud.go.cr/" TargetMode="External"/><Relationship Id="rId2" Type="http://schemas.openxmlformats.org/officeDocument/2006/relationships/hyperlink" Target="mailto:emurillo@minae.go.cr" TargetMode="External"/><Relationship Id="rId1" Type="http://schemas.openxmlformats.org/officeDocument/2006/relationships/hyperlink" Target="http://www.digeca.go.cr/" TargetMode="External"/><Relationship Id="rId6" Type="http://schemas.openxmlformats.org/officeDocument/2006/relationships/hyperlink" Target="mailto:direccionenergia@minae.go.cr" TargetMode="External"/><Relationship Id="rId5" Type="http://schemas.openxmlformats.org/officeDocument/2006/relationships/hyperlink" Target="https://web.energia.go.cr/" TargetMode="External"/><Relationship Id="rId4" Type="http://schemas.openxmlformats.org/officeDocument/2006/relationships/hyperlink" Target="mailto:cambioclimatico@minae.go.cr" TargetMode="External"/><Relationship Id="rId9" Type="http://schemas.openxmlformats.org/officeDocument/2006/relationships/hyperlink" Target="mailto:Olga.segura@misalud.go.cr"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AD3521-B5BF-4F26-AFBE-AF83EEF6940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s-CR"/>
        </a:p>
      </dgm:t>
    </dgm:pt>
    <dgm:pt modelId="{62F5161A-2C73-4FA4-BE92-A0F83FC666E6}">
      <dgm:prSet phldrT="[Texto]"/>
      <dgm:spPr/>
      <dgm:t>
        <a:bodyPr/>
        <a:lstStyle/>
        <a:p>
          <a:r>
            <a:rPr lang="es-CR" dirty="0"/>
            <a:t>Contenido</a:t>
          </a:r>
        </a:p>
      </dgm:t>
    </dgm:pt>
    <dgm:pt modelId="{69015D02-FEED-421E-BC23-6E7A88750663}" type="parTrans" cxnId="{7F59B206-0DB5-43CD-826B-F1A51AF214A6}">
      <dgm:prSet/>
      <dgm:spPr/>
      <dgm:t>
        <a:bodyPr/>
        <a:lstStyle/>
        <a:p>
          <a:endParaRPr lang="es-CR"/>
        </a:p>
      </dgm:t>
    </dgm:pt>
    <dgm:pt modelId="{5049CADC-4F79-4B00-B111-77918AFB1012}" type="sibTrans" cxnId="{7F59B206-0DB5-43CD-826B-F1A51AF214A6}">
      <dgm:prSet/>
      <dgm:spPr/>
      <dgm:t>
        <a:bodyPr/>
        <a:lstStyle/>
        <a:p>
          <a:endParaRPr lang="es-CR"/>
        </a:p>
      </dgm:t>
    </dgm:pt>
    <dgm:pt modelId="{C5C36128-9E24-44A7-90A4-06B487D7C230}">
      <dgm:prSet phldrT="[Texto]"/>
      <dgm:spPr/>
      <dgm:t>
        <a:bodyPr/>
        <a:lstStyle/>
        <a:p>
          <a:endParaRPr lang="es-CR" dirty="0"/>
        </a:p>
      </dgm:t>
    </dgm:pt>
    <dgm:pt modelId="{2B4696FA-B105-4CD6-B832-6373D911CACD}" type="parTrans" cxnId="{8D708E86-9480-4AEC-9547-D09200E658BA}">
      <dgm:prSet/>
      <dgm:spPr/>
      <dgm:t>
        <a:bodyPr/>
        <a:lstStyle/>
        <a:p>
          <a:endParaRPr lang="es-CR"/>
        </a:p>
      </dgm:t>
    </dgm:pt>
    <dgm:pt modelId="{0F60A75B-96BC-4684-8EC7-C95626B873CF}" type="sibTrans" cxnId="{8D708E86-9480-4AEC-9547-D09200E658BA}">
      <dgm:prSet/>
      <dgm:spPr/>
      <dgm:t>
        <a:bodyPr/>
        <a:lstStyle/>
        <a:p>
          <a:endParaRPr lang="es-CR"/>
        </a:p>
      </dgm:t>
    </dgm:pt>
    <dgm:pt modelId="{98AC3AFD-AA19-4761-B283-E466438A00AC}">
      <dgm:prSet phldrT="[Texto]"/>
      <dgm:spPr/>
      <dgm:t>
        <a:bodyPr/>
        <a:lstStyle/>
        <a:p>
          <a:r>
            <a:rPr lang="es-CR" dirty="0"/>
            <a:t>Antecedentes en la normativa</a:t>
          </a:r>
        </a:p>
      </dgm:t>
    </dgm:pt>
    <dgm:pt modelId="{1BAD93E3-2092-4629-BC4B-4D871BD74EFD}" type="parTrans" cxnId="{CE551A54-5F4B-4692-9942-4BB9456D6260}">
      <dgm:prSet/>
      <dgm:spPr/>
      <dgm:t>
        <a:bodyPr/>
        <a:lstStyle/>
        <a:p>
          <a:endParaRPr lang="es-CR"/>
        </a:p>
      </dgm:t>
    </dgm:pt>
    <dgm:pt modelId="{590E04EB-B129-4A4A-A6AF-82287AB3EB98}" type="sibTrans" cxnId="{CE551A54-5F4B-4692-9942-4BB9456D6260}">
      <dgm:prSet/>
      <dgm:spPr/>
      <dgm:t>
        <a:bodyPr/>
        <a:lstStyle/>
        <a:p>
          <a:endParaRPr lang="es-CR"/>
        </a:p>
      </dgm:t>
    </dgm:pt>
    <dgm:pt modelId="{20320B58-39F7-4C6E-A2F9-F6B2BFE57F1C}">
      <dgm:prSet phldrT="[Texto]"/>
      <dgm:spPr/>
      <dgm:t>
        <a:bodyPr/>
        <a:lstStyle/>
        <a:p>
          <a:r>
            <a:rPr lang="es-CR" dirty="0"/>
            <a:t>Sustento legal </a:t>
          </a:r>
        </a:p>
      </dgm:t>
    </dgm:pt>
    <dgm:pt modelId="{D4177F14-8AD8-4B2E-88EE-D456A7D32980}" type="parTrans" cxnId="{EE632E59-AAC6-4DB9-8C29-9A016E9B2127}">
      <dgm:prSet/>
      <dgm:spPr/>
      <dgm:t>
        <a:bodyPr/>
        <a:lstStyle/>
        <a:p>
          <a:endParaRPr lang="es-CR"/>
        </a:p>
      </dgm:t>
    </dgm:pt>
    <dgm:pt modelId="{7131C12B-0A48-41F4-91C7-AABD50F161BE}" type="sibTrans" cxnId="{EE632E59-AAC6-4DB9-8C29-9A016E9B2127}">
      <dgm:prSet/>
      <dgm:spPr/>
      <dgm:t>
        <a:bodyPr/>
        <a:lstStyle/>
        <a:p>
          <a:endParaRPr lang="es-CR"/>
        </a:p>
      </dgm:t>
    </dgm:pt>
    <dgm:pt modelId="{C47484AA-1D1B-453B-AD57-D8FE65460EDD}">
      <dgm:prSet phldrT="[Texto]"/>
      <dgm:spPr/>
      <dgm:t>
        <a:bodyPr/>
        <a:lstStyle/>
        <a:p>
          <a:r>
            <a:rPr lang="es-CR" dirty="0"/>
            <a:t>Definiciones importantes</a:t>
          </a:r>
        </a:p>
      </dgm:t>
    </dgm:pt>
    <dgm:pt modelId="{841BAF1F-EE3D-4429-A31E-39F291FEEB34}" type="parTrans" cxnId="{7F363215-6148-40A9-9BD4-BADF4E4E90A3}">
      <dgm:prSet/>
      <dgm:spPr/>
      <dgm:t>
        <a:bodyPr/>
        <a:lstStyle/>
        <a:p>
          <a:endParaRPr lang="es-CR"/>
        </a:p>
      </dgm:t>
    </dgm:pt>
    <dgm:pt modelId="{A31021B6-282D-4B04-BBF8-47DCADD2FC39}" type="sibTrans" cxnId="{7F363215-6148-40A9-9BD4-BADF4E4E90A3}">
      <dgm:prSet/>
      <dgm:spPr/>
      <dgm:t>
        <a:bodyPr/>
        <a:lstStyle/>
        <a:p>
          <a:endParaRPr lang="es-CR"/>
        </a:p>
      </dgm:t>
    </dgm:pt>
    <dgm:pt modelId="{E78A6017-FFDA-4FA5-9C24-5EA7D9F4D200}">
      <dgm:prSet phldrT="[Texto]"/>
      <dgm:spPr/>
      <dgm:t>
        <a:bodyPr/>
        <a:lstStyle/>
        <a:p>
          <a:r>
            <a:rPr lang="es-CR" dirty="0"/>
            <a:t>Objetivos del PGAI</a:t>
          </a:r>
        </a:p>
      </dgm:t>
    </dgm:pt>
    <dgm:pt modelId="{09127160-CCB3-4AFC-BAFB-B9665AE872F5}" type="parTrans" cxnId="{DC4DAD74-680C-49F3-8939-2D544FD36091}">
      <dgm:prSet/>
      <dgm:spPr/>
      <dgm:t>
        <a:bodyPr/>
        <a:lstStyle/>
        <a:p>
          <a:endParaRPr lang="es-CR"/>
        </a:p>
      </dgm:t>
    </dgm:pt>
    <dgm:pt modelId="{9C2A4491-902F-4E91-A540-A8F316549B22}" type="sibTrans" cxnId="{DC4DAD74-680C-49F3-8939-2D544FD36091}">
      <dgm:prSet/>
      <dgm:spPr/>
      <dgm:t>
        <a:bodyPr/>
        <a:lstStyle/>
        <a:p>
          <a:endParaRPr lang="es-CR"/>
        </a:p>
      </dgm:t>
    </dgm:pt>
    <dgm:pt modelId="{B997616A-06D0-4380-9867-B7F31C388650}">
      <dgm:prSet phldrT="[Texto]"/>
      <dgm:spPr/>
      <dgm:t>
        <a:bodyPr/>
        <a:lstStyle/>
        <a:p>
          <a:r>
            <a:rPr lang="es-CR" dirty="0"/>
            <a:t>Componentes estratégicos y transversales</a:t>
          </a:r>
        </a:p>
      </dgm:t>
    </dgm:pt>
    <dgm:pt modelId="{15F6F83C-A17B-46D3-9244-40197648DB17}" type="parTrans" cxnId="{234A30E9-2894-420A-8B51-02957393C489}">
      <dgm:prSet/>
      <dgm:spPr/>
      <dgm:t>
        <a:bodyPr/>
        <a:lstStyle/>
        <a:p>
          <a:endParaRPr lang="es-CR"/>
        </a:p>
      </dgm:t>
    </dgm:pt>
    <dgm:pt modelId="{FB8F2E07-3180-4B6A-A58D-1A7CDC2B2954}" type="sibTrans" cxnId="{234A30E9-2894-420A-8B51-02957393C489}">
      <dgm:prSet/>
      <dgm:spPr/>
      <dgm:t>
        <a:bodyPr/>
        <a:lstStyle/>
        <a:p>
          <a:endParaRPr lang="es-CR"/>
        </a:p>
      </dgm:t>
    </dgm:pt>
    <dgm:pt modelId="{F91E13FC-165C-493F-BFA1-D9F2586DEE39}">
      <dgm:prSet phldrT="[Texto]"/>
      <dgm:spPr/>
      <dgm:t>
        <a:bodyPr/>
        <a:lstStyle/>
        <a:p>
          <a:r>
            <a:rPr lang="es-CR" dirty="0"/>
            <a:t>Pasos para la elaboración de un PGAI</a:t>
          </a:r>
        </a:p>
      </dgm:t>
    </dgm:pt>
    <dgm:pt modelId="{3F549C68-DEED-42D3-910D-4D21976BF3C7}" type="parTrans" cxnId="{4E24864A-138B-4629-8079-AA3F0093EFB3}">
      <dgm:prSet/>
      <dgm:spPr/>
      <dgm:t>
        <a:bodyPr/>
        <a:lstStyle/>
        <a:p>
          <a:endParaRPr lang="es-CR"/>
        </a:p>
      </dgm:t>
    </dgm:pt>
    <dgm:pt modelId="{32AE676A-2541-4418-930C-A17CCAE41482}" type="sibTrans" cxnId="{4E24864A-138B-4629-8079-AA3F0093EFB3}">
      <dgm:prSet/>
      <dgm:spPr/>
      <dgm:t>
        <a:bodyPr/>
        <a:lstStyle/>
        <a:p>
          <a:endParaRPr lang="es-CR"/>
        </a:p>
      </dgm:t>
    </dgm:pt>
    <dgm:pt modelId="{9076328C-33A2-4A39-9A94-AA0F24EEBF21}">
      <dgm:prSet phldrT="[Texto]"/>
      <dgm:spPr/>
      <dgm:t>
        <a:bodyPr/>
        <a:lstStyle/>
        <a:p>
          <a:r>
            <a:rPr lang="es-CR" dirty="0"/>
            <a:t>Sitio Web: DIGECA</a:t>
          </a:r>
        </a:p>
      </dgm:t>
    </dgm:pt>
    <dgm:pt modelId="{87221B77-95FF-40F0-82CA-618EE838BA0F}" type="parTrans" cxnId="{14D33B25-89B4-463F-A085-7FBB45EAA619}">
      <dgm:prSet/>
      <dgm:spPr/>
      <dgm:t>
        <a:bodyPr/>
        <a:lstStyle/>
        <a:p>
          <a:endParaRPr lang="es-CR"/>
        </a:p>
      </dgm:t>
    </dgm:pt>
    <dgm:pt modelId="{E8CF0A71-8EAA-424C-A609-FDCF1B54C34D}" type="sibTrans" cxnId="{14D33B25-89B4-463F-A085-7FBB45EAA619}">
      <dgm:prSet/>
      <dgm:spPr/>
      <dgm:t>
        <a:bodyPr/>
        <a:lstStyle/>
        <a:p>
          <a:endParaRPr lang="es-CR"/>
        </a:p>
      </dgm:t>
    </dgm:pt>
    <dgm:pt modelId="{C3068BF5-F73F-4FF9-89ED-75DA269CC51F}">
      <dgm:prSet phldrT="[Texto]"/>
      <dgm:spPr/>
      <dgm:t>
        <a:bodyPr/>
        <a:lstStyle/>
        <a:p>
          <a:r>
            <a:rPr lang="es-CR" dirty="0"/>
            <a:t>Contactos clave</a:t>
          </a:r>
        </a:p>
      </dgm:t>
    </dgm:pt>
    <dgm:pt modelId="{57EF6F7F-3DFE-4AE1-859E-BB5B122633C2}" type="parTrans" cxnId="{961C4C19-2D04-4608-A72D-53E5F851AC61}">
      <dgm:prSet/>
      <dgm:spPr/>
      <dgm:t>
        <a:bodyPr/>
        <a:lstStyle/>
        <a:p>
          <a:endParaRPr lang="es-CR"/>
        </a:p>
      </dgm:t>
    </dgm:pt>
    <dgm:pt modelId="{E5C1D621-CFC4-48ED-AE2A-3349C2EA3C76}" type="sibTrans" cxnId="{961C4C19-2D04-4608-A72D-53E5F851AC61}">
      <dgm:prSet/>
      <dgm:spPr/>
      <dgm:t>
        <a:bodyPr/>
        <a:lstStyle/>
        <a:p>
          <a:endParaRPr lang="es-CR"/>
        </a:p>
      </dgm:t>
    </dgm:pt>
    <dgm:pt modelId="{F43F6CFE-23CD-427A-84EF-4495DDF755EB}" type="pres">
      <dgm:prSet presAssocID="{D2AD3521-B5BF-4F26-AFBE-AF83EEF69400}" presName="vert0" presStyleCnt="0">
        <dgm:presLayoutVars>
          <dgm:dir/>
          <dgm:animOne val="branch"/>
          <dgm:animLvl val="lvl"/>
        </dgm:presLayoutVars>
      </dgm:prSet>
      <dgm:spPr/>
    </dgm:pt>
    <dgm:pt modelId="{D4ED1228-2159-4534-8B73-CD0B9ECE74CB}" type="pres">
      <dgm:prSet presAssocID="{62F5161A-2C73-4FA4-BE92-A0F83FC666E6}" presName="thickLine" presStyleLbl="alignNode1" presStyleIdx="0" presStyleCnt="1" custLinFactNeighborX="-6531" custLinFactNeighborY="0"/>
      <dgm:spPr/>
    </dgm:pt>
    <dgm:pt modelId="{3C313BCC-60A5-4152-B237-2133E94CA526}" type="pres">
      <dgm:prSet presAssocID="{62F5161A-2C73-4FA4-BE92-A0F83FC666E6}" presName="horz1" presStyleCnt="0"/>
      <dgm:spPr/>
    </dgm:pt>
    <dgm:pt modelId="{C94B0F4D-4AEF-4B3B-AAA8-0286784D296F}" type="pres">
      <dgm:prSet presAssocID="{62F5161A-2C73-4FA4-BE92-A0F83FC666E6}" presName="tx1" presStyleLbl="revTx" presStyleIdx="0" presStyleCnt="10"/>
      <dgm:spPr/>
    </dgm:pt>
    <dgm:pt modelId="{A61047E3-03B6-46B8-A718-332CD91FDCC5}" type="pres">
      <dgm:prSet presAssocID="{62F5161A-2C73-4FA4-BE92-A0F83FC666E6}" presName="vert1" presStyleCnt="0"/>
      <dgm:spPr/>
    </dgm:pt>
    <dgm:pt modelId="{44D806AC-A1BD-4CA7-B325-B70CE0348D0F}" type="pres">
      <dgm:prSet presAssocID="{C5C36128-9E24-44A7-90A4-06B487D7C230}" presName="vertSpace2a" presStyleCnt="0"/>
      <dgm:spPr/>
    </dgm:pt>
    <dgm:pt modelId="{02EA10BC-998A-406F-89BA-6137F89A3DD4}" type="pres">
      <dgm:prSet presAssocID="{C5C36128-9E24-44A7-90A4-06B487D7C230}" presName="horz2" presStyleCnt="0"/>
      <dgm:spPr/>
    </dgm:pt>
    <dgm:pt modelId="{5365A853-8460-481B-87D1-71BA6BB574FD}" type="pres">
      <dgm:prSet presAssocID="{C5C36128-9E24-44A7-90A4-06B487D7C230}" presName="horzSpace2" presStyleCnt="0"/>
      <dgm:spPr/>
    </dgm:pt>
    <dgm:pt modelId="{B8A751C3-D518-41F1-8F7D-8A1FBDC64B79}" type="pres">
      <dgm:prSet presAssocID="{C5C36128-9E24-44A7-90A4-06B487D7C230}" presName="tx2" presStyleLbl="revTx" presStyleIdx="1" presStyleCnt="10"/>
      <dgm:spPr/>
    </dgm:pt>
    <dgm:pt modelId="{54DCAFFF-0641-4501-B656-718C8422D8E9}" type="pres">
      <dgm:prSet presAssocID="{C5C36128-9E24-44A7-90A4-06B487D7C230}" presName="vert2" presStyleCnt="0"/>
      <dgm:spPr/>
    </dgm:pt>
    <dgm:pt modelId="{EB66D250-642C-4811-A68C-668B00ABFA7C}" type="pres">
      <dgm:prSet presAssocID="{C5C36128-9E24-44A7-90A4-06B487D7C230}" presName="thinLine2b" presStyleLbl="callout" presStyleIdx="0" presStyleCnt="9"/>
      <dgm:spPr/>
    </dgm:pt>
    <dgm:pt modelId="{982EF892-BB3C-4C9D-90F8-7A674F0FACCD}" type="pres">
      <dgm:prSet presAssocID="{C5C36128-9E24-44A7-90A4-06B487D7C230}" presName="vertSpace2b" presStyleCnt="0"/>
      <dgm:spPr/>
    </dgm:pt>
    <dgm:pt modelId="{9093CF54-5484-42EF-A4D2-53E8A2E5A5DF}" type="pres">
      <dgm:prSet presAssocID="{98AC3AFD-AA19-4761-B283-E466438A00AC}" presName="horz2" presStyleCnt="0"/>
      <dgm:spPr/>
    </dgm:pt>
    <dgm:pt modelId="{023AA5B6-BF82-43D8-A56B-C630AD183CB8}" type="pres">
      <dgm:prSet presAssocID="{98AC3AFD-AA19-4761-B283-E466438A00AC}" presName="horzSpace2" presStyleCnt="0"/>
      <dgm:spPr/>
    </dgm:pt>
    <dgm:pt modelId="{4ECDD2D3-44B3-4D96-9F66-FD4B9E8527C4}" type="pres">
      <dgm:prSet presAssocID="{98AC3AFD-AA19-4761-B283-E466438A00AC}" presName="tx2" presStyleLbl="revTx" presStyleIdx="2" presStyleCnt="10"/>
      <dgm:spPr/>
    </dgm:pt>
    <dgm:pt modelId="{06AF18EE-E307-4150-94FE-73A1CE746DFF}" type="pres">
      <dgm:prSet presAssocID="{98AC3AFD-AA19-4761-B283-E466438A00AC}" presName="vert2" presStyleCnt="0"/>
      <dgm:spPr/>
    </dgm:pt>
    <dgm:pt modelId="{9524AA31-A9B7-4559-B749-A29CFA7FB149}" type="pres">
      <dgm:prSet presAssocID="{98AC3AFD-AA19-4761-B283-E466438A00AC}" presName="thinLine2b" presStyleLbl="callout" presStyleIdx="1" presStyleCnt="9"/>
      <dgm:spPr/>
    </dgm:pt>
    <dgm:pt modelId="{2DE07208-4D3D-4F83-81D9-115886B2C2C8}" type="pres">
      <dgm:prSet presAssocID="{98AC3AFD-AA19-4761-B283-E466438A00AC}" presName="vertSpace2b" presStyleCnt="0"/>
      <dgm:spPr/>
    </dgm:pt>
    <dgm:pt modelId="{2A4793C9-0DBC-4D8A-AD89-9884F0A28A16}" type="pres">
      <dgm:prSet presAssocID="{20320B58-39F7-4C6E-A2F9-F6B2BFE57F1C}" presName="horz2" presStyleCnt="0"/>
      <dgm:spPr/>
    </dgm:pt>
    <dgm:pt modelId="{5A5D466C-ADEE-44BF-BC87-459579148583}" type="pres">
      <dgm:prSet presAssocID="{20320B58-39F7-4C6E-A2F9-F6B2BFE57F1C}" presName="horzSpace2" presStyleCnt="0"/>
      <dgm:spPr/>
    </dgm:pt>
    <dgm:pt modelId="{D97EB8E3-CE77-459A-A4C2-A02DFFDCFAD3}" type="pres">
      <dgm:prSet presAssocID="{20320B58-39F7-4C6E-A2F9-F6B2BFE57F1C}" presName="tx2" presStyleLbl="revTx" presStyleIdx="3" presStyleCnt="10"/>
      <dgm:spPr/>
    </dgm:pt>
    <dgm:pt modelId="{8E4EFD8A-D311-4C06-A4D4-B60C5B7F0558}" type="pres">
      <dgm:prSet presAssocID="{20320B58-39F7-4C6E-A2F9-F6B2BFE57F1C}" presName="vert2" presStyleCnt="0"/>
      <dgm:spPr/>
    </dgm:pt>
    <dgm:pt modelId="{9EF0E82C-C0C0-4F3B-81A7-BC22E3F32446}" type="pres">
      <dgm:prSet presAssocID="{20320B58-39F7-4C6E-A2F9-F6B2BFE57F1C}" presName="thinLine2b" presStyleLbl="callout" presStyleIdx="2" presStyleCnt="9"/>
      <dgm:spPr/>
    </dgm:pt>
    <dgm:pt modelId="{979041AE-BE07-4174-B235-695C80DBEDAF}" type="pres">
      <dgm:prSet presAssocID="{20320B58-39F7-4C6E-A2F9-F6B2BFE57F1C}" presName="vertSpace2b" presStyleCnt="0"/>
      <dgm:spPr/>
    </dgm:pt>
    <dgm:pt modelId="{C5356C93-E629-4DD3-8123-6F554886A5E3}" type="pres">
      <dgm:prSet presAssocID="{C47484AA-1D1B-453B-AD57-D8FE65460EDD}" presName="horz2" presStyleCnt="0"/>
      <dgm:spPr/>
    </dgm:pt>
    <dgm:pt modelId="{5B976E99-2E61-457B-ABCF-1B05A7C2B2DC}" type="pres">
      <dgm:prSet presAssocID="{C47484AA-1D1B-453B-AD57-D8FE65460EDD}" presName="horzSpace2" presStyleCnt="0"/>
      <dgm:spPr/>
    </dgm:pt>
    <dgm:pt modelId="{373394B8-B92B-47B4-82F5-9EC0B85F99F5}" type="pres">
      <dgm:prSet presAssocID="{C47484AA-1D1B-453B-AD57-D8FE65460EDD}" presName="tx2" presStyleLbl="revTx" presStyleIdx="4" presStyleCnt="10"/>
      <dgm:spPr/>
    </dgm:pt>
    <dgm:pt modelId="{1946F5D5-3B5E-474C-9A7B-6DF1E5AE74DB}" type="pres">
      <dgm:prSet presAssocID="{C47484AA-1D1B-453B-AD57-D8FE65460EDD}" presName="vert2" presStyleCnt="0"/>
      <dgm:spPr/>
    </dgm:pt>
    <dgm:pt modelId="{D350F5B7-BF29-4CE7-A4AA-5DA0A2E8CDFD}" type="pres">
      <dgm:prSet presAssocID="{C47484AA-1D1B-453B-AD57-D8FE65460EDD}" presName="thinLine2b" presStyleLbl="callout" presStyleIdx="3" presStyleCnt="9"/>
      <dgm:spPr/>
    </dgm:pt>
    <dgm:pt modelId="{8848409B-F561-4311-9B21-ECEC045BC443}" type="pres">
      <dgm:prSet presAssocID="{C47484AA-1D1B-453B-AD57-D8FE65460EDD}" presName="vertSpace2b" presStyleCnt="0"/>
      <dgm:spPr/>
    </dgm:pt>
    <dgm:pt modelId="{05CC1F34-D16D-415E-B9AB-C7FD67752423}" type="pres">
      <dgm:prSet presAssocID="{E78A6017-FFDA-4FA5-9C24-5EA7D9F4D200}" presName="horz2" presStyleCnt="0"/>
      <dgm:spPr/>
    </dgm:pt>
    <dgm:pt modelId="{CB23A0A7-6CF1-48B5-AF13-69E5014811C7}" type="pres">
      <dgm:prSet presAssocID="{E78A6017-FFDA-4FA5-9C24-5EA7D9F4D200}" presName="horzSpace2" presStyleCnt="0"/>
      <dgm:spPr/>
    </dgm:pt>
    <dgm:pt modelId="{82CD4F88-497A-4565-B454-6FFBE4DD6519}" type="pres">
      <dgm:prSet presAssocID="{E78A6017-FFDA-4FA5-9C24-5EA7D9F4D200}" presName="tx2" presStyleLbl="revTx" presStyleIdx="5" presStyleCnt="10"/>
      <dgm:spPr/>
    </dgm:pt>
    <dgm:pt modelId="{5E74FEBC-C017-400F-94B0-4138407FB74E}" type="pres">
      <dgm:prSet presAssocID="{E78A6017-FFDA-4FA5-9C24-5EA7D9F4D200}" presName="vert2" presStyleCnt="0"/>
      <dgm:spPr/>
    </dgm:pt>
    <dgm:pt modelId="{0CFC7954-B701-4180-A6E8-E80D6DD7487B}" type="pres">
      <dgm:prSet presAssocID="{E78A6017-FFDA-4FA5-9C24-5EA7D9F4D200}" presName="thinLine2b" presStyleLbl="callout" presStyleIdx="4" presStyleCnt="9"/>
      <dgm:spPr/>
    </dgm:pt>
    <dgm:pt modelId="{AC45BA63-0E49-4CE4-B475-E0746B1B03DA}" type="pres">
      <dgm:prSet presAssocID="{E78A6017-FFDA-4FA5-9C24-5EA7D9F4D200}" presName="vertSpace2b" presStyleCnt="0"/>
      <dgm:spPr/>
    </dgm:pt>
    <dgm:pt modelId="{C18FD714-3A8A-4F81-A9B0-FFED06D273E4}" type="pres">
      <dgm:prSet presAssocID="{B997616A-06D0-4380-9867-B7F31C388650}" presName="horz2" presStyleCnt="0"/>
      <dgm:spPr/>
    </dgm:pt>
    <dgm:pt modelId="{58CDCB6F-9CB1-4716-9BD5-76A93867A931}" type="pres">
      <dgm:prSet presAssocID="{B997616A-06D0-4380-9867-B7F31C388650}" presName="horzSpace2" presStyleCnt="0"/>
      <dgm:spPr/>
    </dgm:pt>
    <dgm:pt modelId="{C3144646-D7F3-4701-81BF-3BFA9C561165}" type="pres">
      <dgm:prSet presAssocID="{B997616A-06D0-4380-9867-B7F31C388650}" presName="tx2" presStyleLbl="revTx" presStyleIdx="6" presStyleCnt="10"/>
      <dgm:spPr/>
    </dgm:pt>
    <dgm:pt modelId="{9A957665-C852-4B75-9919-A46A0765AC85}" type="pres">
      <dgm:prSet presAssocID="{B997616A-06D0-4380-9867-B7F31C388650}" presName="vert2" presStyleCnt="0"/>
      <dgm:spPr/>
    </dgm:pt>
    <dgm:pt modelId="{42571B29-0533-4259-A47B-82E5E285AEE6}" type="pres">
      <dgm:prSet presAssocID="{B997616A-06D0-4380-9867-B7F31C388650}" presName="thinLine2b" presStyleLbl="callout" presStyleIdx="5" presStyleCnt="9"/>
      <dgm:spPr/>
    </dgm:pt>
    <dgm:pt modelId="{A954B7E6-6D8D-49FD-BC44-6C4EE6F10B13}" type="pres">
      <dgm:prSet presAssocID="{B997616A-06D0-4380-9867-B7F31C388650}" presName="vertSpace2b" presStyleCnt="0"/>
      <dgm:spPr/>
    </dgm:pt>
    <dgm:pt modelId="{234A6F9A-5C98-4E07-81C1-0CBF761DFDF4}" type="pres">
      <dgm:prSet presAssocID="{F91E13FC-165C-493F-BFA1-D9F2586DEE39}" presName="horz2" presStyleCnt="0"/>
      <dgm:spPr/>
    </dgm:pt>
    <dgm:pt modelId="{A3BBE472-71FB-42CE-B967-8165CBFC30EA}" type="pres">
      <dgm:prSet presAssocID="{F91E13FC-165C-493F-BFA1-D9F2586DEE39}" presName="horzSpace2" presStyleCnt="0"/>
      <dgm:spPr/>
    </dgm:pt>
    <dgm:pt modelId="{080DAE89-AA72-4A6D-AE58-41C609E33C9F}" type="pres">
      <dgm:prSet presAssocID="{F91E13FC-165C-493F-BFA1-D9F2586DEE39}" presName="tx2" presStyleLbl="revTx" presStyleIdx="7" presStyleCnt="10"/>
      <dgm:spPr/>
    </dgm:pt>
    <dgm:pt modelId="{D599AC33-D7CC-4ADF-9356-2188CBDA4D8C}" type="pres">
      <dgm:prSet presAssocID="{F91E13FC-165C-493F-BFA1-D9F2586DEE39}" presName="vert2" presStyleCnt="0"/>
      <dgm:spPr/>
    </dgm:pt>
    <dgm:pt modelId="{41B1533A-9E61-483F-BEA1-09EA3177F923}" type="pres">
      <dgm:prSet presAssocID="{F91E13FC-165C-493F-BFA1-D9F2586DEE39}" presName="thinLine2b" presStyleLbl="callout" presStyleIdx="6" presStyleCnt="9"/>
      <dgm:spPr/>
    </dgm:pt>
    <dgm:pt modelId="{D6629029-B0D0-47BA-9751-986C54DA5BF3}" type="pres">
      <dgm:prSet presAssocID="{F91E13FC-165C-493F-BFA1-D9F2586DEE39}" presName="vertSpace2b" presStyleCnt="0"/>
      <dgm:spPr/>
    </dgm:pt>
    <dgm:pt modelId="{60B69F37-C1C6-4C25-8023-E7637E37BD1F}" type="pres">
      <dgm:prSet presAssocID="{9076328C-33A2-4A39-9A94-AA0F24EEBF21}" presName="horz2" presStyleCnt="0"/>
      <dgm:spPr/>
    </dgm:pt>
    <dgm:pt modelId="{6AFBB9C1-05CF-463E-BF4A-6B4F7FEF056F}" type="pres">
      <dgm:prSet presAssocID="{9076328C-33A2-4A39-9A94-AA0F24EEBF21}" presName="horzSpace2" presStyleCnt="0"/>
      <dgm:spPr/>
    </dgm:pt>
    <dgm:pt modelId="{6D926D4E-D974-40E8-A197-CEF70B75C953}" type="pres">
      <dgm:prSet presAssocID="{9076328C-33A2-4A39-9A94-AA0F24EEBF21}" presName="tx2" presStyleLbl="revTx" presStyleIdx="8" presStyleCnt="10"/>
      <dgm:spPr/>
    </dgm:pt>
    <dgm:pt modelId="{E82DA773-FB2A-4CC3-946E-4AE1E82F54E6}" type="pres">
      <dgm:prSet presAssocID="{9076328C-33A2-4A39-9A94-AA0F24EEBF21}" presName="vert2" presStyleCnt="0"/>
      <dgm:spPr/>
    </dgm:pt>
    <dgm:pt modelId="{730B9FD6-1F2E-4C98-9DCA-A04FBE29AA8E}" type="pres">
      <dgm:prSet presAssocID="{9076328C-33A2-4A39-9A94-AA0F24EEBF21}" presName="thinLine2b" presStyleLbl="callout" presStyleIdx="7" presStyleCnt="9"/>
      <dgm:spPr/>
    </dgm:pt>
    <dgm:pt modelId="{3ED0AA9E-5E84-4350-B434-450E725B59BD}" type="pres">
      <dgm:prSet presAssocID="{9076328C-33A2-4A39-9A94-AA0F24EEBF21}" presName="vertSpace2b" presStyleCnt="0"/>
      <dgm:spPr/>
    </dgm:pt>
    <dgm:pt modelId="{3343F760-90EE-4A2C-8040-8C92475B1CF8}" type="pres">
      <dgm:prSet presAssocID="{C3068BF5-F73F-4FF9-89ED-75DA269CC51F}" presName="horz2" presStyleCnt="0"/>
      <dgm:spPr/>
    </dgm:pt>
    <dgm:pt modelId="{09AA15A4-910E-4503-AC4D-1AD8F3CDB677}" type="pres">
      <dgm:prSet presAssocID="{C3068BF5-F73F-4FF9-89ED-75DA269CC51F}" presName="horzSpace2" presStyleCnt="0"/>
      <dgm:spPr/>
    </dgm:pt>
    <dgm:pt modelId="{D2FD400C-72DE-4A04-A7D7-4CB68D08AAE4}" type="pres">
      <dgm:prSet presAssocID="{C3068BF5-F73F-4FF9-89ED-75DA269CC51F}" presName="tx2" presStyleLbl="revTx" presStyleIdx="9" presStyleCnt="10"/>
      <dgm:spPr/>
    </dgm:pt>
    <dgm:pt modelId="{DB0E15A3-C489-437A-B471-DC727F052175}" type="pres">
      <dgm:prSet presAssocID="{C3068BF5-F73F-4FF9-89ED-75DA269CC51F}" presName="vert2" presStyleCnt="0"/>
      <dgm:spPr/>
    </dgm:pt>
    <dgm:pt modelId="{99102BF4-D113-4239-942F-1C87CDCE030C}" type="pres">
      <dgm:prSet presAssocID="{C3068BF5-F73F-4FF9-89ED-75DA269CC51F}" presName="thinLine2b" presStyleLbl="callout" presStyleIdx="8" presStyleCnt="9"/>
      <dgm:spPr/>
    </dgm:pt>
    <dgm:pt modelId="{37B2218F-55A5-4D90-89CB-B8B308F38D83}" type="pres">
      <dgm:prSet presAssocID="{C3068BF5-F73F-4FF9-89ED-75DA269CC51F}" presName="vertSpace2b" presStyleCnt="0"/>
      <dgm:spPr/>
    </dgm:pt>
  </dgm:ptLst>
  <dgm:cxnLst>
    <dgm:cxn modelId="{7F59B206-0DB5-43CD-826B-F1A51AF214A6}" srcId="{D2AD3521-B5BF-4F26-AFBE-AF83EEF69400}" destId="{62F5161A-2C73-4FA4-BE92-A0F83FC666E6}" srcOrd="0" destOrd="0" parTransId="{69015D02-FEED-421E-BC23-6E7A88750663}" sibTransId="{5049CADC-4F79-4B00-B111-77918AFB1012}"/>
    <dgm:cxn modelId="{7F363215-6148-40A9-9BD4-BADF4E4E90A3}" srcId="{62F5161A-2C73-4FA4-BE92-A0F83FC666E6}" destId="{C47484AA-1D1B-453B-AD57-D8FE65460EDD}" srcOrd="3" destOrd="0" parTransId="{841BAF1F-EE3D-4429-A31E-39F291FEEB34}" sibTransId="{A31021B6-282D-4B04-BBF8-47DCADD2FC39}"/>
    <dgm:cxn modelId="{961C4C19-2D04-4608-A72D-53E5F851AC61}" srcId="{62F5161A-2C73-4FA4-BE92-A0F83FC666E6}" destId="{C3068BF5-F73F-4FF9-89ED-75DA269CC51F}" srcOrd="8" destOrd="0" parTransId="{57EF6F7F-3DFE-4AE1-859E-BB5B122633C2}" sibTransId="{E5C1D621-CFC4-48ED-AE2A-3349C2EA3C76}"/>
    <dgm:cxn modelId="{FF90CB19-8CDC-4587-AF36-AFE18682D0B7}" type="presOf" srcId="{F91E13FC-165C-493F-BFA1-D9F2586DEE39}" destId="{080DAE89-AA72-4A6D-AE58-41C609E33C9F}" srcOrd="0" destOrd="0" presId="urn:microsoft.com/office/officeart/2008/layout/LinedList"/>
    <dgm:cxn modelId="{5590171B-C552-4032-824A-0E6202EEDBAD}" type="presOf" srcId="{98AC3AFD-AA19-4761-B283-E466438A00AC}" destId="{4ECDD2D3-44B3-4D96-9F66-FD4B9E8527C4}" srcOrd="0" destOrd="0" presId="urn:microsoft.com/office/officeart/2008/layout/LinedList"/>
    <dgm:cxn modelId="{14D33B25-89B4-463F-A085-7FBB45EAA619}" srcId="{62F5161A-2C73-4FA4-BE92-A0F83FC666E6}" destId="{9076328C-33A2-4A39-9A94-AA0F24EEBF21}" srcOrd="7" destOrd="0" parTransId="{87221B77-95FF-40F0-82CA-618EE838BA0F}" sibTransId="{E8CF0A71-8EAA-424C-A609-FDCF1B54C34D}"/>
    <dgm:cxn modelId="{0F3D3C25-3D58-4C75-AFC4-84E6072E080A}" type="presOf" srcId="{E78A6017-FFDA-4FA5-9C24-5EA7D9F4D200}" destId="{82CD4F88-497A-4565-B454-6FFBE4DD6519}" srcOrd="0" destOrd="0" presId="urn:microsoft.com/office/officeart/2008/layout/LinedList"/>
    <dgm:cxn modelId="{3911403A-F90C-4391-BBC9-157017EFC7B8}" type="presOf" srcId="{B997616A-06D0-4380-9867-B7F31C388650}" destId="{C3144646-D7F3-4701-81BF-3BFA9C561165}" srcOrd="0" destOrd="0" presId="urn:microsoft.com/office/officeart/2008/layout/LinedList"/>
    <dgm:cxn modelId="{F829C461-16A7-449A-B0F3-61E016881745}" type="presOf" srcId="{C3068BF5-F73F-4FF9-89ED-75DA269CC51F}" destId="{D2FD400C-72DE-4A04-A7D7-4CB68D08AAE4}" srcOrd="0" destOrd="0" presId="urn:microsoft.com/office/officeart/2008/layout/LinedList"/>
    <dgm:cxn modelId="{4E24864A-138B-4629-8079-AA3F0093EFB3}" srcId="{62F5161A-2C73-4FA4-BE92-A0F83FC666E6}" destId="{F91E13FC-165C-493F-BFA1-D9F2586DEE39}" srcOrd="6" destOrd="0" parTransId="{3F549C68-DEED-42D3-910D-4D21976BF3C7}" sibTransId="{32AE676A-2541-4418-930C-A17CCAE41482}"/>
    <dgm:cxn modelId="{CE551A54-5F4B-4692-9942-4BB9456D6260}" srcId="{62F5161A-2C73-4FA4-BE92-A0F83FC666E6}" destId="{98AC3AFD-AA19-4761-B283-E466438A00AC}" srcOrd="1" destOrd="0" parTransId="{1BAD93E3-2092-4629-BC4B-4D871BD74EFD}" sibTransId="{590E04EB-B129-4A4A-A6AF-82287AB3EB98}"/>
    <dgm:cxn modelId="{DC4DAD74-680C-49F3-8939-2D544FD36091}" srcId="{62F5161A-2C73-4FA4-BE92-A0F83FC666E6}" destId="{E78A6017-FFDA-4FA5-9C24-5EA7D9F4D200}" srcOrd="4" destOrd="0" parTransId="{09127160-CCB3-4AFC-BAFB-B9665AE872F5}" sibTransId="{9C2A4491-902F-4E91-A540-A8F316549B22}"/>
    <dgm:cxn modelId="{EE632E59-AAC6-4DB9-8C29-9A016E9B2127}" srcId="{62F5161A-2C73-4FA4-BE92-A0F83FC666E6}" destId="{20320B58-39F7-4C6E-A2F9-F6B2BFE57F1C}" srcOrd="2" destOrd="0" parTransId="{D4177F14-8AD8-4B2E-88EE-D456A7D32980}" sibTransId="{7131C12B-0A48-41F4-91C7-AABD50F161BE}"/>
    <dgm:cxn modelId="{8D708E86-9480-4AEC-9547-D09200E658BA}" srcId="{62F5161A-2C73-4FA4-BE92-A0F83FC666E6}" destId="{C5C36128-9E24-44A7-90A4-06B487D7C230}" srcOrd="0" destOrd="0" parTransId="{2B4696FA-B105-4CD6-B832-6373D911CACD}" sibTransId="{0F60A75B-96BC-4684-8EC7-C95626B873CF}"/>
    <dgm:cxn modelId="{A72EFC88-99CD-4694-B84D-BCFC17899CD7}" type="presOf" srcId="{D2AD3521-B5BF-4F26-AFBE-AF83EEF69400}" destId="{F43F6CFE-23CD-427A-84EF-4495DDF755EB}" srcOrd="0" destOrd="0" presId="urn:microsoft.com/office/officeart/2008/layout/LinedList"/>
    <dgm:cxn modelId="{867F1495-F808-46BE-8399-D04269275020}" type="presOf" srcId="{20320B58-39F7-4C6E-A2F9-F6B2BFE57F1C}" destId="{D97EB8E3-CE77-459A-A4C2-A02DFFDCFAD3}" srcOrd="0" destOrd="0" presId="urn:microsoft.com/office/officeart/2008/layout/LinedList"/>
    <dgm:cxn modelId="{17CE619F-FB0A-4056-BAD9-AED80399C097}" type="presOf" srcId="{62F5161A-2C73-4FA4-BE92-A0F83FC666E6}" destId="{C94B0F4D-4AEF-4B3B-AAA8-0286784D296F}" srcOrd="0" destOrd="0" presId="urn:microsoft.com/office/officeart/2008/layout/LinedList"/>
    <dgm:cxn modelId="{0E6B81B8-503F-4B8C-A86F-49F6AEED130C}" type="presOf" srcId="{C47484AA-1D1B-453B-AD57-D8FE65460EDD}" destId="{373394B8-B92B-47B4-82F5-9EC0B85F99F5}" srcOrd="0" destOrd="0" presId="urn:microsoft.com/office/officeart/2008/layout/LinedList"/>
    <dgm:cxn modelId="{9E9E9DC1-EEEE-44C8-A9D5-CA7D3A4945F3}" type="presOf" srcId="{9076328C-33A2-4A39-9A94-AA0F24EEBF21}" destId="{6D926D4E-D974-40E8-A197-CEF70B75C953}" srcOrd="0" destOrd="0" presId="urn:microsoft.com/office/officeart/2008/layout/LinedList"/>
    <dgm:cxn modelId="{AECAEDCE-F7EC-4D96-B277-2DD17AF1604E}" type="presOf" srcId="{C5C36128-9E24-44A7-90A4-06B487D7C230}" destId="{B8A751C3-D518-41F1-8F7D-8A1FBDC64B79}" srcOrd="0" destOrd="0" presId="urn:microsoft.com/office/officeart/2008/layout/LinedList"/>
    <dgm:cxn modelId="{234A30E9-2894-420A-8B51-02957393C489}" srcId="{62F5161A-2C73-4FA4-BE92-A0F83FC666E6}" destId="{B997616A-06D0-4380-9867-B7F31C388650}" srcOrd="5" destOrd="0" parTransId="{15F6F83C-A17B-46D3-9244-40197648DB17}" sibTransId="{FB8F2E07-3180-4B6A-A58D-1A7CDC2B2954}"/>
    <dgm:cxn modelId="{4A037690-329E-4A2F-8F1A-FEE390B562E8}" type="presParOf" srcId="{F43F6CFE-23CD-427A-84EF-4495DDF755EB}" destId="{D4ED1228-2159-4534-8B73-CD0B9ECE74CB}" srcOrd="0" destOrd="0" presId="urn:microsoft.com/office/officeart/2008/layout/LinedList"/>
    <dgm:cxn modelId="{E50D3DE4-CE13-4C01-A35A-818A3B291542}" type="presParOf" srcId="{F43F6CFE-23CD-427A-84EF-4495DDF755EB}" destId="{3C313BCC-60A5-4152-B237-2133E94CA526}" srcOrd="1" destOrd="0" presId="urn:microsoft.com/office/officeart/2008/layout/LinedList"/>
    <dgm:cxn modelId="{23BC08FD-1693-4F9E-8059-A79821514D80}" type="presParOf" srcId="{3C313BCC-60A5-4152-B237-2133E94CA526}" destId="{C94B0F4D-4AEF-4B3B-AAA8-0286784D296F}" srcOrd="0" destOrd="0" presId="urn:microsoft.com/office/officeart/2008/layout/LinedList"/>
    <dgm:cxn modelId="{5C2A9C8A-CCAD-4F2B-B6F2-1A0D42290967}" type="presParOf" srcId="{3C313BCC-60A5-4152-B237-2133E94CA526}" destId="{A61047E3-03B6-46B8-A718-332CD91FDCC5}" srcOrd="1" destOrd="0" presId="urn:microsoft.com/office/officeart/2008/layout/LinedList"/>
    <dgm:cxn modelId="{23ACCB45-4F40-426F-87F4-12EE6B4BCA60}" type="presParOf" srcId="{A61047E3-03B6-46B8-A718-332CD91FDCC5}" destId="{44D806AC-A1BD-4CA7-B325-B70CE0348D0F}" srcOrd="0" destOrd="0" presId="urn:microsoft.com/office/officeart/2008/layout/LinedList"/>
    <dgm:cxn modelId="{AAC370FF-AB81-4B3C-B1E3-3ED246541E88}" type="presParOf" srcId="{A61047E3-03B6-46B8-A718-332CD91FDCC5}" destId="{02EA10BC-998A-406F-89BA-6137F89A3DD4}" srcOrd="1" destOrd="0" presId="urn:microsoft.com/office/officeart/2008/layout/LinedList"/>
    <dgm:cxn modelId="{DEAB6012-BD40-4CD8-9226-7D526CA608BF}" type="presParOf" srcId="{02EA10BC-998A-406F-89BA-6137F89A3DD4}" destId="{5365A853-8460-481B-87D1-71BA6BB574FD}" srcOrd="0" destOrd="0" presId="urn:microsoft.com/office/officeart/2008/layout/LinedList"/>
    <dgm:cxn modelId="{A46E4492-8243-47E2-9A08-1C59C42A8EF1}" type="presParOf" srcId="{02EA10BC-998A-406F-89BA-6137F89A3DD4}" destId="{B8A751C3-D518-41F1-8F7D-8A1FBDC64B79}" srcOrd="1" destOrd="0" presId="urn:microsoft.com/office/officeart/2008/layout/LinedList"/>
    <dgm:cxn modelId="{F966592D-691A-4D3B-A12D-9B8B346782FF}" type="presParOf" srcId="{02EA10BC-998A-406F-89BA-6137F89A3DD4}" destId="{54DCAFFF-0641-4501-B656-718C8422D8E9}" srcOrd="2" destOrd="0" presId="urn:microsoft.com/office/officeart/2008/layout/LinedList"/>
    <dgm:cxn modelId="{1092FA57-29C8-4199-AC99-CD9C1EB880A1}" type="presParOf" srcId="{A61047E3-03B6-46B8-A718-332CD91FDCC5}" destId="{EB66D250-642C-4811-A68C-668B00ABFA7C}" srcOrd="2" destOrd="0" presId="urn:microsoft.com/office/officeart/2008/layout/LinedList"/>
    <dgm:cxn modelId="{FC37728F-ED9D-496A-971F-AB578DFD9FBA}" type="presParOf" srcId="{A61047E3-03B6-46B8-A718-332CD91FDCC5}" destId="{982EF892-BB3C-4C9D-90F8-7A674F0FACCD}" srcOrd="3" destOrd="0" presId="urn:microsoft.com/office/officeart/2008/layout/LinedList"/>
    <dgm:cxn modelId="{AA9E52FB-7BDB-4721-B307-7CB106CE1963}" type="presParOf" srcId="{A61047E3-03B6-46B8-A718-332CD91FDCC5}" destId="{9093CF54-5484-42EF-A4D2-53E8A2E5A5DF}" srcOrd="4" destOrd="0" presId="urn:microsoft.com/office/officeart/2008/layout/LinedList"/>
    <dgm:cxn modelId="{F75BCF6C-2A06-4953-8B7E-8E0B26AF7765}" type="presParOf" srcId="{9093CF54-5484-42EF-A4D2-53E8A2E5A5DF}" destId="{023AA5B6-BF82-43D8-A56B-C630AD183CB8}" srcOrd="0" destOrd="0" presId="urn:microsoft.com/office/officeart/2008/layout/LinedList"/>
    <dgm:cxn modelId="{4AD36797-2C13-4CCF-84F0-D79A83984AC6}" type="presParOf" srcId="{9093CF54-5484-42EF-A4D2-53E8A2E5A5DF}" destId="{4ECDD2D3-44B3-4D96-9F66-FD4B9E8527C4}" srcOrd="1" destOrd="0" presId="urn:microsoft.com/office/officeart/2008/layout/LinedList"/>
    <dgm:cxn modelId="{F52985B0-4D68-45E2-AC2D-5BBC85E804B5}" type="presParOf" srcId="{9093CF54-5484-42EF-A4D2-53E8A2E5A5DF}" destId="{06AF18EE-E307-4150-94FE-73A1CE746DFF}" srcOrd="2" destOrd="0" presId="urn:microsoft.com/office/officeart/2008/layout/LinedList"/>
    <dgm:cxn modelId="{EFC15F84-26AA-4BF2-8426-7E358D647730}" type="presParOf" srcId="{A61047E3-03B6-46B8-A718-332CD91FDCC5}" destId="{9524AA31-A9B7-4559-B749-A29CFA7FB149}" srcOrd="5" destOrd="0" presId="urn:microsoft.com/office/officeart/2008/layout/LinedList"/>
    <dgm:cxn modelId="{432F825B-2103-4A36-8981-67C7F2645A53}" type="presParOf" srcId="{A61047E3-03B6-46B8-A718-332CD91FDCC5}" destId="{2DE07208-4D3D-4F83-81D9-115886B2C2C8}" srcOrd="6" destOrd="0" presId="urn:microsoft.com/office/officeart/2008/layout/LinedList"/>
    <dgm:cxn modelId="{61E4DE48-570D-47FE-B152-3F528753D2FD}" type="presParOf" srcId="{A61047E3-03B6-46B8-A718-332CD91FDCC5}" destId="{2A4793C9-0DBC-4D8A-AD89-9884F0A28A16}" srcOrd="7" destOrd="0" presId="urn:microsoft.com/office/officeart/2008/layout/LinedList"/>
    <dgm:cxn modelId="{ECA5912F-3ABA-45E2-B42C-3A7B12972C65}" type="presParOf" srcId="{2A4793C9-0DBC-4D8A-AD89-9884F0A28A16}" destId="{5A5D466C-ADEE-44BF-BC87-459579148583}" srcOrd="0" destOrd="0" presId="urn:microsoft.com/office/officeart/2008/layout/LinedList"/>
    <dgm:cxn modelId="{1C9B614B-EDD1-4D7D-825E-6BFF6DAB4532}" type="presParOf" srcId="{2A4793C9-0DBC-4D8A-AD89-9884F0A28A16}" destId="{D97EB8E3-CE77-459A-A4C2-A02DFFDCFAD3}" srcOrd="1" destOrd="0" presId="urn:microsoft.com/office/officeart/2008/layout/LinedList"/>
    <dgm:cxn modelId="{B6653EEC-DBFF-4E54-9ABE-67ADB101ACD0}" type="presParOf" srcId="{2A4793C9-0DBC-4D8A-AD89-9884F0A28A16}" destId="{8E4EFD8A-D311-4C06-A4D4-B60C5B7F0558}" srcOrd="2" destOrd="0" presId="urn:microsoft.com/office/officeart/2008/layout/LinedList"/>
    <dgm:cxn modelId="{9388DE82-4E5B-4496-A302-F7092DC4E6F0}" type="presParOf" srcId="{A61047E3-03B6-46B8-A718-332CD91FDCC5}" destId="{9EF0E82C-C0C0-4F3B-81A7-BC22E3F32446}" srcOrd="8" destOrd="0" presId="urn:microsoft.com/office/officeart/2008/layout/LinedList"/>
    <dgm:cxn modelId="{C94904CA-045C-4756-BF40-F833BD738DAB}" type="presParOf" srcId="{A61047E3-03B6-46B8-A718-332CD91FDCC5}" destId="{979041AE-BE07-4174-B235-695C80DBEDAF}" srcOrd="9" destOrd="0" presId="urn:microsoft.com/office/officeart/2008/layout/LinedList"/>
    <dgm:cxn modelId="{C924E3C5-B532-490A-BED2-DEC638B69786}" type="presParOf" srcId="{A61047E3-03B6-46B8-A718-332CD91FDCC5}" destId="{C5356C93-E629-4DD3-8123-6F554886A5E3}" srcOrd="10" destOrd="0" presId="urn:microsoft.com/office/officeart/2008/layout/LinedList"/>
    <dgm:cxn modelId="{D3611C46-AEE2-43B7-BEBF-E9498C9795FC}" type="presParOf" srcId="{C5356C93-E629-4DD3-8123-6F554886A5E3}" destId="{5B976E99-2E61-457B-ABCF-1B05A7C2B2DC}" srcOrd="0" destOrd="0" presId="urn:microsoft.com/office/officeart/2008/layout/LinedList"/>
    <dgm:cxn modelId="{7E31EF0C-281A-4DE9-A77A-ED2611437429}" type="presParOf" srcId="{C5356C93-E629-4DD3-8123-6F554886A5E3}" destId="{373394B8-B92B-47B4-82F5-9EC0B85F99F5}" srcOrd="1" destOrd="0" presId="urn:microsoft.com/office/officeart/2008/layout/LinedList"/>
    <dgm:cxn modelId="{4C5CBCA4-EECA-4075-92ED-931F6723FCFC}" type="presParOf" srcId="{C5356C93-E629-4DD3-8123-6F554886A5E3}" destId="{1946F5D5-3B5E-474C-9A7B-6DF1E5AE74DB}" srcOrd="2" destOrd="0" presId="urn:microsoft.com/office/officeart/2008/layout/LinedList"/>
    <dgm:cxn modelId="{C7810F2E-E3B8-4308-837F-E8656E397E48}" type="presParOf" srcId="{A61047E3-03B6-46B8-A718-332CD91FDCC5}" destId="{D350F5B7-BF29-4CE7-A4AA-5DA0A2E8CDFD}" srcOrd="11" destOrd="0" presId="urn:microsoft.com/office/officeart/2008/layout/LinedList"/>
    <dgm:cxn modelId="{B8066121-CCEA-4016-91E1-290105CEAC66}" type="presParOf" srcId="{A61047E3-03B6-46B8-A718-332CD91FDCC5}" destId="{8848409B-F561-4311-9B21-ECEC045BC443}" srcOrd="12" destOrd="0" presId="urn:microsoft.com/office/officeart/2008/layout/LinedList"/>
    <dgm:cxn modelId="{751E5FE5-7EF8-40D2-BC2E-5C481BE11886}" type="presParOf" srcId="{A61047E3-03B6-46B8-A718-332CD91FDCC5}" destId="{05CC1F34-D16D-415E-B9AB-C7FD67752423}" srcOrd="13" destOrd="0" presId="urn:microsoft.com/office/officeart/2008/layout/LinedList"/>
    <dgm:cxn modelId="{82B39D1B-5036-4100-9CB4-71FF9D0D161F}" type="presParOf" srcId="{05CC1F34-D16D-415E-B9AB-C7FD67752423}" destId="{CB23A0A7-6CF1-48B5-AF13-69E5014811C7}" srcOrd="0" destOrd="0" presId="urn:microsoft.com/office/officeart/2008/layout/LinedList"/>
    <dgm:cxn modelId="{594144F9-4883-4218-8A1E-93B1F41C4B64}" type="presParOf" srcId="{05CC1F34-D16D-415E-B9AB-C7FD67752423}" destId="{82CD4F88-497A-4565-B454-6FFBE4DD6519}" srcOrd="1" destOrd="0" presId="urn:microsoft.com/office/officeart/2008/layout/LinedList"/>
    <dgm:cxn modelId="{CF692620-B748-456E-A51A-A319261F6808}" type="presParOf" srcId="{05CC1F34-D16D-415E-B9AB-C7FD67752423}" destId="{5E74FEBC-C017-400F-94B0-4138407FB74E}" srcOrd="2" destOrd="0" presId="urn:microsoft.com/office/officeart/2008/layout/LinedList"/>
    <dgm:cxn modelId="{4FE85EB2-34AD-459D-B6D7-41176CA94A7C}" type="presParOf" srcId="{A61047E3-03B6-46B8-A718-332CD91FDCC5}" destId="{0CFC7954-B701-4180-A6E8-E80D6DD7487B}" srcOrd="14" destOrd="0" presId="urn:microsoft.com/office/officeart/2008/layout/LinedList"/>
    <dgm:cxn modelId="{90BC0D9C-CD39-49E4-956A-E6C4E7934AB6}" type="presParOf" srcId="{A61047E3-03B6-46B8-A718-332CD91FDCC5}" destId="{AC45BA63-0E49-4CE4-B475-E0746B1B03DA}" srcOrd="15" destOrd="0" presId="urn:microsoft.com/office/officeart/2008/layout/LinedList"/>
    <dgm:cxn modelId="{C6FE0076-F4DB-4A61-92DB-7250F8941FCE}" type="presParOf" srcId="{A61047E3-03B6-46B8-A718-332CD91FDCC5}" destId="{C18FD714-3A8A-4F81-A9B0-FFED06D273E4}" srcOrd="16" destOrd="0" presId="urn:microsoft.com/office/officeart/2008/layout/LinedList"/>
    <dgm:cxn modelId="{7D2B9541-DA5B-4073-A796-E26BDC91B43E}" type="presParOf" srcId="{C18FD714-3A8A-4F81-A9B0-FFED06D273E4}" destId="{58CDCB6F-9CB1-4716-9BD5-76A93867A931}" srcOrd="0" destOrd="0" presId="urn:microsoft.com/office/officeart/2008/layout/LinedList"/>
    <dgm:cxn modelId="{82B99F3F-639F-4E06-B2CD-A783DA014C57}" type="presParOf" srcId="{C18FD714-3A8A-4F81-A9B0-FFED06D273E4}" destId="{C3144646-D7F3-4701-81BF-3BFA9C561165}" srcOrd="1" destOrd="0" presId="urn:microsoft.com/office/officeart/2008/layout/LinedList"/>
    <dgm:cxn modelId="{4E8BD84B-248A-4E74-956C-543E2D6597A7}" type="presParOf" srcId="{C18FD714-3A8A-4F81-A9B0-FFED06D273E4}" destId="{9A957665-C852-4B75-9919-A46A0765AC85}" srcOrd="2" destOrd="0" presId="urn:microsoft.com/office/officeart/2008/layout/LinedList"/>
    <dgm:cxn modelId="{E338E154-B687-493E-BB5B-C51353546196}" type="presParOf" srcId="{A61047E3-03B6-46B8-A718-332CD91FDCC5}" destId="{42571B29-0533-4259-A47B-82E5E285AEE6}" srcOrd="17" destOrd="0" presId="urn:microsoft.com/office/officeart/2008/layout/LinedList"/>
    <dgm:cxn modelId="{CE5C62E8-50BD-4022-B146-75C8A534AB9C}" type="presParOf" srcId="{A61047E3-03B6-46B8-A718-332CD91FDCC5}" destId="{A954B7E6-6D8D-49FD-BC44-6C4EE6F10B13}" srcOrd="18" destOrd="0" presId="urn:microsoft.com/office/officeart/2008/layout/LinedList"/>
    <dgm:cxn modelId="{80D0EDB5-70EF-465D-966B-6130701E0728}" type="presParOf" srcId="{A61047E3-03B6-46B8-A718-332CD91FDCC5}" destId="{234A6F9A-5C98-4E07-81C1-0CBF761DFDF4}" srcOrd="19" destOrd="0" presId="urn:microsoft.com/office/officeart/2008/layout/LinedList"/>
    <dgm:cxn modelId="{14445645-3417-4212-86A0-2CD378B71238}" type="presParOf" srcId="{234A6F9A-5C98-4E07-81C1-0CBF761DFDF4}" destId="{A3BBE472-71FB-42CE-B967-8165CBFC30EA}" srcOrd="0" destOrd="0" presId="urn:microsoft.com/office/officeart/2008/layout/LinedList"/>
    <dgm:cxn modelId="{6621D395-4385-4DAC-83B5-67A6C5FC3248}" type="presParOf" srcId="{234A6F9A-5C98-4E07-81C1-0CBF761DFDF4}" destId="{080DAE89-AA72-4A6D-AE58-41C609E33C9F}" srcOrd="1" destOrd="0" presId="urn:microsoft.com/office/officeart/2008/layout/LinedList"/>
    <dgm:cxn modelId="{4109DC16-A58D-4357-B288-560A424875FD}" type="presParOf" srcId="{234A6F9A-5C98-4E07-81C1-0CBF761DFDF4}" destId="{D599AC33-D7CC-4ADF-9356-2188CBDA4D8C}" srcOrd="2" destOrd="0" presId="urn:microsoft.com/office/officeart/2008/layout/LinedList"/>
    <dgm:cxn modelId="{E43EEE58-9234-49BF-B2C0-F4DB733AABA9}" type="presParOf" srcId="{A61047E3-03B6-46B8-A718-332CD91FDCC5}" destId="{41B1533A-9E61-483F-BEA1-09EA3177F923}" srcOrd="20" destOrd="0" presId="urn:microsoft.com/office/officeart/2008/layout/LinedList"/>
    <dgm:cxn modelId="{FF192490-2DD6-4415-BFC6-311EE6CDDB69}" type="presParOf" srcId="{A61047E3-03B6-46B8-A718-332CD91FDCC5}" destId="{D6629029-B0D0-47BA-9751-986C54DA5BF3}" srcOrd="21" destOrd="0" presId="urn:microsoft.com/office/officeart/2008/layout/LinedList"/>
    <dgm:cxn modelId="{6A461D74-7405-47BA-9E7D-802922F7AB95}" type="presParOf" srcId="{A61047E3-03B6-46B8-A718-332CD91FDCC5}" destId="{60B69F37-C1C6-4C25-8023-E7637E37BD1F}" srcOrd="22" destOrd="0" presId="urn:microsoft.com/office/officeart/2008/layout/LinedList"/>
    <dgm:cxn modelId="{2CCDCD14-B26E-45D0-AF31-AE38459C746D}" type="presParOf" srcId="{60B69F37-C1C6-4C25-8023-E7637E37BD1F}" destId="{6AFBB9C1-05CF-463E-BF4A-6B4F7FEF056F}" srcOrd="0" destOrd="0" presId="urn:microsoft.com/office/officeart/2008/layout/LinedList"/>
    <dgm:cxn modelId="{17DA3101-5C6B-4564-ABBD-F53F1249E9FD}" type="presParOf" srcId="{60B69F37-C1C6-4C25-8023-E7637E37BD1F}" destId="{6D926D4E-D974-40E8-A197-CEF70B75C953}" srcOrd="1" destOrd="0" presId="urn:microsoft.com/office/officeart/2008/layout/LinedList"/>
    <dgm:cxn modelId="{CC3B153E-5354-4608-B61E-517C02775273}" type="presParOf" srcId="{60B69F37-C1C6-4C25-8023-E7637E37BD1F}" destId="{E82DA773-FB2A-4CC3-946E-4AE1E82F54E6}" srcOrd="2" destOrd="0" presId="urn:microsoft.com/office/officeart/2008/layout/LinedList"/>
    <dgm:cxn modelId="{9F85C1C9-0B87-4FCB-B9A8-3DDEC59E6C65}" type="presParOf" srcId="{A61047E3-03B6-46B8-A718-332CD91FDCC5}" destId="{730B9FD6-1F2E-4C98-9DCA-A04FBE29AA8E}" srcOrd="23" destOrd="0" presId="urn:microsoft.com/office/officeart/2008/layout/LinedList"/>
    <dgm:cxn modelId="{DC57B250-90ED-410C-A427-731CEC7D214F}" type="presParOf" srcId="{A61047E3-03B6-46B8-A718-332CD91FDCC5}" destId="{3ED0AA9E-5E84-4350-B434-450E725B59BD}" srcOrd="24" destOrd="0" presId="urn:microsoft.com/office/officeart/2008/layout/LinedList"/>
    <dgm:cxn modelId="{DCFA5B5C-0959-4A7B-8894-E9F0386CA55B}" type="presParOf" srcId="{A61047E3-03B6-46B8-A718-332CD91FDCC5}" destId="{3343F760-90EE-4A2C-8040-8C92475B1CF8}" srcOrd="25" destOrd="0" presId="urn:microsoft.com/office/officeart/2008/layout/LinedList"/>
    <dgm:cxn modelId="{C552504C-8153-4E96-9285-4B0D69D8C028}" type="presParOf" srcId="{3343F760-90EE-4A2C-8040-8C92475B1CF8}" destId="{09AA15A4-910E-4503-AC4D-1AD8F3CDB677}" srcOrd="0" destOrd="0" presId="urn:microsoft.com/office/officeart/2008/layout/LinedList"/>
    <dgm:cxn modelId="{84DEF811-1311-497A-B13A-DBB709CC253A}" type="presParOf" srcId="{3343F760-90EE-4A2C-8040-8C92475B1CF8}" destId="{D2FD400C-72DE-4A04-A7D7-4CB68D08AAE4}" srcOrd="1" destOrd="0" presId="urn:microsoft.com/office/officeart/2008/layout/LinedList"/>
    <dgm:cxn modelId="{8FA4A59C-F3E5-4189-B26F-9712420BBF1B}" type="presParOf" srcId="{3343F760-90EE-4A2C-8040-8C92475B1CF8}" destId="{DB0E15A3-C489-437A-B471-DC727F052175}" srcOrd="2" destOrd="0" presId="urn:microsoft.com/office/officeart/2008/layout/LinedList"/>
    <dgm:cxn modelId="{95AA59A1-3266-492D-847A-D38288CDA206}" type="presParOf" srcId="{A61047E3-03B6-46B8-A718-332CD91FDCC5}" destId="{99102BF4-D113-4239-942F-1C87CDCE030C}" srcOrd="26" destOrd="0" presId="urn:microsoft.com/office/officeart/2008/layout/LinedList"/>
    <dgm:cxn modelId="{CE8C91DA-0AA1-4B0C-A9AB-F513A5160DF3}" type="presParOf" srcId="{A61047E3-03B6-46B8-A718-332CD91FDCC5}" destId="{37B2218F-55A5-4D90-89CB-B8B308F38D83}" srcOrd="27"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340633-CFFA-4637-BED3-2FB384EF4BD0}" type="doc">
      <dgm:prSet loTypeId="urn:microsoft.com/office/officeart/2005/8/layout/hList3" loCatId="list" qsTypeId="urn:microsoft.com/office/officeart/2005/8/quickstyle/simple2" qsCatId="simple" csTypeId="urn:microsoft.com/office/officeart/2005/8/colors/colorful1#10" csCatId="colorful" phldr="1"/>
      <dgm:spPr/>
      <dgm:t>
        <a:bodyPr/>
        <a:lstStyle/>
        <a:p>
          <a:endParaRPr lang="es-ES"/>
        </a:p>
      </dgm:t>
    </dgm:pt>
    <dgm:pt modelId="{76EDF643-5CE0-4681-8FE8-43E8DD6F990F}">
      <dgm:prSet phldrT="[Texto]" custT="1"/>
      <dgm:spPr/>
      <dgm:t>
        <a:bodyPr/>
        <a:lstStyle/>
        <a:p>
          <a:r>
            <a:rPr lang="es-ES" sz="2800" b="1" noProof="1">
              <a:latin typeface="+mn-lt"/>
            </a:rPr>
            <a:t>Correo electrónico: pgai@minae.go.cr</a:t>
          </a:r>
          <a:endParaRPr lang="es-ES" sz="2800" b="1" dirty="0">
            <a:latin typeface="+mn-lt"/>
          </a:endParaRPr>
        </a:p>
      </dgm:t>
    </dgm:pt>
    <dgm:pt modelId="{FF5757D8-8013-4D3A-AD86-0D0E6C35580D}" type="sibTrans" cxnId="{89EE2D0F-26A2-4303-BF48-6B9023BF63FD}">
      <dgm:prSet/>
      <dgm:spPr/>
      <dgm:t>
        <a:bodyPr/>
        <a:lstStyle/>
        <a:p>
          <a:endParaRPr lang="es-ES">
            <a:latin typeface="+mn-lt"/>
          </a:endParaRPr>
        </a:p>
      </dgm:t>
    </dgm:pt>
    <dgm:pt modelId="{F8651EBC-9017-4D4E-92E8-1ACB01DB5D33}" type="parTrans" cxnId="{89EE2D0F-26A2-4303-BF48-6B9023BF63FD}">
      <dgm:prSet/>
      <dgm:spPr/>
      <dgm:t>
        <a:bodyPr/>
        <a:lstStyle/>
        <a:p>
          <a:endParaRPr lang="es-ES">
            <a:latin typeface="+mn-lt"/>
          </a:endParaRPr>
        </a:p>
      </dgm:t>
    </dgm:pt>
    <dgm:pt modelId="{151A0749-3FC5-4DE0-BA6E-EF5F2105ED27}">
      <dgm:prSet phldrT="[Texto]" custT="1"/>
      <dgm:spPr/>
      <dgm:t>
        <a:bodyPr/>
        <a:lstStyle/>
        <a:p>
          <a:pPr algn="ctr"/>
          <a:r>
            <a:rPr lang="es-MX" sz="1400" b="1" dirty="0">
              <a:latin typeface="+mn-lt"/>
            </a:rPr>
            <a:t>Dirección de Gestión de Calidad Ambiental</a:t>
          </a:r>
        </a:p>
        <a:p>
          <a:pPr algn="l"/>
          <a:r>
            <a:rPr lang="es-MX" sz="1400" b="1" dirty="0">
              <a:latin typeface="+mn-lt"/>
            </a:rPr>
            <a:t>                                                                      </a:t>
          </a:r>
          <a:r>
            <a:rPr lang="es-MX" sz="1100" b="0" dirty="0">
              <a:latin typeface="+mn-lt"/>
            </a:rPr>
            <a:t>Teléfono: 2257-1839 / 2258-3272  </a:t>
          </a:r>
        </a:p>
        <a:p>
          <a:pPr algn="l"/>
          <a:r>
            <a:rPr lang="es-MX" sz="1100" b="0" dirty="0">
              <a:latin typeface="+mn-lt"/>
            </a:rPr>
            <a:t>Web: </a:t>
          </a:r>
          <a:r>
            <a:rPr lang="es-MX" sz="1100" b="0" dirty="0">
              <a:latin typeface="+mn-lt"/>
              <a:hlinkClick xmlns:r="http://schemas.openxmlformats.org/officeDocument/2006/relationships" r:id="rId1"/>
            </a:rPr>
            <a:t>www.digeca.go.cr</a:t>
          </a:r>
          <a:r>
            <a:rPr lang="es-MX" sz="1100" b="0" dirty="0">
              <a:latin typeface="+mn-lt"/>
            </a:rPr>
            <a:t> </a:t>
          </a:r>
        </a:p>
        <a:p>
          <a:pPr algn="l"/>
          <a:r>
            <a:rPr lang="es-MX" sz="1100" b="0" dirty="0">
              <a:latin typeface="+mn-lt"/>
            </a:rPr>
            <a:t>Correo: </a:t>
          </a:r>
          <a:r>
            <a:rPr lang="es-MX" sz="1100" b="0" dirty="0">
              <a:latin typeface="+mn-lt"/>
              <a:hlinkClick xmlns:r="http://schemas.openxmlformats.org/officeDocument/2006/relationships" r:id="rId2"/>
            </a:rPr>
            <a:t>emurillo@minae.go.cr</a:t>
          </a:r>
          <a:endParaRPr lang="es-MX" sz="1100" b="0" dirty="0">
            <a:latin typeface="+mn-lt"/>
          </a:endParaRPr>
        </a:p>
        <a:p>
          <a:pPr algn="l"/>
          <a:r>
            <a:rPr lang="es-MX" sz="1100" b="0" dirty="0">
              <a:latin typeface="+mn-lt"/>
            </a:rPr>
            <a:t>Ubicación: Avenida 18, calles 9 y 9 bis, # 935, costado norte del Liceo de Costa Rica, Plaza González Víquez, San José.</a:t>
          </a:r>
          <a:endParaRPr lang="es-ES" sz="1100" dirty="0">
            <a:latin typeface="+mn-lt"/>
          </a:endParaRPr>
        </a:p>
      </dgm:t>
    </dgm:pt>
    <dgm:pt modelId="{D40959C1-9350-4156-8424-0D158D7F82DF}" type="sibTrans" cxnId="{87D2B525-E112-4F18-BCA3-BBC762DDF75D}">
      <dgm:prSet/>
      <dgm:spPr/>
      <dgm:t>
        <a:bodyPr/>
        <a:lstStyle/>
        <a:p>
          <a:endParaRPr lang="es-ES">
            <a:latin typeface="+mn-lt"/>
          </a:endParaRPr>
        </a:p>
      </dgm:t>
    </dgm:pt>
    <dgm:pt modelId="{3592A9C3-4766-4FCB-9C95-DB28C7BAC253}" type="parTrans" cxnId="{87D2B525-E112-4F18-BCA3-BBC762DDF75D}">
      <dgm:prSet/>
      <dgm:spPr/>
      <dgm:t>
        <a:bodyPr/>
        <a:lstStyle/>
        <a:p>
          <a:endParaRPr lang="es-ES">
            <a:latin typeface="+mn-lt"/>
          </a:endParaRPr>
        </a:p>
      </dgm:t>
    </dgm:pt>
    <dgm:pt modelId="{90006718-93FB-4D96-A9F8-7A4AE583CF32}">
      <dgm:prSet phldrT="[Texto]" custT="1"/>
      <dgm:spPr/>
      <dgm:t>
        <a:bodyPr/>
        <a:lstStyle/>
        <a:p>
          <a:pPr algn="ctr"/>
          <a:r>
            <a:rPr lang="es-MX" sz="1400" b="1" dirty="0">
              <a:latin typeface="+mn-lt"/>
            </a:rPr>
            <a:t>Dirección de Cambio Climático    </a:t>
          </a:r>
        </a:p>
        <a:p>
          <a:pPr algn="l"/>
          <a:endParaRPr lang="es-MX" sz="1100" b="0" dirty="0">
            <a:latin typeface="+mn-lt"/>
          </a:endParaRPr>
        </a:p>
        <a:p>
          <a:pPr algn="l"/>
          <a:r>
            <a:rPr lang="es-MX" sz="1100" b="0" dirty="0">
              <a:latin typeface="+mn-lt"/>
            </a:rPr>
            <a:t>Teléfono: </a:t>
          </a:r>
          <a:r>
            <a:rPr lang="es-CR" sz="1100" b="0" i="0" dirty="0"/>
            <a:t>2253-4298</a:t>
          </a:r>
          <a:r>
            <a:rPr lang="es-MX" sz="1100" b="0" dirty="0">
              <a:latin typeface="+mn-lt"/>
            </a:rPr>
            <a:t> </a:t>
          </a:r>
        </a:p>
        <a:p>
          <a:pPr algn="l"/>
          <a:r>
            <a:rPr lang="es-MX" sz="1100" b="0" dirty="0">
              <a:latin typeface="+mn-lt"/>
            </a:rPr>
            <a:t>Web: </a:t>
          </a:r>
          <a:r>
            <a:rPr lang="es-CR" sz="1100" dirty="0">
              <a:hlinkClick xmlns:r="http://schemas.openxmlformats.org/officeDocument/2006/relationships" r:id="rId3"/>
            </a:rPr>
            <a:t>https://cambioclimatico.go.cr/</a:t>
          </a:r>
          <a:r>
            <a:rPr lang="es-MX" sz="1100" b="0" dirty="0">
              <a:latin typeface="+mn-lt"/>
            </a:rPr>
            <a:t> </a:t>
          </a:r>
        </a:p>
        <a:p>
          <a:pPr algn="l"/>
          <a:r>
            <a:rPr lang="es-MX" sz="1100" b="0" dirty="0">
              <a:latin typeface="+mn-lt"/>
            </a:rPr>
            <a:t>Correo: </a:t>
          </a:r>
          <a:r>
            <a:rPr lang="es-CR" sz="1100" b="0" i="0" dirty="0">
              <a:hlinkClick xmlns:r="http://schemas.openxmlformats.org/officeDocument/2006/relationships" r:id="rId4"/>
            </a:rPr>
            <a:t>cambioclimatico@minae.go.cr</a:t>
          </a:r>
          <a:r>
            <a:rPr lang="es-CR" sz="1100" b="0" i="0" dirty="0"/>
            <a:t> </a:t>
          </a:r>
          <a:r>
            <a:rPr lang="es-MX" sz="1100" b="0" dirty="0">
              <a:latin typeface="+mn-lt"/>
            </a:rPr>
            <a:t> </a:t>
          </a:r>
        </a:p>
        <a:p>
          <a:pPr algn="l"/>
          <a:r>
            <a:rPr lang="es-MX" sz="1100" b="0" dirty="0">
              <a:latin typeface="+mn-lt"/>
            </a:rPr>
            <a:t>Ubicación: </a:t>
          </a:r>
          <a:r>
            <a:rPr lang="sv-SE" sz="1100" b="0" i="0" dirty="0"/>
            <a:t>Av 5,  Barrio Dent, San José</a:t>
          </a:r>
          <a:r>
            <a:rPr lang="es-MX" sz="1100" b="0" dirty="0">
              <a:latin typeface="+mn-lt"/>
            </a:rPr>
            <a:t>.</a:t>
          </a:r>
          <a:endParaRPr lang="es-ES" sz="1100" dirty="0">
            <a:latin typeface="+mn-lt"/>
          </a:endParaRPr>
        </a:p>
      </dgm:t>
    </dgm:pt>
    <dgm:pt modelId="{A418182C-03C0-4B58-9AF1-4B04DC63D01F}" type="sibTrans" cxnId="{29F4BEA6-830D-4A51-9127-D1C1D7F19042}">
      <dgm:prSet/>
      <dgm:spPr/>
      <dgm:t>
        <a:bodyPr/>
        <a:lstStyle/>
        <a:p>
          <a:endParaRPr lang="es-ES">
            <a:latin typeface="+mn-lt"/>
          </a:endParaRPr>
        </a:p>
      </dgm:t>
    </dgm:pt>
    <dgm:pt modelId="{BA8D846C-7118-426F-9F1B-9D6AFDB54071}" type="parTrans" cxnId="{29F4BEA6-830D-4A51-9127-D1C1D7F19042}">
      <dgm:prSet/>
      <dgm:spPr/>
      <dgm:t>
        <a:bodyPr/>
        <a:lstStyle/>
        <a:p>
          <a:endParaRPr lang="es-ES">
            <a:latin typeface="+mn-lt"/>
          </a:endParaRPr>
        </a:p>
      </dgm:t>
    </dgm:pt>
    <dgm:pt modelId="{AFF4D99C-DF86-4310-80F6-CF882871E1A9}">
      <dgm:prSet phldrT="[Texto]" custT="1"/>
      <dgm:spPr/>
      <dgm:t>
        <a:bodyPr/>
        <a:lstStyle/>
        <a:p>
          <a:pPr algn="ctr"/>
          <a:r>
            <a:rPr lang="es-MX" sz="1400" b="1" dirty="0">
              <a:latin typeface="+mn-lt"/>
            </a:rPr>
            <a:t>Ministerio de Salud</a:t>
          </a:r>
        </a:p>
        <a:p>
          <a:pPr algn="ctr"/>
          <a:endParaRPr lang="es-MX" sz="1400" b="1" dirty="0">
            <a:latin typeface="+mn-lt"/>
          </a:endParaRPr>
        </a:p>
        <a:p>
          <a:pPr algn="l"/>
          <a:r>
            <a:rPr lang="es-MX" sz="1100" b="0" dirty="0">
              <a:latin typeface="+mn-lt"/>
            </a:rPr>
            <a:t>Teléfono </a:t>
          </a:r>
          <a:r>
            <a:rPr lang="es-CR" sz="1100" b="0" i="0" dirty="0"/>
            <a:t>2257-7821</a:t>
          </a:r>
          <a:r>
            <a:rPr lang="es-MX" sz="1100" b="0" dirty="0">
              <a:latin typeface="+mn-lt"/>
            </a:rPr>
            <a:t>   </a:t>
          </a:r>
        </a:p>
        <a:p>
          <a:pPr algn="l"/>
          <a:r>
            <a:rPr lang="es-MX" sz="1100" b="0" dirty="0">
              <a:latin typeface="+mn-lt"/>
            </a:rPr>
            <a:t>Web: </a:t>
          </a:r>
          <a:r>
            <a:rPr lang="es-CR" sz="1100" dirty="0">
              <a:hlinkClick xmlns:r="http://schemas.openxmlformats.org/officeDocument/2006/relationships" r:id="rId5"/>
            </a:rPr>
            <a:t>https://www.ministeriodesalud.go.cr/</a:t>
          </a:r>
          <a:r>
            <a:rPr lang="es-MX" sz="1100" b="0" dirty="0">
              <a:latin typeface="+mn-lt"/>
            </a:rPr>
            <a:t>      </a:t>
          </a:r>
        </a:p>
        <a:p>
          <a:pPr algn="l"/>
          <a:r>
            <a:rPr lang="es-MX" sz="1100" b="0" dirty="0">
              <a:latin typeface="+mn-lt"/>
            </a:rPr>
            <a:t>Correo: </a:t>
          </a:r>
          <a:r>
            <a:rPr lang="es-MX" sz="1100" b="0" dirty="0">
              <a:latin typeface="+mn-lt"/>
              <a:hlinkClick xmlns:r="http://schemas.openxmlformats.org/officeDocument/2006/relationships" r:id="rId6"/>
            </a:rPr>
            <a:t>francisco.amen@misalud.go.cr</a:t>
          </a:r>
          <a:r>
            <a:rPr lang="es-MX" sz="1100" b="0" dirty="0">
              <a:latin typeface="+mn-lt"/>
            </a:rPr>
            <a:t> </a:t>
          </a:r>
          <a:r>
            <a:rPr lang="es-MX" sz="1100" b="0" dirty="0">
              <a:latin typeface="+mn-lt"/>
              <a:hlinkClick xmlns:r="http://schemas.openxmlformats.org/officeDocument/2006/relationships" r:id="rId7"/>
            </a:rPr>
            <a:t>Olga.segura@misalud.go.cr</a:t>
          </a:r>
          <a:r>
            <a:rPr lang="es-MX" sz="1100" b="0" dirty="0">
              <a:latin typeface="+mn-lt"/>
            </a:rPr>
            <a:t>  </a:t>
          </a:r>
        </a:p>
        <a:p>
          <a:pPr algn="l"/>
          <a:r>
            <a:rPr lang="es-MX" sz="1100" b="0" dirty="0">
              <a:latin typeface="+mn-lt"/>
            </a:rPr>
            <a:t>Ubicación: Calle 16,  Avenida 6 y 8, San José, Costa Rica</a:t>
          </a:r>
          <a:endParaRPr lang="es-ES" sz="1100" dirty="0">
            <a:latin typeface="+mn-lt"/>
          </a:endParaRPr>
        </a:p>
      </dgm:t>
    </dgm:pt>
    <dgm:pt modelId="{8C047488-AE42-4952-9BB3-733095E2B85C}" type="sibTrans" cxnId="{AF8FC397-7A73-406A-AD1D-1A62675EDA6A}">
      <dgm:prSet/>
      <dgm:spPr/>
      <dgm:t>
        <a:bodyPr/>
        <a:lstStyle/>
        <a:p>
          <a:endParaRPr lang="es-ES">
            <a:latin typeface="+mn-lt"/>
          </a:endParaRPr>
        </a:p>
      </dgm:t>
    </dgm:pt>
    <dgm:pt modelId="{F1AC494E-FA24-424A-8CC4-4C4529A3769C}" type="parTrans" cxnId="{AF8FC397-7A73-406A-AD1D-1A62675EDA6A}">
      <dgm:prSet/>
      <dgm:spPr/>
      <dgm:t>
        <a:bodyPr/>
        <a:lstStyle/>
        <a:p>
          <a:endParaRPr lang="es-ES">
            <a:latin typeface="+mn-lt"/>
          </a:endParaRPr>
        </a:p>
      </dgm:t>
    </dgm:pt>
    <dgm:pt modelId="{C670C0D9-826E-4EC8-9962-EA947D5C112C}">
      <dgm:prSet phldrT="[Texto]" custT="1"/>
      <dgm:spPr/>
      <dgm:t>
        <a:bodyPr/>
        <a:lstStyle/>
        <a:p>
          <a:pPr algn="ctr"/>
          <a:r>
            <a:rPr lang="es-MX" sz="1400" b="1" dirty="0">
              <a:latin typeface="+mn-lt"/>
            </a:rPr>
            <a:t>Dirección de Energía</a:t>
          </a:r>
        </a:p>
        <a:p>
          <a:pPr algn="ctr"/>
          <a:endParaRPr lang="es-MX" sz="1400" b="1" dirty="0">
            <a:latin typeface="+mn-lt"/>
          </a:endParaRPr>
        </a:p>
        <a:p>
          <a:pPr algn="l"/>
          <a:r>
            <a:rPr lang="es-MX" sz="1100" b="0" dirty="0">
              <a:latin typeface="+mn-lt"/>
            </a:rPr>
            <a:t>Teléfono: </a:t>
          </a:r>
          <a:r>
            <a:rPr lang="es-CR" sz="1100" b="0" i="0" dirty="0"/>
            <a:t>2233-4533</a:t>
          </a:r>
          <a:endParaRPr lang="es-MX" sz="1100" b="0" dirty="0">
            <a:latin typeface="+mn-lt"/>
          </a:endParaRPr>
        </a:p>
        <a:p>
          <a:pPr algn="l"/>
          <a:r>
            <a:rPr lang="es-MX" sz="1100" b="0" dirty="0">
              <a:latin typeface="+mn-lt"/>
            </a:rPr>
            <a:t>Web: </a:t>
          </a:r>
          <a:r>
            <a:rPr lang="es-CR" sz="1100" dirty="0">
              <a:hlinkClick xmlns:r="http://schemas.openxmlformats.org/officeDocument/2006/relationships" r:id="rId8"/>
            </a:rPr>
            <a:t>https://web.energia.go.cr/</a:t>
          </a:r>
          <a:endParaRPr lang="es-CR" sz="1100" dirty="0"/>
        </a:p>
        <a:p>
          <a:pPr algn="l"/>
          <a:r>
            <a:rPr lang="es-MX" sz="1100" b="0" dirty="0">
              <a:latin typeface="+mn-lt"/>
            </a:rPr>
            <a:t>Correo: </a:t>
          </a:r>
          <a:r>
            <a:rPr lang="es-CR" sz="1100" b="1" i="0" dirty="0">
              <a:hlinkClick xmlns:r="http://schemas.openxmlformats.org/officeDocument/2006/relationships" r:id="rId9"/>
            </a:rPr>
            <a:t>direccionenergia@minae.go.cr</a:t>
          </a:r>
          <a:endParaRPr lang="es-MX" sz="1100" b="0" dirty="0">
            <a:latin typeface="+mn-lt"/>
          </a:endParaRPr>
        </a:p>
        <a:p>
          <a:pPr algn="l"/>
          <a:r>
            <a:rPr lang="es-MX" sz="1100" b="0" dirty="0">
              <a:latin typeface="+mn-lt"/>
            </a:rPr>
            <a:t>Ubicación: </a:t>
          </a:r>
          <a:r>
            <a:rPr lang="es-CR" sz="1100" b="0" i="0" dirty="0"/>
            <a:t>Av. 8-10, Calle 25, barrio Francisco Peralta, frente a Templo Votivo del Corazón de Jesús</a:t>
          </a:r>
          <a:endParaRPr lang="es-ES" sz="1100" dirty="0">
            <a:latin typeface="+mn-lt"/>
          </a:endParaRPr>
        </a:p>
      </dgm:t>
    </dgm:pt>
    <dgm:pt modelId="{99587BBD-485C-4E2F-9A69-72B40ECE01EF}" type="sibTrans" cxnId="{4C7575FB-3A47-493F-B4A7-0C0B496F5F9B}">
      <dgm:prSet/>
      <dgm:spPr/>
      <dgm:t>
        <a:bodyPr/>
        <a:lstStyle/>
        <a:p>
          <a:endParaRPr lang="es-ES">
            <a:latin typeface="+mn-lt"/>
          </a:endParaRPr>
        </a:p>
      </dgm:t>
    </dgm:pt>
    <dgm:pt modelId="{5DF88BA4-34C6-4CB8-B0C4-524705E41FD2}" type="parTrans" cxnId="{4C7575FB-3A47-493F-B4A7-0C0B496F5F9B}">
      <dgm:prSet/>
      <dgm:spPr/>
      <dgm:t>
        <a:bodyPr/>
        <a:lstStyle/>
        <a:p>
          <a:endParaRPr lang="es-ES">
            <a:latin typeface="+mn-lt"/>
          </a:endParaRPr>
        </a:p>
      </dgm:t>
    </dgm:pt>
    <dgm:pt modelId="{E189E980-CBE7-4EEC-BA4A-E54F47011B6F}" type="pres">
      <dgm:prSet presAssocID="{43340633-CFFA-4637-BED3-2FB384EF4BD0}" presName="composite" presStyleCnt="0">
        <dgm:presLayoutVars>
          <dgm:chMax val="1"/>
          <dgm:dir/>
          <dgm:resizeHandles val="exact"/>
        </dgm:presLayoutVars>
      </dgm:prSet>
      <dgm:spPr/>
    </dgm:pt>
    <dgm:pt modelId="{9D255474-AB17-41C2-ABCF-D18A4DC9994F}" type="pres">
      <dgm:prSet presAssocID="{76EDF643-5CE0-4681-8FE8-43E8DD6F990F}" presName="roof" presStyleLbl="dkBgShp" presStyleIdx="0" presStyleCnt="2"/>
      <dgm:spPr/>
    </dgm:pt>
    <dgm:pt modelId="{9605951E-12B3-4717-9B7D-AEB760006157}" type="pres">
      <dgm:prSet presAssocID="{76EDF643-5CE0-4681-8FE8-43E8DD6F990F}" presName="pillars" presStyleCnt="0"/>
      <dgm:spPr/>
    </dgm:pt>
    <dgm:pt modelId="{C6CAF427-B87A-433F-8706-ACBB23565DE2}" type="pres">
      <dgm:prSet presAssocID="{76EDF643-5CE0-4681-8FE8-43E8DD6F990F}" presName="pillar1" presStyleLbl="node1" presStyleIdx="0" presStyleCnt="4">
        <dgm:presLayoutVars>
          <dgm:bulletEnabled val="1"/>
        </dgm:presLayoutVars>
      </dgm:prSet>
      <dgm:spPr/>
    </dgm:pt>
    <dgm:pt modelId="{3A1E04F3-0DB5-4802-B1DF-142310BE103C}" type="pres">
      <dgm:prSet presAssocID="{90006718-93FB-4D96-A9F8-7A4AE583CF32}" presName="pillarX" presStyleLbl="node1" presStyleIdx="1" presStyleCnt="4">
        <dgm:presLayoutVars>
          <dgm:bulletEnabled val="1"/>
        </dgm:presLayoutVars>
      </dgm:prSet>
      <dgm:spPr/>
    </dgm:pt>
    <dgm:pt modelId="{C4B2FC57-1040-487E-AC37-F107241D2591}" type="pres">
      <dgm:prSet presAssocID="{C670C0D9-826E-4EC8-9962-EA947D5C112C}" presName="pillarX" presStyleLbl="node1" presStyleIdx="2" presStyleCnt="4">
        <dgm:presLayoutVars>
          <dgm:bulletEnabled val="1"/>
        </dgm:presLayoutVars>
      </dgm:prSet>
      <dgm:spPr/>
    </dgm:pt>
    <dgm:pt modelId="{53F08F71-4C50-4663-BCEA-F4B8CB9B2015}" type="pres">
      <dgm:prSet presAssocID="{AFF4D99C-DF86-4310-80F6-CF882871E1A9}" presName="pillarX" presStyleLbl="node1" presStyleIdx="3" presStyleCnt="4">
        <dgm:presLayoutVars>
          <dgm:bulletEnabled val="1"/>
        </dgm:presLayoutVars>
      </dgm:prSet>
      <dgm:spPr/>
    </dgm:pt>
    <dgm:pt modelId="{F2C39161-56FF-4872-AC69-6A9F0AC976CE}" type="pres">
      <dgm:prSet presAssocID="{76EDF643-5CE0-4681-8FE8-43E8DD6F990F}" presName="base" presStyleLbl="dkBgShp" presStyleIdx="1" presStyleCnt="2"/>
      <dgm:spPr/>
    </dgm:pt>
  </dgm:ptLst>
  <dgm:cxnLst>
    <dgm:cxn modelId="{89EE2D0F-26A2-4303-BF48-6B9023BF63FD}" srcId="{43340633-CFFA-4637-BED3-2FB384EF4BD0}" destId="{76EDF643-5CE0-4681-8FE8-43E8DD6F990F}" srcOrd="0" destOrd="0" parTransId="{F8651EBC-9017-4D4E-92E8-1ACB01DB5D33}" sibTransId="{FF5757D8-8013-4D3A-AD86-0D0E6C35580D}"/>
    <dgm:cxn modelId="{10712B1B-ED67-46A7-BEAD-2784E0E828D8}" type="presOf" srcId="{90006718-93FB-4D96-A9F8-7A4AE583CF32}" destId="{3A1E04F3-0DB5-4802-B1DF-142310BE103C}" srcOrd="0" destOrd="0" presId="urn:microsoft.com/office/officeart/2005/8/layout/hList3"/>
    <dgm:cxn modelId="{87D2B525-E112-4F18-BCA3-BBC762DDF75D}" srcId="{76EDF643-5CE0-4681-8FE8-43E8DD6F990F}" destId="{151A0749-3FC5-4DE0-BA6E-EF5F2105ED27}" srcOrd="0" destOrd="0" parTransId="{3592A9C3-4766-4FCB-9C95-DB28C7BAC253}" sibTransId="{D40959C1-9350-4156-8424-0D158D7F82DF}"/>
    <dgm:cxn modelId="{F73AC046-2487-4270-8EFC-CF732FB78F3A}" type="presOf" srcId="{C670C0D9-826E-4EC8-9962-EA947D5C112C}" destId="{C4B2FC57-1040-487E-AC37-F107241D2591}" srcOrd="0" destOrd="0" presId="urn:microsoft.com/office/officeart/2005/8/layout/hList3"/>
    <dgm:cxn modelId="{F4390D48-5523-4B7A-88ED-198DACD6796D}" type="presOf" srcId="{43340633-CFFA-4637-BED3-2FB384EF4BD0}" destId="{E189E980-CBE7-4EEC-BA4A-E54F47011B6F}" srcOrd="0" destOrd="0" presId="urn:microsoft.com/office/officeart/2005/8/layout/hList3"/>
    <dgm:cxn modelId="{C67B2970-51A0-420F-B6CD-E3941CA9D92F}" type="presOf" srcId="{AFF4D99C-DF86-4310-80F6-CF882871E1A9}" destId="{53F08F71-4C50-4663-BCEA-F4B8CB9B2015}" srcOrd="0" destOrd="0" presId="urn:microsoft.com/office/officeart/2005/8/layout/hList3"/>
    <dgm:cxn modelId="{AF8FC397-7A73-406A-AD1D-1A62675EDA6A}" srcId="{76EDF643-5CE0-4681-8FE8-43E8DD6F990F}" destId="{AFF4D99C-DF86-4310-80F6-CF882871E1A9}" srcOrd="3" destOrd="0" parTransId="{F1AC494E-FA24-424A-8CC4-4C4529A3769C}" sibTransId="{8C047488-AE42-4952-9BB3-733095E2B85C}"/>
    <dgm:cxn modelId="{29F4BEA6-830D-4A51-9127-D1C1D7F19042}" srcId="{76EDF643-5CE0-4681-8FE8-43E8DD6F990F}" destId="{90006718-93FB-4D96-A9F8-7A4AE583CF32}" srcOrd="1" destOrd="0" parTransId="{BA8D846C-7118-426F-9F1B-9D6AFDB54071}" sibTransId="{A418182C-03C0-4B58-9AF1-4B04DC63D01F}"/>
    <dgm:cxn modelId="{4B6661CD-E6F2-4588-9593-BE3AD9CEF12E}" type="presOf" srcId="{76EDF643-5CE0-4681-8FE8-43E8DD6F990F}" destId="{9D255474-AB17-41C2-ABCF-D18A4DC9994F}" srcOrd="0" destOrd="0" presId="urn:microsoft.com/office/officeart/2005/8/layout/hList3"/>
    <dgm:cxn modelId="{776903EC-CBDF-4024-8F0E-44F174702668}" type="presOf" srcId="{151A0749-3FC5-4DE0-BA6E-EF5F2105ED27}" destId="{C6CAF427-B87A-433F-8706-ACBB23565DE2}" srcOrd="0" destOrd="0" presId="urn:microsoft.com/office/officeart/2005/8/layout/hList3"/>
    <dgm:cxn modelId="{4C7575FB-3A47-493F-B4A7-0C0B496F5F9B}" srcId="{76EDF643-5CE0-4681-8FE8-43E8DD6F990F}" destId="{C670C0D9-826E-4EC8-9962-EA947D5C112C}" srcOrd="2" destOrd="0" parTransId="{5DF88BA4-34C6-4CB8-B0C4-524705E41FD2}" sibTransId="{99587BBD-485C-4E2F-9A69-72B40ECE01EF}"/>
    <dgm:cxn modelId="{C340AD66-F0F8-4ACA-B845-7BBA43290D1B}" type="presParOf" srcId="{E189E980-CBE7-4EEC-BA4A-E54F47011B6F}" destId="{9D255474-AB17-41C2-ABCF-D18A4DC9994F}" srcOrd="0" destOrd="0" presId="urn:microsoft.com/office/officeart/2005/8/layout/hList3"/>
    <dgm:cxn modelId="{7DFE3C97-A65E-445C-A3B5-727A81F61E60}" type="presParOf" srcId="{E189E980-CBE7-4EEC-BA4A-E54F47011B6F}" destId="{9605951E-12B3-4717-9B7D-AEB760006157}" srcOrd="1" destOrd="0" presId="urn:microsoft.com/office/officeart/2005/8/layout/hList3"/>
    <dgm:cxn modelId="{C139FB25-B758-4310-8143-C40B350367AF}" type="presParOf" srcId="{9605951E-12B3-4717-9B7D-AEB760006157}" destId="{C6CAF427-B87A-433F-8706-ACBB23565DE2}" srcOrd="0" destOrd="0" presId="urn:microsoft.com/office/officeart/2005/8/layout/hList3"/>
    <dgm:cxn modelId="{A72D7140-5DEA-4E56-8C8C-C056AE5AAB8B}" type="presParOf" srcId="{9605951E-12B3-4717-9B7D-AEB760006157}" destId="{3A1E04F3-0DB5-4802-B1DF-142310BE103C}" srcOrd="1" destOrd="0" presId="urn:microsoft.com/office/officeart/2005/8/layout/hList3"/>
    <dgm:cxn modelId="{EB9B44BF-F701-43EE-838E-5325573DE6AD}" type="presParOf" srcId="{9605951E-12B3-4717-9B7D-AEB760006157}" destId="{C4B2FC57-1040-487E-AC37-F107241D2591}" srcOrd="2" destOrd="0" presId="urn:microsoft.com/office/officeart/2005/8/layout/hList3"/>
    <dgm:cxn modelId="{76E193D2-2BDE-4A79-9ED7-B06502DDB1C0}" type="presParOf" srcId="{9605951E-12B3-4717-9B7D-AEB760006157}" destId="{53F08F71-4C50-4663-BCEA-F4B8CB9B2015}" srcOrd="3" destOrd="0" presId="urn:microsoft.com/office/officeart/2005/8/layout/hList3"/>
    <dgm:cxn modelId="{EFE479EA-58CF-490F-B45F-C75F45AF8F3B}" type="presParOf" srcId="{E189E980-CBE7-4EEC-BA4A-E54F47011B6F}" destId="{F2C39161-56FF-4872-AC69-6A9F0AC976CE}" srcOrd="2" destOrd="0" presId="urn:microsoft.com/office/officeart/2005/8/layout/h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ED1228-2159-4534-8B73-CD0B9ECE74CB}">
      <dsp:nvSpPr>
        <dsp:cNvPr id="0" name=""/>
        <dsp:cNvSpPr/>
      </dsp:nvSpPr>
      <dsp:spPr>
        <a:xfrm>
          <a:off x="0" y="0"/>
          <a:ext cx="679989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4B0F4D-4AEF-4B3B-AAA8-0286784D296F}">
      <dsp:nvSpPr>
        <dsp:cNvPr id="0" name=""/>
        <dsp:cNvSpPr/>
      </dsp:nvSpPr>
      <dsp:spPr>
        <a:xfrm>
          <a:off x="0" y="0"/>
          <a:ext cx="1359978" cy="3841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s-CR" sz="2200" kern="1200" dirty="0"/>
            <a:t>Contenido</a:t>
          </a:r>
        </a:p>
      </dsp:txBody>
      <dsp:txXfrm>
        <a:off x="0" y="0"/>
        <a:ext cx="1359978" cy="3841626"/>
      </dsp:txXfrm>
    </dsp:sp>
    <dsp:sp modelId="{B8A751C3-D518-41F1-8F7D-8A1FBDC64B79}">
      <dsp:nvSpPr>
        <dsp:cNvPr id="0" name=""/>
        <dsp:cNvSpPr/>
      </dsp:nvSpPr>
      <dsp:spPr>
        <a:xfrm>
          <a:off x="1461976" y="20211"/>
          <a:ext cx="5337914" cy="404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endParaRPr lang="es-CR" sz="1800" kern="1200" dirty="0"/>
        </a:p>
      </dsp:txBody>
      <dsp:txXfrm>
        <a:off x="1461976" y="20211"/>
        <a:ext cx="5337914" cy="404233"/>
      </dsp:txXfrm>
    </dsp:sp>
    <dsp:sp modelId="{EB66D250-642C-4811-A68C-668B00ABFA7C}">
      <dsp:nvSpPr>
        <dsp:cNvPr id="0" name=""/>
        <dsp:cNvSpPr/>
      </dsp:nvSpPr>
      <dsp:spPr>
        <a:xfrm>
          <a:off x="1359978" y="424445"/>
          <a:ext cx="543991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CDD2D3-44B3-4D96-9F66-FD4B9E8527C4}">
      <dsp:nvSpPr>
        <dsp:cNvPr id="0" name=""/>
        <dsp:cNvSpPr/>
      </dsp:nvSpPr>
      <dsp:spPr>
        <a:xfrm>
          <a:off x="1461976" y="444656"/>
          <a:ext cx="5337914" cy="404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CR" sz="1800" kern="1200" dirty="0"/>
            <a:t>Antecedentes en la normativa</a:t>
          </a:r>
        </a:p>
      </dsp:txBody>
      <dsp:txXfrm>
        <a:off x="1461976" y="444656"/>
        <a:ext cx="5337914" cy="404233"/>
      </dsp:txXfrm>
    </dsp:sp>
    <dsp:sp modelId="{9524AA31-A9B7-4559-B749-A29CFA7FB149}">
      <dsp:nvSpPr>
        <dsp:cNvPr id="0" name=""/>
        <dsp:cNvSpPr/>
      </dsp:nvSpPr>
      <dsp:spPr>
        <a:xfrm>
          <a:off x="1359978" y="848890"/>
          <a:ext cx="543991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7EB8E3-CE77-459A-A4C2-A02DFFDCFAD3}">
      <dsp:nvSpPr>
        <dsp:cNvPr id="0" name=""/>
        <dsp:cNvSpPr/>
      </dsp:nvSpPr>
      <dsp:spPr>
        <a:xfrm>
          <a:off x="1461976" y="869102"/>
          <a:ext cx="5337914" cy="404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CR" sz="1800" kern="1200" dirty="0"/>
            <a:t>Sustento legal </a:t>
          </a:r>
        </a:p>
      </dsp:txBody>
      <dsp:txXfrm>
        <a:off x="1461976" y="869102"/>
        <a:ext cx="5337914" cy="404233"/>
      </dsp:txXfrm>
    </dsp:sp>
    <dsp:sp modelId="{9EF0E82C-C0C0-4F3B-81A7-BC22E3F32446}">
      <dsp:nvSpPr>
        <dsp:cNvPr id="0" name=""/>
        <dsp:cNvSpPr/>
      </dsp:nvSpPr>
      <dsp:spPr>
        <a:xfrm>
          <a:off x="1359978" y="1273335"/>
          <a:ext cx="543991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3394B8-B92B-47B4-82F5-9EC0B85F99F5}">
      <dsp:nvSpPr>
        <dsp:cNvPr id="0" name=""/>
        <dsp:cNvSpPr/>
      </dsp:nvSpPr>
      <dsp:spPr>
        <a:xfrm>
          <a:off x="1461976" y="1293547"/>
          <a:ext cx="5337914" cy="404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CR" sz="1800" kern="1200" dirty="0"/>
            <a:t>Definiciones importantes</a:t>
          </a:r>
        </a:p>
      </dsp:txBody>
      <dsp:txXfrm>
        <a:off x="1461976" y="1293547"/>
        <a:ext cx="5337914" cy="404233"/>
      </dsp:txXfrm>
    </dsp:sp>
    <dsp:sp modelId="{D350F5B7-BF29-4CE7-A4AA-5DA0A2E8CDFD}">
      <dsp:nvSpPr>
        <dsp:cNvPr id="0" name=""/>
        <dsp:cNvSpPr/>
      </dsp:nvSpPr>
      <dsp:spPr>
        <a:xfrm>
          <a:off x="1359978" y="1697781"/>
          <a:ext cx="543991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CD4F88-497A-4565-B454-6FFBE4DD6519}">
      <dsp:nvSpPr>
        <dsp:cNvPr id="0" name=""/>
        <dsp:cNvSpPr/>
      </dsp:nvSpPr>
      <dsp:spPr>
        <a:xfrm>
          <a:off x="1461976" y="1717992"/>
          <a:ext cx="5337914" cy="404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CR" sz="1800" kern="1200" dirty="0"/>
            <a:t>Objetivos del PGAI</a:t>
          </a:r>
        </a:p>
      </dsp:txBody>
      <dsp:txXfrm>
        <a:off x="1461976" y="1717992"/>
        <a:ext cx="5337914" cy="404233"/>
      </dsp:txXfrm>
    </dsp:sp>
    <dsp:sp modelId="{0CFC7954-B701-4180-A6E8-E80D6DD7487B}">
      <dsp:nvSpPr>
        <dsp:cNvPr id="0" name=""/>
        <dsp:cNvSpPr/>
      </dsp:nvSpPr>
      <dsp:spPr>
        <a:xfrm>
          <a:off x="1359978" y="2122226"/>
          <a:ext cx="543991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144646-D7F3-4701-81BF-3BFA9C561165}">
      <dsp:nvSpPr>
        <dsp:cNvPr id="0" name=""/>
        <dsp:cNvSpPr/>
      </dsp:nvSpPr>
      <dsp:spPr>
        <a:xfrm>
          <a:off x="1461976" y="2142438"/>
          <a:ext cx="5337914" cy="404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CR" sz="1800" kern="1200" dirty="0"/>
            <a:t>Componentes estratégicos y transversales</a:t>
          </a:r>
        </a:p>
      </dsp:txBody>
      <dsp:txXfrm>
        <a:off x="1461976" y="2142438"/>
        <a:ext cx="5337914" cy="404233"/>
      </dsp:txXfrm>
    </dsp:sp>
    <dsp:sp modelId="{42571B29-0533-4259-A47B-82E5E285AEE6}">
      <dsp:nvSpPr>
        <dsp:cNvPr id="0" name=""/>
        <dsp:cNvSpPr/>
      </dsp:nvSpPr>
      <dsp:spPr>
        <a:xfrm>
          <a:off x="1359978" y="2546671"/>
          <a:ext cx="543991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0DAE89-AA72-4A6D-AE58-41C609E33C9F}">
      <dsp:nvSpPr>
        <dsp:cNvPr id="0" name=""/>
        <dsp:cNvSpPr/>
      </dsp:nvSpPr>
      <dsp:spPr>
        <a:xfrm>
          <a:off x="1461976" y="2566883"/>
          <a:ext cx="5337914" cy="404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CR" sz="1800" kern="1200" dirty="0"/>
            <a:t>Pasos para la elaboración de un PGAI</a:t>
          </a:r>
        </a:p>
      </dsp:txBody>
      <dsp:txXfrm>
        <a:off x="1461976" y="2566883"/>
        <a:ext cx="5337914" cy="404233"/>
      </dsp:txXfrm>
    </dsp:sp>
    <dsp:sp modelId="{41B1533A-9E61-483F-BEA1-09EA3177F923}">
      <dsp:nvSpPr>
        <dsp:cNvPr id="0" name=""/>
        <dsp:cNvSpPr/>
      </dsp:nvSpPr>
      <dsp:spPr>
        <a:xfrm>
          <a:off x="1359978" y="2971116"/>
          <a:ext cx="543991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926D4E-D974-40E8-A197-CEF70B75C953}">
      <dsp:nvSpPr>
        <dsp:cNvPr id="0" name=""/>
        <dsp:cNvSpPr/>
      </dsp:nvSpPr>
      <dsp:spPr>
        <a:xfrm>
          <a:off x="1461976" y="2991328"/>
          <a:ext cx="5337914" cy="404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CR" sz="1800" kern="1200" dirty="0"/>
            <a:t>Sitio Web: DIGECA</a:t>
          </a:r>
        </a:p>
      </dsp:txBody>
      <dsp:txXfrm>
        <a:off x="1461976" y="2991328"/>
        <a:ext cx="5337914" cy="404233"/>
      </dsp:txXfrm>
    </dsp:sp>
    <dsp:sp modelId="{730B9FD6-1F2E-4C98-9DCA-A04FBE29AA8E}">
      <dsp:nvSpPr>
        <dsp:cNvPr id="0" name=""/>
        <dsp:cNvSpPr/>
      </dsp:nvSpPr>
      <dsp:spPr>
        <a:xfrm>
          <a:off x="1359978" y="3395562"/>
          <a:ext cx="543991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FD400C-72DE-4A04-A7D7-4CB68D08AAE4}">
      <dsp:nvSpPr>
        <dsp:cNvPr id="0" name=""/>
        <dsp:cNvSpPr/>
      </dsp:nvSpPr>
      <dsp:spPr>
        <a:xfrm>
          <a:off x="1461976" y="3415773"/>
          <a:ext cx="5337914" cy="404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CR" sz="1800" kern="1200" dirty="0"/>
            <a:t>Contactos clave</a:t>
          </a:r>
        </a:p>
      </dsp:txBody>
      <dsp:txXfrm>
        <a:off x="1461976" y="3415773"/>
        <a:ext cx="5337914" cy="404233"/>
      </dsp:txXfrm>
    </dsp:sp>
    <dsp:sp modelId="{99102BF4-D113-4239-942F-1C87CDCE030C}">
      <dsp:nvSpPr>
        <dsp:cNvPr id="0" name=""/>
        <dsp:cNvSpPr/>
      </dsp:nvSpPr>
      <dsp:spPr>
        <a:xfrm>
          <a:off x="1359978" y="3820007"/>
          <a:ext cx="543991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255474-AB17-41C2-ABCF-D18A4DC9994F}">
      <dsp:nvSpPr>
        <dsp:cNvPr id="0" name=""/>
        <dsp:cNvSpPr/>
      </dsp:nvSpPr>
      <dsp:spPr>
        <a:xfrm>
          <a:off x="0" y="0"/>
          <a:ext cx="7445278" cy="1119038"/>
        </a:xfrm>
        <a:prstGeom prst="rect">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b="1" kern="1200" noProof="1">
              <a:latin typeface="+mn-lt"/>
            </a:rPr>
            <a:t>Correo electrónico: pgai@minae.go.cr</a:t>
          </a:r>
          <a:endParaRPr lang="es-ES" sz="2800" b="1" kern="1200" dirty="0">
            <a:latin typeface="+mn-lt"/>
          </a:endParaRPr>
        </a:p>
      </dsp:txBody>
      <dsp:txXfrm>
        <a:off x="0" y="0"/>
        <a:ext cx="7445278" cy="1119038"/>
      </dsp:txXfrm>
    </dsp:sp>
    <dsp:sp modelId="{C6CAF427-B87A-433F-8706-ACBB23565DE2}">
      <dsp:nvSpPr>
        <dsp:cNvPr id="0" name=""/>
        <dsp:cNvSpPr/>
      </dsp:nvSpPr>
      <dsp:spPr>
        <a:xfrm>
          <a:off x="0" y="1119038"/>
          <a:ext cx="1861319" cy="2349981"/>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b="1" kern="1200" dirty="0">
              <a:latin typeface="+mn-lt"/>
            </a:rPr>
            <a:t>Dirección de Gestión de Calidad Ambiental</a:t>
          </a:r>
        </a:p>
        <a:p>
          <a:pPr marL="0" lvl="0" indent="0" algn="l" defTabSz="622300">
            <a:lnSpc>
              <a:spcPct val="90000"/>
            </a:lnSpc>
            <a:spcBef>
              <a:spcPct val="0"/>
            </a:spcBef>
            <a:spcAft>
              <a:spcPct val="35000"/>
            </a:spcAft>
            <a:buNone/>
          </a:pPr>
          <a:r>
            <a:rPr lang="es-MX" sz="1400" b="1" kern="1200" dirty="0">
              <a:latin typeface="+mn-lt"/>
            </a:rPr>
            <a:t>                                                                      </a:t>
          </a:r>
          <a:r>
            <a:rPr lang="es-MX" sz="1100" b="0" kern="1200" dirty="0">
              <a:latin typeface="+mn-lt"/>
            </a:rPr>
            <a:t>Teléfono: 2257-1839 / 2258-3272  </a:t>
          </a:r>
        </a:p>
        <a:p>
          <a:pPr marL="0" lvl="0" indent="0" algn="l" defTabSz="622300">
            <a:lnSpc>
              <a:spcPct val="90000"/>
            </a:lnSpc>
            <a:spcBef>
              <a:spcPct val="0"/>
            </a:spcBef>
            <a:spcAft>
              <a:spcPct val="35000"/>
            </a:spcAft>
            <a:buNone/>
          </a:pPr>
          <a:r>
            <a:rPr lang="es-MX" sz="1100" b="0" kern="1200" dirty="0">
              <a:latin typeface="+mn-lt"/>
            </a:rPr>
            <a:t>Web: </a:t>
          </a:r>
          <a:r>
            <a:rPr lang="es-MX" sz="1100" b="0" kern="1200" dirty="0">
              <a:latin typeface="+mn-lt"/>
              <a:hlinkClick xmlns:r="http://schemas.openxmlformats.org/officeDocument/2006/relationships" r:id="rId1"/>
            </a:rPr>
            <a:t>www.digeca.go.cr</a:t>
          </a:r>
          <a:r>
            <a:rPr lang="es-MX" sz="1100" b="0" kern="1200" dirty="0">
              <a:latin typeface="+mn-lt"/>
            </a:rPr>
            <a:t> </a:t>
          </a:r>
        </a:p>
        <a:p>
          <a:pPr marL="0" lvl="0" indent="0" algn="l" defTabSz="622300">
            <a:lnSpc>
              <a:spcPct val="90000"/>
            </a:lnSpc>
            <a:spcBef>
              <a:spcPct val="0"/>
            </a:spcBef>
            <a:spcAft>
              <a:spcPct val="35000"/>
            </a:spcAft>
            <a:buNone/>
          </a:pPr>
          <a:r>
            <a:rPr lang="es-MX" sz="1100" b="0" kern="1200" dirty="0">
              <a:latin typeface="+mn-lt"/>
            </a:rPr>
            <a:t>Correo: </a:t>
          </a:r>
          <a:r>
            <a:rPr lang="es-MX" sz="1100" b="0" kern="1200" dirty="0">
              <a:latin typeface="+mn-lt"/>
              <a:hlinkClick xmlns:r="http://schemas.openxmlformats.org/officeDocument/2006/relationships" r:id="rId2"/>
            </a:rPr>
            <a:t>emurillo@minae.go.cr</a:t>
          </a:r>
          <a:endParaRPr lang="es-MX" sz="1100" b="0" kern="1200" dirty="0">
            <a:latin typeface="+mn-lt"/>
          </a:endParaRPr>
        </a:p>
        <a:p>
          <a:pPr marL="0" lvl="0" indent="0" algn="l" defTabSz="622300">
            <a:lnSpc>
              <a:spcPct val="90000"/>
            </a:lnSpc>
            <a:spcBef>
              <a:spcPct val="0"/>
            </a:spcBef>
            <a:spcAft>
              <a:spcPct val="35000"/>
            </a:spcAft>
            <a:buNone/>
          </a:pPr>
          <a:r>
            <a:rPr lang="es-MX" sz="1100" b="0" kern="1200" dirty="0">
              <a:latin typeface="+mn-lt"/>
            </a:rPr>
            <a:t>Ubicación: Avenida 18, calles 9 y 9 bis, # 935, costado norte del Liceo de Costa Rica, Plaza González Víquez, San José.</a:t>
          </a:r>
          <a:endParaRPr lang="es-ES" sz="1100" kern="1200" dirty="0">
            <a:latin typeface="+mn-lt"/>
          </a:endParaRPr>
        </a:p>
      </dsp:txBody>
      <dsp:txXfrm>
        <a:off x="0" y="1119038"/>
        <a:ext cx="1861319" cy="2349981"/>
      </dsp:txXfrm>
    </dsp:sp>
    <dsp:sp modelId="{3A1E04F3-0DB5-4802-B1DF-142310BE103C}">
      <dsp:nvSpPr>
        <dsp:cNvPr id="0" name=""/>
        <dsp:cNvSpPr/>
      </dsp:nvSpPr>
      <dsp:spPr>
        <a:xfrm>
          <a:off x="1861319" y="1119038"/>
          <a:ext cx="1861319" cy="2349981"/>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b="1" kern="1200" dirty="0">
              <a:latin typeface="+mn-lt"/>
            </a:rPr>
            <a:t>Dirección de Cambio Climático    </a:t>
          </a:r>
        </a:p>
        <a:p>
          <a:pPr marL="0" lvl="0" indent="0" algn="l" defTabSz="622300">
            <a:lnSpc>
              <a:spcPct val="90000"/>
            </a:lnSpc>
            <a:spcBef>
              <a:spcPct val="0"/>
            </a:spcBef>
            <a:spcAft>
              <a:spcPct val="35000"/>
            </a:spcAft>
            <a:buNone/>
          </a:pPr>
          <a:endParaRPr lang="es-MX" sz="1100" b="0" kern="1200" dirty="0">
            <a:latin typeface="+mn-lt"/>
          </a:endParaRPr>
        </a:p>
        <a:p>
          <a:pPr marL="0" lvl="0" indent="0" algn="l" defTabSz="622300">
            <a:lnSpc>
              <a:spcPct val="90000"/>
            </a:lnSpc>
            <a:spcBef>
              <a:spcPct val="0"/>
            </a:spcBef>
            <a:spcAft>
              <a:spcPct val="35000"/>
            </a:spcAft>
            <a:buNone/>
          </a:pPr>
          <a:r>
            <a:rPr lang="es-MX" sz="1100" b="0" kern="1200" dirty="0">
              <a:latin typeface="+mn-lt"/>
            </a:rPr>
            <a:t>Teléfono: </a:t>
          </a:r>
          <a:r>
            <a:rPr lang="es-CR" sz="1100" b="0" i="0" kern="1200" dirty="0"/>
            <a:t>2253-4298</a:t>
          </a:r>
          <a:r>
            <a:rPr lang="es-MX" sz="1100" b="0" kern="1200" dirty="0">
              <a:latin typeface="+mn-lt"/>
            </a:rPr>
            <a:t> </a:t>
          </a:r>
        </a:p>
        <a:p>
          <a:pPr marL="0" lvl="0" indent="0" algn="l" defTabSz="622300">
            <a:lnSpc>
              <a:spcPct val="90000"/>
            </a:lnSpc>
            <a:spcBef>
              <a:spcPct val="0"/>
            </a:spcBef>
            <a:spcAft>
              <a:spcPct val="35000"/>
            </a:spcAft>
            <a:buNone/>
          </a:pPr>
          <a:r>
            <a:rPr lang="es-MX" sz="1100" b="0" kern="1200" dirty="0">
              <a:latin typeface="+mn-lt"/>
            </a:rPr>
            <a:t>Web: </a:t>
          </a:r>
          <a:r>
            <a:rPr lang="es-CR" sz="1100" kern="1200" dirty="0">
              <a:hlinkClick xmlns:r="http://schemas.openxmlformats.org/officeDocument/2006/relationships" r:id="rId3"/>
            </a:rPr>
            <a:t>https://cambioclimatico.go.cr/</a:t>
          </a:r>
          <a:r>
            <a:rPr lang="es-MX" sz="1100" b="0" kern="1200" dirty="0">
              <a:latin typeface="+mn-lt"/>
            </a:rPr>
            <a:t> </a:t>
          </a:r>
        </a:p>
        <a:p>
          <a:pPr marL="0" lvl="0" indent="0" algn="l" defTabSz="622300">
            <a:lnSpc>
              <a:spcPct val="90000"/>
            </a:lnSpc>
            <a:spcBef>
              <a:spcPct val="0"/>
            </a:spcBef>
            <a:spcAft>
              <a:spcPct val="35000"/>
            </a:spcAft>
            <a:buNone/>
          </a:pPr>
          <a:r>
            <a:rPr lang="es-MX" sz="1100" b="0" kern="1200" dirty="0">
              <a:latin typeface="+mn-lt"/>
            </a:rPr>
            <a:t>Correo: </a:t>
          </a:r>
          <a:r>
            <a:rPr lang="es-CR" sz="1100" b="0" i="0" kern="1200" dirty="0">
              <a:hlinkClick xmlns:r="http://schemas.openxmlformats.org/officeDocument/2006/relationships" r:id="rId4"/>
            </a:rPr>
            <a:t>cambioclimatico@minae.go.cr</a:t>
          </a:r>
          <a:r>
            <a:rPr lang="es-CR" sz="1100" b="0" i="0" kern="1200" dirty="0"/>
            <a:t> </a:t>
          </a:r>
          <a:r>
            <a:rPr lang="es-MX" sz="1100" b="0" kern="1200" dirty="0">
              <a:latin typeface="+mn-lt"/>
            </a:rPr>
            <a:t> </a:t>
          </a:r>
        </a:p>
        <a:p>
          <a:pPr marL="0" lvl="0" indent="0" algn="l" defTabSz="622300">
            <a:lnSpc>
              <a:spcPct val="90000"/>
            </a:lnSpc>
            <a:spcBef>
              <a:spcPct val="0"/>
            </a:spcBef>
            <a:spcAft>
              <a:spcPct val="35000"/>
            </a:spcAft>
            <a:buNone/>
          </a:pPr>
          <a:r>
            <a:rPr lang="es-MX" sz="1100" b="0" kern="1200" dirty="0">
              <a:latin typeface="+mn-lt"/>
            </a:rPr>
            <a:t>Ubicación: </a:t>
          </a:r>
          <a:r>
            <a:rPr lang="sv-SE" sz="1100" b="0" i="0" kern="1200" dirty="0"/>
            <a:t>Av 5,  Barrio Dent, San José</a:t>
          </a:r>
          <a:r>
            <a:rPr lang="es-MX" sz="1100" b="0" kern="1200" dirty="0">
              <a:latin typeface="+mn-lt"/>
            </a:rPr>
            <a:t>.</a:t>
          </a:r>
          <a:endParaRPr lang="es-ES" sz="1100" kern="1200" dirty="0">
            <a:latin typeface="+mn-lt"/>
          </a:endParaRPr>
        </a:p>
      </dsp:txBody>
      <dsp:txXfrm>
        <a:off x="1861319" y="1119038"/>
        <a:ext cx="1861319" cy="2349981"/>
      </dsp:txXfrm>
    </dsp:sp>
    <dsp:sp modelId="{C4B2FC57-1040-487E-AC37-F107241D2591}">
      <dsp:nvSpPr>
        <dsp:cNvPr id="0" name=""/>
        <dsp:cNvSpPr/>
      </dsp:nvSpPr>
      <dsp:spPr>
        <a:xfrm>
          <a:off x="3722639" y="1119038"/>
          <a:ext cx="1861319" cy="2349981"/>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b="1" kern="1200" dirty="0">
              <a:latin typeface="+mn-lt"/>
            </a:rPr>
            <a:t>Dirección de Energía</a:t>
          </a:r>
        </a:p>
        <a:p>
          <a:pPr marL="0" lvl="0" indent="0" algn="ctr" defTabSz="622300">
            <a:lnSpc>
              <a:spcPct val="90000"/>
            </a:lnSpc>
            <a:spcBef>
              <a:spcPct val="0"/>
            </a:spcBef>
            <a:spcAft>
              <a:spcPct val="35000"/>
            </a:spcAft>
            <a:buNone/>
          </a:pPr>
          <a:endParaRPr lang="es-MX" sz="1400" b="1" kern="1200" dirty="0">
            <a:latin typeface="+mn-lt"/>
          </a:endParaRPr>
        </a:p>
        <a:p>
          <a:pPr marL="0" lvl="0" indent="0" algn="l" defTabSz="622300">
            <a:lnSpc>
              <a:spcPct val="90000"/>
            </a:lnSpc>
            <a:spcBef>
              <a:spcPct val="0"/>
            </a:spcBef>
            <a:spcAft>
              <a:spcPct val="35000"/>
            </a:spcAft>
            <a:buNone/>
          </a:pPr>
          <a:r>
            <a:rPr lang="es-MX" sz="1100" b="0" kern="1200" dirty="0">
              <a:latin typeface="+mn-lt"/>
            </a:rPr>
            <a:t>Teléfono: </a:t>
          </a:r>
          <a:r>
            <a:rPr lang="es-CR" sz="1100" b="0" i="0" kern="1200" dirty="0"/>
            <a:t>2233-4533</a:t>
          </a:r>
          <a:endParaRPr lang="es-MX" sz="1100" b="0" kern="1200" dirty="0">
            <a:latin typeface="+mn-lt"/>
          </a:endParaRPr>
        </a:p>
        <a:p>
          <a:pPr marL="0" lvl="0" indent="0" algn="l" defTabSz="622300">
            <a:lnSpc>
              <a:spcPct val="90000"/>
            </a:lnSpc>
            <a:spcBef>
              <a:spcPct val="0"/>
            </a:spcBef>
            <a:spcAft>
              <a:spcPct val="35000"/>
            </a:spcAft>
            <a:buNone/>
          </a:pPr>
          <a:r>
            <a:rPr lang="es-MX" sz="1100" b="0" kern="1200" dirty="0">
              <a:latin typeface="+mn-lt"/>
            </a:rPr>
            <a:t>Web: </a:t>
          </a:r>
          <a:r>
            <a:rPr lang="es-CR" sz="1100" kern="1200" dirty="0">
              <a:hlinkClick xmlns:r="http://schemas.openxmlformats.org/officeDocument/2006/relationships" r:id="rId5"/>
            </a:rPr>
            <a:t>https://web.energia.go.cr/</a:t>
          </a:r>
          <a:endParaRPr lang="es-CR" sz="1100" kern="1200" dirty="0"/>
        </a:p>
        <a:p>
          <a:pPr marL="0" lvl="0" indent="0" algn="l" defTabSz="622300">
            <a:lnSpc>
              <a:spcPct val="90000"/>
            </a:lnSpc>
            <a:spcBef>
              <a:spcPct val="0"/>
            </a:spcBef>
            <a:spcAft>
              <a:spcPct val="35000"/>
            </a:spcAft>
            <a:buNone/>
          </a:pPr>
          <a:r>
            <a:rPr lang="es-MX" sz="1100" b="0" kern="1200" dirty="0">
              <a:latin typeface="+mn-lt"/>
            </a:rPr>
            <a:t>Correo: </a:t>
          </a:r>
          <a:r>
            <a:rPr lang="es-CR" sz="1100" b="1" i="0" kern="1200" dirty="0">
              <a:hlinkClick xmlns:r="http://schemas.openxmlformats.org/officeDocument/2006/relationships" r:id="rId6"/>
            </a:rPr>
            <a:t>direccionenergia@minae.go.cr</a:t>
          </a:r>
          <a:endParaRPr lang="es-MX" sz="1100" b="0" kern="1200" dirty="0">
            <a:latin typeface="+mn-lt"/>
          </a:endParaRPr>
        </a:p>
        <a:p>
          <a:pPr marL="0" lvl="0" indent="0" algn="l" defTabSz="622300">
            <a:lnSpc>
              <a:spcPct val="90000"/>
            </a:lnSpc>
            <a:spcBef>
              <a:spcPct val="0"/>
            </a:spcBef>
            <a:spcAft>
              <a:spcPct val="35000"/>
            </a:spcAft>
            <a:buNone/>
          </a:pPr>
          <a:r>
            <a:rPr lang="es-MX" sz="1100" b="0" kern="1200" dirty="0">
              <a:latin typeface="+mn-lt"/>
            </a:rPr>
            <a:t>Ubicación: </a:t>
          </a:r>
          <a:r>
            <a:rPr lang="es-CR" sz="1100" b="0" i="0" kern="1200" dirty="0"/>
            <a:t>Av. 8-10, Calle 25, barrio Francisco Peralta, frente a Templo Votivo del Corazón de Jesús</a:t>
          </a:r>
          <a:endParaRPr lang="es-ES" sz="1100" kern="1200" dirty="0">
            <a:latin typeface="+mn-lt"/>
          </a:endParaRPr>
        </a:p>
      </dsp:txBody>
      <dsp:txXfrm>
        <a:off x="3722639" y="1119038"/>
        <a:ext cx="1861319" cy="2349981"/>
      </dsp:txXfrm>
    </dsp:sp>
    <dsp:sp modelId="{53F08F71-4C50-4663-BCEA-F4B8CB9B2015}">
      <dsp:nvSpPr>
        <dsp:cNvPr id="0" name=""/>
        <dsp:cNvSpPr/>
      </dsp:nvSpPr>
      <dsp:spPr>
        <a:xfrm>
          <a:off x="5583958" y="1119038"/>
          <a:ext cx="1861319" cy="234998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b="1" kern="1200" dirty="0">
              <a:latin typeface="+mn-lt"/>
            </a:rPr>
            <a:t>Ministerio de Salud</a:t>
          </a:r>
        </a:p>
        <a:p>
          <a:pPr marL="0" lvl="0" indent="0" algn="ctr" defTabSz="622300">
            <a:lnSpc>
              <a:spcPct val="90000"/>
            </a:lnSpc>
            <a:spcBef>
              <a:spcPct val="0"/>
            </a:spcBef>
            <a:spcAft>
              <a:spcPct val="35000"/>
            </a:spcAft>
            <a:buNone/>
          </a:pPr>
          <a:endParaRPr lang="es-MX" sz="1400" b="1" kern="1200" dirty="0">
            <a:latin typeface="+mn-lt"/>
          </a:endParaRPr>
        </a:p>
        <a:p>
          <a:pPr marL="0" lvl="0" indent="0" algn="l" defTabSz="622300">
            <a:lnSpc>
              <a:spcPct val="90000"/>
            </a:lnSpc>
            <a:spcBef>
              <a:spcPct val="0"/>
            </a:spcBef>
            <a:spcAft>
              <a:spcPct val="35000"/>
            </a:spcAft>
            <a:buNone/>
          </a:pPr>
          <a:r>
            <a:rPr lang="es-MX" sz="1100" b="0" kern="1200" dirty="0">
              <a:latin typeface="+mn-lt"/>
            </a:rPr>
            <a:t>Teléfono </a:t>
          </a:r>
          <a:r>
            <a:rPr lang="es-CR" sz="1100" b="0" i="0" kern="1200" dirty="0"/>
            <a:t>2257-7821</a:t>
          </a:r>
          <a:r>
            <a:rPr lang="es-MX" sz="1100" b="0" kern="1200" dirty="0">
              <a:latin typeface="+mn-lt"/>
            </a:rPr>
            <a:t>   </a:t>
          </a:r>
        </a:p>
        <a:p>
          <a:pPr marL="0" lvl="0" indent="0" algn="l" defTabSz="622300">
            <a:lnSpc>
              <a:spcPct val="90000"/>
            </a:lnSpc>
            <a:spcBef>
              <a:spcPct val="0"/>
            </a:spcBef>
            <a:spcAft>
              <a:spcPct val="35000"/>
            </a:spcAft>
            <a:buNone/>
          </a:pPr>
          <a:r>
            <a:rPr lang="es-MX" sz="1100" b="0" kern="1200" dirty="0">
              <a:latin typeface="+mn-lt"/>
            </a:rPr>
            <a:t>Web: </a:t>
          </a:r>
          <a:r>
            <a:rPr lang="es-CR" sz="1100" kern="1200" dirty="0">
              <a:hlinkClick xmlns:r="http://schemas.openxmlformats.org/officeDocument/2006/relationships" r:id="rId7"/>
            </a:rPr>
            <a:t>https://www.ministeriodesalud.go.cr/</a:t>
          </a:r>
          <a:r>
            <a:rPr lang="es-MX" sz="1100" b="0" kern="1200" dirty="0">
              <a:latin typeface="+mn-lt"/>
            </a:rPr>
            <a:t>      </a:t>
          </a:r>
        </a:p>
        <a:p>
          <a:pPr marL="0" lvl="0" indent="0" algn="l" defTabSz="622300">
            <a:lnSpc>
              <a:spcPct val="90000"/>
            </a:lnSpc>
            <a:spcBef>
              <a:spcPct val="0"/>
            </a:spcBef>
            <a:spcAft>
              <a:spcPct val="35000"/>
            </a:spcAft>
            <a:buNone/>
          </a:pPr>
          <a:r>
            <a:rPr lang="es-MX" sz="1100" b="0" kern="1200" dirty="0">
              <a:latin typeface="+mn-lt"/>
            </a:rPr>
            <a:t>Correo: </a:t>
          </a:r>
          <a:r>
            <a:rPr lang="es-MX" sz="1100" b="0" kern="1200" dirty="0">
              <a:latin typeface="+mn-lt"/>
              <a:hlinkClick xmlns:r="http://schemas.openxmlformats.org/officeDocument/2006/relationships" r:id="rId8"/>
            </a:rPr>
            <a:t>francisco.amen@misalud.go.cr</a:t>
          </a:r>
          <a:r>
            <a:rPr lang="es-MX" sz="1100" b="0" kern="1200" dirty="0">
              <a:latin typeface="+mn-lt"/>
            </a:rPr>
            <a:t> </a:t>
          </a:r>
          <a:r>
            <a:rPr lang="es-MX" sz="1100" b="0" kern="1200" dirty="0">
              <a:latin typeface="+mn-lt"/>
              <a:hlinkClick xmlns:r="http://schemas.openxmlformats.org/officeDocument/2006/relationships" r:id="rId9"/>
            </a:rPr>
            <a:t>Olga.segura@misalud.go.cr</a:t>
          </a:r>
          <a:r>
            <a:rPr lang="es-MX" sz="1100" b="0" kern="1200" dirty="0">
              <a:latin typeface="+mn-lt"/>
            </a:rPr>
            <a:t>  </a:t>
          </a:r>
        </a:p>
        <a:p>
          <a:pPr marL="0" lvl="0" indent="0" algn="l" defTabSz="622300">
            <a:lnSpc>
              <a:spcPct val="90000"/>
            </a:lnSpc>
            <a:spcBef>
              <a:spcPct val="0"/>
            </a:spcBef>
            <a:spcAft>
              <a:spcPct val="35000"/>
            </a:spcAft>
            <a:buNone/>
          </a:pPr>
          <a:r>
            <a:rPr lang="es-MX" sz="1100" b="0" kern="1200" dirty="0">
              <a:latin typeface="+mn-lt"/>
            </a:rPr>
            <a:t>Ubicación: Calle 16,  Avenida 6 y 8, San José, Costa Rica</a:t>
          </a:r>
          <a:endParaRPr lang="es-ES" sz="1100" kern="1200" dirty="0">
            <a:latin typeface="+mn-lt"/>
          </a:endParaRPr>
        </a:p>
      </dsp:txBody>
      <dsp:txXfrm>
        <a:off x="5583958" y="1119038"/>
        <a:ext cx="1861319" cy="2349981"/>
      </dsp:txXfrm>
    </dsp:sp>
    <dsp:sp modelId="{F2C39161-56FF-4872-AC69-6A9F0AC976CE}">
      <dsp:nvSpPr>
        <dsp:cNvPr id="0" name=""/>
        <dsp:cNvSpPr/>
      </dsp:nvSpPr>
      <dsp:spPr>
        <a:xfrm>
          <a:off x="0" y="3469019"/>
          <a:ext cx="7445278" cy="261109"/>
        </a:xfrm>
        <a:prstGeom prst="rect">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FBED2A-ABDB-4CF7-B9EF-7BDF8AB0F12C}" type="datetimeFigureOut">
              <a:rPr lang="es-CR" smtClean="0"/>
              <a:t>27/10/2022</a:t>
            </a:fld>
            <a:endParaRPr lang="es-CR"/>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D64FEA-9E47-4849-87C7-508DA5214CCE}" type="slidenum">
              <a:rPr lang="es-CR" smtClean="0"/>
              <a:t>‹Nº›</a:t>
            </a:fld>
            <a:endParaRPr lang="es-CR"/>
          </a:p>
        </p:txBody>
      </p:sp>
    </p:spTree>
    <p:extLst>
      <p:ext uri="{BB962C8B-B14F-4D97-AF65-F5344CB8AC3E}">
        <p14:creationId xmlns:p14="http://schemas.microsoft.com/office/powerpoint/2010/main" val="298779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75D2768-0D8D-42BD-933E-3AD80AD30652}" type="datetimeFigureOut">
              <a:rPr lang="es-CR" smtClean="0"/>
              <a:t>27/10/2022</a:t>
            </a:fld>
            <a:endParaRPr lang="es-CR"/>
          </a:p>
        </p:txBody>
      </p:sp>
      <p:sp>
        <p:nvSpPr>
          <p:cNvPr id="5" name="Footer Placeholder 4"/>
          <p:cNvSpPr>
            <a:spLocks noGrp="1"/>
          </p:cNvSpPr>
          <p:nvPr>
            <p:ph type="ftr" sz="quarter" idx="11"/>
          </p:nvPr>
        </p:nvSpPr>
        <p:spPr/>
        <p:txBody>
          <a:bodyPr/>
          <a:lstStyle/>
          <a:p>
            <a:endParaRPr lang="es-CR"/>
          </a:p>
        </p:txBody>
      </p:sp>
      <p:sp>
        <p:nvSpPr>
          <p:cNvPr id="6" name="Slide Number Placeholder 5"/>
          <p:cNvSpPr>
            <a:spLocks noGrp="1"/>
          </p:cNvSpPr>
          <p:nvPr>
            <p:ph type="sldNum" sz="quarter" idx="12"/>
          </p:nvPr>
        </p:nvSpPr>
        <p:spPr/>
        <p:txBody>
          <a:bodyPr/>
          <a:lstStyle/>
          <a:p>
            <a:fld id="{CCC207C4-1FD2-4328-BEA6-21B655A87BF1}" type="slidenum">
              <a:rPr lang="es-CR" smtClean="0"/>
              <a:t>‹Nº›</a:t>
            </a:fld>
            <a:endParaRPr lang="es-CR"/>
          </a:p>
        </p:txBody>
      </p:sp>
    </p:spTree>
    <p:extLst>
      <p:ext uri="{BB962C8B-B14F-4D97-AF65-F5344CB8AC3E}">
        <p14:creationId xmlns:p14="http://schemas.microsoft.com/office/powerpoint/2010/main" val="1516927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75D2768-0D8D-42BD-933E-3AD80AD30652}" type="datetimeFigureOut">
              <a:rPr lang="es-CR" smtClean="0"/>
              <a:t>27/10/2022</a:t>
            </a:fld>
            <a:endParaRPr lang="es-CR"/>
          </a:p>
        </p:txBody>
      </p:sp>
      <p:sp>
        <p:nvSpPr>
          <p:cNvPr id="5" name="Footer Placeholder 4"/>
          <p:cNvSpPr>
            <a:spLocks noGrp="1"/>
          </p:cNvSpPr>
          <p:nvPr>
            <p:ph type="ftr" sz="quarter" idx="11"/>
          </p:nvPr>
        </p:nvSpPr>
        <p:spPr/>
        <p:txBody>
          <a:bodyPr/>
          <a:lstStyle/>
          <a:p>
            <a:endParaRPr lang="es-CR"/>
          </a:p>
        </p:txBody>
      </p:sp>
      <p:sp>
        <p:nvSpPr>
          <p:cNvPr id="6" name="Slide Number Placeholder 5"/>
          <p:cNvSpPr>
            <a:spLocks noGrp="1"/>
          </p:cNvSpPr>
          <p:nvPr>
            <p:ph type="sldNum" sz="quarter" idx="12"/>
          </p:nvPr>
        </p:nvSpPr>
        <p:spPr/>
        <p:txBody>
          <a:bodyPr/>
          <a:lstStyle/>
          <a:p>
            <a:fld id="{CCC207C4-1FD2-4328-BEA6-21B655A87BF1}" type="slidenum">
              <a:rPr lang="es-CR" smtClean="0"/>
              <a:t>‹Nº›</a:t>
            </a:fld>
            <a:endParaRPr lang="es-CR"/>
          </a:p>
        </p:txBody>
      </p:sp>
    </p:spTree>
    <p:extLst>
      <p:ext uri="{BB962C8B-B14F-4D97-AF65-F5344CB8AC3E}">
        <p14:creationId xmlns:p14="http://schemas.microsoft.com/office/powerpoint/2010/main" val="3002785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75D2768-0D8D-42BD-933E-3AD80AD30652}" type="datetimeFigureOut">
              <a:rPr lang="es-CR" smtClean="0"/>
              <a:t>27/10/2022</a:t>
            </a:fld>
            <a:endParaRPr lang="es-CR"/>
          </a:p>
        </p:txBody>
      </p:sp>
      <p:sp>
        <p:nvSpPr>
          <p:cNvPr id="5" name="Footer Placeholder 4"/>
          <p:cNvSpPr>
            <a:spLocks noGrp="1"/>
          </p:cNvSpPr>
          <p:nvPr>
            <p:ph type="ftr" sz="quarter" idx="11"/>
          </p:nvPr>
        </p:nvSpPr>
        <p:spPr/>
        <p:txBody>
          <a:bodyPr/>
          <a:lstStyle/>
          <a:p>
            <a:endParaRPr lang="es-CR"/>
          </a:p>
        </p:txBody>
      </p:sp>
      <p:sp>
        <p:nvSpPr>
          <p:cNvPr id="6" name="Slide Number Placeholder 5"/>
          <p:cNvSpPr>
            <a:spLocks noGrp="1"/>
          </p:cNvSpPr>
          <p:nvPr>
            <p:ph type="sldNum" sz="quarter" idx="12"/>
          </p:nvPr>
        </p:nvSpPr>
        <p:spPr/>
        <p:txBody>
          <a:bodyPr/>
          <a:lstStyle/>
          <a:p>
            <a:fld id="{CCC207C4-1FD2-4328-BEA6-21B655A87BF1}" type="slidenum">
              <a:rPr lang="es-CR" smtClean="0"/>
              <a:t>‹Nº›</a:t>
            </a:fld>
            <a:endParaRPr lang="es-CR"/>
          </a:p>
        </p:txBody>
      </p:sp>
    </p:spTree>
    <p:extLst>
      <p:ext uri="{BB962C8B-B14F-4D97-AF65-F5344CB8AC3E}">
        <p14:creationId xmlns:p14="http://schemas.microsoft.com/office/powerpoint/2010/main" val="3664270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75D2768-0D8D-42BD-933E-3AD80AD30652}" type="datetimeFigureOut">
              <a:rPr lang="es-CR" smtClean="0"/>
              <a:t>27/10/2022</a:t>
            </a:fld>
            <a:endParaRPr lang="es-CR"/>
          </a:p>
        </p:txBody>
      </p:sp>
      <p:sp>
        <p:nvSpPr>
          <p:cNvPr id="5" name="Footer Placeholder 4"/>
          <p:cNvSpPr>
            <a:spLocks noGrp="1"/>
          </p:cNvSpPr>
          <p:nvPr>
            <p:ph type="ftr" sz="quarter" idx="11"/>
          </p:nvPr>
        </p:nvSpPr>
        <p:spPr/>
        <p:txBody>
          <a:bodyPr/>
          <a:lstStyle/>
          <a:p>
            <a:endParaRPr lang="es-CR"/>
          </a:p>
        </p:txBody>
      </p:sp>
      <p:sp>
        <p:nvSpPr>
          <p:cNvPr id="6" name="Slide Number Placeholder 5"/>
          <p:cNvSpPr>
            <a:spLocks noGrp="1"/>
          </p:cNvSpPr>
          <p:nvPr>
            <p:ph type="sldNum" sz="quarter" idx="12"/>
          </p:nvPr>
        </p:nvSpPr>
        <p:spPr/>
        <p:txBody>
          <a:bodyPr/>
          <a:lstStyle/>
          <a:p>
            <a:fld id="{CCC207C4-1FD2-4328-BEA6-21B655A87BF1}" type="slidenum">
              <a:rPr lang="es-CR" smtClean="0"/>
              <a:t>‹Nº›</a:t>
            </a:fld>
            <a:endParaRPr lang="es-CR"/>
          </a:p>
        </p:txBody>
      </p:sp>
    </p:spTree>
    <p:extLst>
      <p:ext uri="{BB962C8B-B14F-4D97-AF65-F5344CB8AC3E}">
        <p14:creationId xmlns:p14="http://schemas.microsoft.com/office/powerpoint/2010/main" val="3629038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75D2768-0D8D-42BD-933E-3AD80AD30652}" type="datetimeFigureOut">
              <a:rPr lang="es-CR" smtClean="0"/>
              <a:t>27/10/2022</a:t>
            </a:fld>
            <a:endParaRPr lang="es-CR"/>
          </a:p>
        </p:txBody>
      </p:sp>
      <p:sp>
        <p:nvSpPr>
          <p:cNvPr id="5" name="Footer Placeholder 4"/>
          <p:cNvSpPr>
            <a:spLocks noGrp="1"/>
          </p:cNvSpPr>
          <p:nvPr>
            <p:ph type="ftr" sz="quarter" idx="11"/>
          </p:nvPr>
        </p:nvSpPr>
        <p:spPr/>
        <p:txBody>
          <a:bodyPr/>
          <a:lstStyle/>
          <a:p>
            <a:endParaRPr lang="es-CR"/>
          </a:p>
        </p:txBody>
      </p:sp>
      <p:sp>
        <p:nvSpPr>
          <p:cNvPr id="6" name="Slide Number Placeholder 5"/>
          <p:cNvSpPr>
            <a:spLocks noGrp="1"/>
          </p:cNvSpPr>
          <p:nvPr>
            <p:ph type="sldNum" sz="quarter" idx="12"/>
          </p:nvPr>
        </p:nvSpPr>
        <p:spPr/>
        <p:txBody>
          <a:bodyPr/>
          <a:lstStyle/>
          <a:p>
            <a:fld id="{CCC207C4-1FD2-4328-BEA6-21B655A87BF1}" type="slidenum">
              <a:rPr lang="es-CR" smtClean="0"/>
              <a:t>‹Nº›</a:t>
            </a:fld>
            <a:endParaRPr lang="es-CR"/>
          </a:p>
        </p:txBody>
      </p:sp>
    </p:spTree>
    <p:extLst>
      <p:ext uri="{BB962C8B-B14F-4D97-AF65-F5344CB8AC3E}">
        <p14:creationId xmlns:p14="http://schemas.microsoft.com/office/powerpoint/2010/main" val="3548825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75D2768-0D8D-42BD-933E-3AD80AD30652}" type="datetimeFigureOut">
              <a:rPr lang="es-CR" smtClean="0"/>
              <a:t>27/10/2022</a:t>
            </a:fld>
            <a:endParaRPr lang="es-CR"/>
          </a:p>
        </p:txBody>
      </p:sp>
      <p:sp>
        <p:nvSpPr>
          <p:cNvPr id="6" name="Footer Placeholder 5"/>
          <p:cNvSpPr>
            <a:spLocks noGrp="1"/>
          </p:cNvSpPr>
          <p:nvPr>
            <p:ph type="ftr" sz="quarter" idx="11"/>
          </p:nvPr>
        </p:nvSpPr>
        <p:spPr/>
        <p:txBody>
          <a:bodyPr/>
          <a:lstStyle/>
          <a:p>
            <a:endParaRPr lang="es-CR"/>
          </a:p>
        </p:txBody>
      </p:sp>
      <p:sp>
        <p:nvSpPr>
          <p:cNvPr id="7" name="Slide Number Placeholder 6"/>
          <p:cNvSpPr>
            <a:spLocks noGrp="1"/>
          </p:cNvSpPr>
          <p:nvPr>
            <p:ph type="sldNum" sz="quarter" idx="12"/>
          </p:nvPr>
        </p:nvSpPr>
        <p:spPr/>
        <p:txBody>
          <a:bodyPr/>
          <a:lstStyle/>
          <a:p>
            <a:fld id="{CCC207C4-1FD2-4328-BEA6-21B655A87BF1}" type="slidenum">
              <a:rPr lang="es-CR" smtClean="0"/>
              <a:t>‹Nº›</a:t>
            </a:fld>
            <a:endParaRPr lang="es-CR"/>
          </a:p>
        </p:txBody>
      </p:sp>
    </p:spTree>
    <p:extLst>
      <p:ext uri="{BB962C8B-B14F-4D97-AF65-F5344CB8AC3E}">
        <p14:creationId xmlns:p14="http://schemas.microsoft.com/office/powerpoint/2010/main" val="3044210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75D2768-0D8D-42BD-933E-3AD80AD30652}" type="datetimeFigureOut">
              <a:rPr lang="es-CR" smtClean="0"/>
              <a:t>27/10/2022</a:t>
            </a:fld>
            <a:endParaRPr lang="es-CR"/>
          </a:p>
        </p:txBody>
      </p:sp>
      <p:sp>
        <p:nvSpPr>
          <p:cNvPr id="8" name="Footer Placeholder 7"/>
          <p:cNvSpPr>
            <a:spLocks noGrp="1"/>
          </p:cNvSpPr>
          <p:nvPr>
            <p:ph type="ftr" sz="quarter" idx="11"/>
          </p:nvPr>
        </p:nvSpPr>
        <p:spPr/>
        <p:txBody>
          <a:bodyPr/>
          <a:lstStyle/>
          <a:p>
            <a:endParaRPr lang="es-CR"/>
          </a:p>
        </p:txBody>
      </p:sp>
      <p:sp>
        <p:nvSpPr>
          <p:cNvPr id="9" name="Slide Number Placeholder 8"/>
          <p:cNvSpPr>
            <a:spLocks noGrp="1"/>
          </p:cNvSpPr>
          <p:nvPr>
            <p:ph type="sldNum" sz="quarter" idx="12"/>
          </p:nvPr>
        </p:nvSpPr>
        <p:spPr/>
        <p:txBody>
          <a:bodyPr/>
          <a:lstStyle/>
          <a:p>
            <a:fld id="{CCC207C4-1FD2-4328-BEA6-21B655A87BF1}" type="slidenum">
              <a:rPr lang="es-CR" smtClean="0"/>
              <a:t>‹Nº›</a:t>
            </a:fld>
            <a:endParaRPr lang="es-CR"/>
          </a:p>
        </p:txBody>
      </p:sp>
    </p:spTree>
    <p:extLst>
      <p:ext uri="{BB962C8B-B14F-4D97-AF65-F5344CB8AC3E}">
        <p14:creationId xmlns:p14="http://schemas.microsoft.com/office/powerpoint/2010/main" val="2786530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75D2768-0D8D-42BD-933E-3AD80AD30652}" type="datetimeFigureOut">
              <a:rPr lang="es-CR" smtClean="0"/>
              <a:t>27/10/2022</a:t>
            </a:fld>
            <a:endParaRPr lang="es-CR"/>
          </a:p>
        </p:txBody>
      </p:sp>
      <p:sp>
        <p:nvSpPr>
          <p:cNvPr id="4" name="Footer Placeholder 3"/>
          <p:cNvSpPr>
            <a:spLocks noGrp="1"/>
          </p:cNvSpPr>
          <p:nvPr>
            <p:ph type="ftr" sz="quarter" idx="11"/>
          </p:nvPr>
        </p:nvSpPr>
        <p:spPr/>
        <p:txBody>
          <a:bodyPr/>
          <a:lstStyle/>
          <a:p>
            <a:endParaRPr lang="es-CR"/>
          </a:p>
        </p:txBody>
      </p:sp>
      <p:sp>
        <p:nvSpPr>
          <p:cNvPr id="5" name="Slide Number Placeholder 4"/>
          <p:cNvSpPr>
            <a:spLocks noGrp="1"/>
          </p:cNvSpPr>
          <p:nvPr>
            <p:ph type="sldNum" sz="quarter" idx="12"/>
          </p:nvPr>
        </p:nvSpPr>
        <p:spPr/>
        <p:txBody>
          <a:bodyPr/>
          <a:lstStyle/>
          <a:p>
            <a:fld id="{CCC207C4-1FD2-4328-BEA6-21B655A87BF1}" type="slidenum">
              <a:rPr lang="es-CR" smtClean="0"/>
              <a:t>‹Nº›</a:t>
            </a:fld>
            <a:endParaRPr lang="es-CR"/>
          </a:p>
        </p:txBody>
      </p:sp>
    </p:spTree>
    <p:extLst>
      <p:ext uri="{BB962C8B-B14F-4D97-AF65-F5344CB8AC3E}">
        <p14:creationId xmlns:p14="http://schemas.microsoft.com/office/powerpoint/2010/main" val="635577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5D2768-0D8D-42BD-933E-3AD80AD30652}" type="datetimeFigureOut">
              <a:rPr lang="es-CR" smtClean="0"/>
              <a:t>27/10/2022</a:t>
            </a:fld>
            <a:endParaRPr lang="es-CR"/>
          </a:p>
        </p:txBody>
      </p:sp>
      <p:sp>
        <p:nvSpPr>
          <p:cNvPr id="3" name="Footer Placeholder 2"/>
          <p:cNvSpPr>
            <a:spLocks noGrp="1"/>
          </p:cNvSpPr>
          <p:nvPr>
            <p:ph type="ftr" sz="quarter" idx="11"/>
          </p:nvPr>
        </p:nvSpPr>
        <p:spPr/>
        <p:txBody>
          <a:bodyPr/>
          <a:lstStyle/>
          <a:p>
            <a:endParaRPr lang="es-CR"/>
          </a:p>
        </p:txBody>
      </p:sp>
      <p:sp>
        <p:nvSpPr>
          <p:cNvPr id="4" name="Slide Number Placeholder 3"/>
          <p:cNvSpPr>
            <a:spLocks noGrp="1"/>
          </p:cNvSpPr>
          <p:nvPr>
            <p:ph type="sldNum" sz="quarter" idx="12"/>
          </p:nvPr>
        </p:nvSpPr>
        <p:spPr/>
        <p:txBody>
          <a:bodyPr/>
          <a:lstStyle/>
          <a:p>
            <a:fld id="{CCC207C4-1FD2-4328-BEA6-21B655A87BF1}" type="slidenum">
              <a:rPr lang="es-CR" smtClean="0"/>
              <a:t>‹Nº›</a:t>
            </a:fld>
            <a:endParaRPr lang="es-CR"/>
          </a:p>
        </p:txBody>
      </p:sp>
    </p:spTree>
    <p:extLst>
      <p:ext uri="{BB962C8B-B14F-4D97-AF65-F5344CB8AC3E}">
        <p14:creationId xmlns:p14="http://schemas.microsoft.com/office/powerpoint/2010/main" val="3207449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75D2768-0D8D-42BD-933E-3AD80AD30652}" type="datetimeFigureOut">
              <a:rPr lang="es-CR" smtClean="0"/>
              <a:t>27/10/2022</a:t>
            </a:fld>
            <a:endParaRPr lang="es-CR"/>
          </a:p>
        </p:txBody>
      </p:sp>
      <p:sp>
        <p:nvSpPr>
          <p:cNvPr id="6" name="Footer Placeholder 5"/>
          <p:cNvSpPr>
            <a:spLocks noGrp="1"/>
          </p:cNvSpPr>
          <p:nvPr>
            <p:ph type="ftr" sz="quarter" idx="11"/>
          </p:nvPr>
        </p:nvSpPr>
        <p:spPr/>
        <p:txBody>
          <a:bodyPr/>
          <a:lstStyle/>
          <a:p>
            <a:endParaRPr lang="es-CR"/>
          </a:p>
        </p:txBody>
      </p:sp>
      <p:sp>
        <p:nvSpPr>
          <p:cNvPr id="7" name="Slide Number Placeholder 6"/>
          <p:cNvSpPr>
            <a:spLocks noGrp="1"/>
          </p:cNvSpPr>
          <p:nvPr>
            <p:ph type="sldNum" sz="quarter" idx="12"/>
          </p:nvPr>
        </p:nvSpPr>
        <p:spPr/>
        <p:txBody>
          <a:bodyPr/>
          <a:lstStyle/>
          <a:p>
            <a:fld id="{CCC207C4-1FD2-4328-BEA6-21B655A87BF1}" type="slidenum">
              <a:rPr lang="es-CR" smtClean="0"/>
              <a:t>‹Nº›</a:t>
            </a:fld>
            <a:endParaRPr lang="es-CR"/>
          </a:p>
        </p:txBody>
      </p:sp>
    </p:spTree>
    <p:extLst>
      <p:ext uri="{BB962C8B-B14F-4D97-AF65-F5344CB8AC3E}">
        <p14:creationId xmlns:p14="http://schemas.microsoft.com/office/powerpoint/2010/main" val="1063756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75D2768-0D8D-42BD-933E-3AD80AD30652}" type="datetimeFigureOut">
              <a:rPr lang="es-CR" smtClean="0"/>
              <a:t>27/10/2022</a:t>
            </a:fld>
            <a:endParaRPr lang="es-CR"/>
          </a:p>
        </p:txBody>
      </p:sp>
      <p:sp>
        <p:nvSpPr>
          <p:cNvPr id="6" name="Footer Placeholder 5"/>
          <p:cNvSpPr>
            <a:spLocks noGrp="1"/>
          </p:cNvSpPr>
          <p:nvPr>
            <p:ph type="ftr" sz="quarter" idx="11"/>
          </p:nvPr>
        </p:nvSpPr>
        <p:spPr/>
        <p:txBody>
          <a:bodyPr/>
          <a:lstStyle/>
          <a:p>
            <a:endParaRPr lang="es-CR"/>
          </a:p>
        </p:txBody>
      </p:sp>
      <p:sp>
        <p:nvSpPr>
          <p:cNvPr id="7" name="Slide Number Placeholder 6"/>
          <p:cNvSpPr>
            <a:spLocks noGrp="1"/>
          </p:cNvSpPr>
          <p:nvPr>
            <p:ph type="sldNum" sz="quarter" idx="12"/>
          </p:nvPr>
        </p:nvSpPr>
        <p:spPr/>
        <p:txBody>
          <a:bodyPr/>
          <a:lstStyle/>
          <a:p>
            <a:fld id="{CCC207C4-1FD2-4328-BEA6-21B655A87BF1}" type="slidenum">
              <a:rPr lang="es-CR" smtClean="0"/>
              <a:t>‹Nº›</a:t>
            </a:fld>
            <a:endParaRPr lang="es-CR"/>
          </a:p>
        </p:txBody>
      </p:sp>
    </p:spTree>
    <p:extLst>
      <p:ext uri="{BB962C8B-B14F-4D97-AF65-F5344CB8AC3E}">
        <p14:creationId xmlns:p14="http://schemas.microsoft.com/office/powerpoint/2010/main" val="175922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75D2768-0D8D-42BD-933E-3AD80AD30652}" type="datetimeFigureOut">
              <a:rPr lang="es-CR" smtClean="0"/>
              <a:t>27/10/2022</a:t>
            </a:fld>
            <a:endParaRPr lang="es-C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C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CC207C4-1FD2-4328-BEA6-21B655A87BF1}" type="slidenum">
              <a:rPr lang="es-CR" smtClean="0"/>
              <a:t>‹Nº›</a:t>
            </a:fld>
            <a:endParaRPr lang="es-CR"/>
          </a:p>
        </p:txBody>
      </p:sp>
    </p:spTree>
    <p:extLst>
      <p:ext uri="{BB962C8B-B14F-4D97-AF65-F5344CB8AC3E}">
        <p14:creationId xmlns:p14="http://schemas.microsoft.com/office/powerpoint/2010/main" val="41934247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6.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5.png"/><Relationship Id="rId16"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png"/><Relationship Id="rId7" Type="http://schemas.openxmlformats.org/officeDocument/2006/relationships/image" Target="../media/image6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0.png"/><Relationship Id="rId5" Type="http://schemas.microsoft.com/office/2007/relationships/hdphoto" Target="../media/hdphoto2.wdp"/><Relationship Id="rId4" Type="http://schemas.openxmlformats.org/officeDocument/2006/relationships/image" Target="../media/image59.png"/><Relationship Id="rId9"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9.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6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hyperlink" Target="http://www.infoacero.cl/medio_a/politica_amb_cmp.htm" TargetMode="External"/><Relationship Id="rId10" Type="http://schemas.openxmlformats.org/officeDocument/2006/relationships/image" Target="../media/image65.png"/><Relationship Id="rId4" Type="http://schemas.openxmlformats.org/officeDocument/2006/relationships/hyperlink" Target="http://www.cnpml.org/archivospublicaciones/defpoliticaamb/DefinicionDeLaPoliticaAmbiental.pdf" TargetMode="External"/><Relationship Id="rId9"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png"/><Relationship Id="rId7" Type="http://schemas.openxmlformats.org/officeDocument/2006/relationships/image" Target="../media/image6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hyperlink" Target="http://www.digeca.go.cr/documentos/protocolos-de-evaluacion-ambiental" TargetMode="External"/><Relationship Id="rId4" Type="http://schemas.openxmlformats.org/officeDocument/2006/relationships/image" Target="../media/image46.png"/><Relationship Id="rId9"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www.digeca.go.cr/areas/herramientas-para-elaborar-pgai" TargetMode="External"/><Relationship Id="rId5" Type="http://schemas.openxmlformats.org/officeDocument/2006/relationships/image" Target="../media/image70.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www.pgrweb.go.cr/scij/ayuda/historia.aspx" TargetMode="External"/><Relationship Id="rId5" Type="http://schemas.openxmlformats.org/officeDocument/2006/relationships/hyperlink" Target="http://www.digeca.go.cr/documentos/matriz-de-normativa-clasificada-de-acuerdo-los-aspectos-ambientales-que-se-deben-de" TargetMode="Externa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6.png"/><Relationship Id="rId7" Type="http://schemas.openxmlformats.org/officeDocument/2006/relationships/diagramLayout" Target="../diagrams/layout1.xml"/><Relationship Id="rId12"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8.jpeg"/><Relationship Id="rId5" Type="http://schemas.microsoft.com/office/2007/relationships/hdphoto" Target="../media/hdphoto1.wdp"/><Relationship Id="rId10" Type="http://schemas.microsoft.com/office/2007/relationships/diagramDrawing" Target="../diagrams/drawing1.xml"/><Relationship Id="rId4" Type="http://schemas.openxmlformats.org/officeDocument/2006/relationships/image" Target="../media/image7.png"/><Relationship Id="rId9" Type="http://schemas.openxmlformats.org/officeDocument/2006/relationships/diagramColors" Target="../diagrams/colors1.xml"/></Relationships>
</file>

<file path=ppt/slides/_rels/slide2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5.png"/><Relationship Id="rId7" Type="http://schemas.openxmlformats.org/officeDocument/2006/relationships/image" Target="../media/image7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hyperlink" Target="http://www.digeca.go.cr/documentos/protocolos-de-evaluaci&#243;n-ambiental" TargetMode="External"/><Relationship Id="rId5" Type="http://schemas.openxmlformats.org/officeDocument/2006/relationships/image" Target="../media/image71.jpeg"/><Relationship Id="rId4" Type="http://schemas.openxmlformats.org/officeDocument/2006/relationships/image" Target="../media/image46.png"/><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6.pn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46.png"/><Relationship Id="rId9" Type="http://schemas.openxmlformats.org/officeDocument/2006/relationships/image" Target="../media/image78.png"/><Relationship Id="rId14" Type="http://schemas.openxmlformats.org/officeDocument/2006/relationships/image" Target="../media/image83.jp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6.wdp"/><Relationship Id="rId3" Type="http://schemas.openxmlformats.org/officeDocument/2006/relationships/image" Target="../media/image5.png"/><Relationship Id="rId7" Type="http://schemas.microsoft.com/office/2007/relationships/hdphoto" Target="../media/hdphoto4.wdp"/><Relationship Id="rId12" Type="http://schemas.openxmlformats.org/officeDocument/2006/relationships/image" Target="../media/image86.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42.png"/><Relationship Id="rId5" Type="http://schemas.openxmlformats.org/officeDocument/2006/relationships/image" Target="../media/image38.png"/><Relationship Id="rId10" Type="http://schemas.microsoft.com/office/2007/relationships/hdphoto" Target="../media/hdphoto5.wdp"/><Relationship Id="rId4" Type="http://schemas.openxmlformats.org/officeDocument/2006/relationships/image" Target="../media/image46.png"/><Relationship Id="rId9" Type="http://schemas.openxmlformats.org/officeDocument/2006/relationships/image" Target="../media/image85.png"/><Relationship Id="rId14" Type="http://schemas.openxmlformats.org/officeDocument/2006/relationships/image" Target="../media/image87.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hyperlink" Target="http://www.digeca.go.cr/areas/herramientas-para-elaborar-pgai" TargetMode="Externa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5.png"/><Relationship Id="rId7" Type="http://schemas.openxmlformats.org/officeDocument/2006/relationships/image" Target="../media/image91.png"/><Relationship Id="rId12" Type="http://schemas.microsoft.com/office/2007/relationships/hdphoto" Target="../media/hdphoto9.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93.png"/><Relationship Id="rId5" Type="http://schemas.openxmlformats.org/officeDocument/2006/relationships/image" Target="../media/image89.png"/><Relationship Id="rId10" Type="http://schemas.microsoft.com/office/2007/relationships/hdphoto" Target="../media/hdphoto8.wdp"/><Relationship Id="rId4" Type="http://schemas.openxmlformats.org/officeDocument/2006/relationships/image" Target="../media/image46.png"/><Relationship Id="rId9" Type="http://schemas.openxmlformats.org/officeDocument/2006/relationships/image" Target="../media/image92.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94.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6.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hyperlink" Target="http://www.digeca.go.cr/&#225;reas/herramientas-para-elaborar-pgai" TargetMode="Externa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101.png"/><Relationship Id="rId18" Type="http://schemas.microsoft.com/office/2007/relationships/hdphoto" Target="../media/hdphoto8.wdp"/><Relationship Id="rId3" Type="http://schemas.openxmlformats.org/officeDocument/2006/relationships/image" Target="../media/image97.png"/><Relationship Id="rId21" Type="http://schemas.openxmlformats.org/officeDocument/2006/relationships/image" Target="../media/image5.png"/><Relationship Id="rId7" Type="http://schemas.openxmlformats.org/officeDocument/2006/relationships/image" Target="../media/image99.png"/><Relationship Id="rId12" Type="http://schemas.microsoft.com/office/2007/relationships/hdphoto" Target="../media/hdphoto7.wdp"/><Relationship Id="rId17" Type="http://schemas.openxmlformats.org/officeDocument/2006/relationships/image" Target="../media/image92.png"/><Relationship Id="rId2" Type="http://schemas.openxmlformats.org/officeDocument/2006/relationships/image" Target="../media/image6.png"/><Relationship Id="rId16" Type="http://schemas.microsoft.com/office/2007/relationships/hdphoto" Target="../media/hdphoto16.wdp"/><Relationship Id="rId20" Type="http://schemas.microsoft.com/office/2007/relationships/hdphoto" Target="../media/hdphoto17.wdp"/><Relationship Id="rId1" Type="http://schemas.openxmlformats.org/officeDocument/2006/relationships/slideLayout" Target="../slideLayouts/slideLayout7.xml"/><Relationship Id="rId6" Type="http://schemas.microsoft.com/office/2007/relationships/hdphoto" Target="../media/hdphoto12.wdp"/><Relationship Id="rId11" Type="http://schemas.openxmlformats.org/officeDocument/2006/relationships/image" Target="../media/image91.png"/><Relationship Id="rId5" Type="http://schemas.openxmlformats.org/officeDocument/2006/relationships/image" Target="../media/image98.png"/><Relationship Id="rId15" Type="http://schemas.openxmlformats.org/officeDocument/2006/relationships/image" Target="../media/image102.png"/><Relationship Id="rId10" Type="http://schemas.microsoft.com/office/2007/relationships/hdphoto" Target="../media/hdphoto14.wdp"/><Relationship Id="rId19" Type="http://schemas.openxmlformats.org/officeDocument/2006/relationships/image" Target="../media/image103.png"/><Relationship Id="rId4" Type="http://schemas.microsoft.com/office/2007/relationships/hdphoto" Target="../media/hdphoto11.wdp"/><Relationship Id="rId9" Type="http://schemas.openxmlformats.org/officeDocument/2006/relationships/image" Target="../media/image100.png"/><Relationship Id="rId14" Type="http://schemas.microsoft.com/office/2007/relationships/hdphoto" Target="../media/hdphoto15.wdp"/><Relationship Id="rId22" Type="http://schemas.openxmlformats.org/officeDocument/2006/relationships/image" Target="../media/image46.png"/></Relationships>
</file>

<file path=ppt/slides/_rels/slide29.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5.png"/><Relationship Id="rId7" Type="http://schemas.openxmlformats.org/officeDocument/2006/relationships/image" Target="../media/image10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hyperlink" Target="https://www.hacienda.go.cr/scripts/criiiext.dll?UTILREQ=COMPRARED" TargetMode="External"/><Relationship Id="rId5" Type="http://schemas.openxmlformats.org/officeDocument/2006/relationships/hyperlink" Target="http://www.digeca.go.cr/areas/herramientas-para-elaborar-pgai" TargetMode="External"/><Relationship Id="rId10" Type="http://schemas.microsoft.com/office/2007/relationships/hdphoto" Target="../media/hdphoto18.wdp"/><Relationship Id="rId4" Type="http://schemas.openxmlformats.org/officeDocument/2006/relationships/image" Target="../media/image46.png"/><Relationship Id="rId9" Type="http://schemas.openxmlformats.org/officeDocument/2006/relationships/image" Target="../media/image105.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7.png"/><Relationship Id="rId2" Type="http://schemas.openxmlformats.org/officeDocument/2006/relationships/image" Target="../media/image5.pn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hyperlink" Target="http://www.digeca.go.cr/areas/herramientas-para-elaborar-pgai" TargetMode="External"/><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09.png"/><Relationship Id="rId4" Type="http://schemas.openxmlformats.org/officeDocument/2006/relationships/image" Target="../media/image108.png"/></Relationships>
</file>

<file path=ppt/slides/_rels/slide32.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110.png"/><Relationship Id="rId7" Type="http://schemas.openxmlformats.org/officeDocument/2006/relationships/image" Target="../media/image112.png"/><Relationship Id="rId12" Type="http://schemas.openxmlformats.org/officeDocument/2006/relationships/image" Target="../media/image46.png"/><Relationship Id="rId2" Type="http://schemas.openxmlformats.org/officeDocument/2006/relationships/image" Target="../media/image106.png"/><Relationship Id="rId1" Type="http://schemas.openxmlformats.org/officeDocument/2006/relationships/slideLayout" Target="../slideLayouts/slideLayout7.xml"/><Relationship Id="rId6" Type="http://schemas.microsoft.com/office/2007/relationships/hdphoto" Target="../media/hdphoto19.wdp"/><Relationship Id="rId11" Type="http://schemas.openxmlformats.org/officeDocument/2006/relationships/image" Target="../media/image5.png"/><Relationship Id="rId5" Type="http://schemas.openxmlformats.org/officeDocument/2006/relationships/image" Target="../media/image111.png"/><Relationship Id="rId10" Type="http://schemas.openxmlformats.org/officeDocument/2006/relationships/hyperlink" Target="http://www.digeca.go.cr/areas/herramientas-para-elaborar-pgai" TargetMode="External"/><Relationship Id="rId4" Type="http://schemas.openxmlformats.org/officeDocument/2006/relationships/image" Target="../media/image6.png"/><Relationship Id="rId9" Type="http://schemas.openxmlformats.org/officeDocument/2006/relationships/image" Target="../media/image113.png"/></Relationships>
</file>

<file path=ppt/slides/_rels/slide3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www.digeca.go.cr/areas/herramientas-para-elaborar-pgai" TargetMode="External"/><Relationship Id="rId7" Type="http://schemas.openxmlformats.org/officeDocument/2006/relationships/image" Target="../media/image10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 Id="rId9"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0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18.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120.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5.png"/><Relationship Id="rId7" Type="http://schemas.openxmlformats.org/officeDocument/2006/relationships/image" Target="../media/image74.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21.wdp"/><Relationship Id="rId5" Type="http://schemas.openxmlformats.org/officeDocument/2006/relationships/image" Target="../media/image121.png"/><Relationship Id="rId4" Type="http://schemas.openxmlformats.org/officeDocument/2006/relationships/image" Target="../media/image46.png"/><Relationship Id="rId9" Type="http://schemas.openxmlformats.org/officeDocument/2006/relationships/image" Target="../media/image123.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hyperlink" Target="http://www.digeca.go.cr/areas/oferta-de-capacitacion" TargetMode="Externa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5.png"/><Relationship Id="rId7" Type="http://schemas.openxmlformats.org/officeDocument/2006/relationships/image" Target="../media/image126.png"/><Relationship Id="rId12" Type="http://schemas.openxmlformats.org/officeDocument/2006/relationships/image" Target="../media/image13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4.png"/><Relationship Id="rId10" Type="http://schemas.openxmlformats.org/officeDocument/2006/relationships/image" Target="../media/image129.png"/><Relationship Id="rId4" Type="http://schemas.openxmlformats.org/officeDocument/2006/relationships/image" Target="../media/image46.png"/><Relationship Id="rId9" Type="http://schemas.openxmlformats.org/officeDocument/2006/relationships/image" Target="../media/image128.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hyperlink" Target="http://www.digeca.go.cr/" TargetMode="External"/><Relationship Id="rId5" Type="http://schemas.openxmlformats.org/officeDocument/2006/relationships/image" Target="../media/image132.pn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5.png"/><Relationship Id="rId7" Type="http://schemas.openxmlformats.org/officeDocument/2006/relationships/diagramQuickStyle" Target="../diagrams/quickStyle2.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6.png"/><Relationship Id="rId9" Type="http://schemas.microsoft.com/office/2007/relationships/diagramDrawing" Target="../diagrams/drawing2.xml"/></Relationships>
</file>

<file path=ppt/slides/_rels/slide4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59.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22.wdp"/><Relationship Id="rId5" Type="http://schemas.openxmlformats.org/officeDocument/2006/relationships/image" Target="../media/image133.png"/><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34.jpe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1.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3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png"/><Relationship Id="rId7"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3C2E9BF8-1449-4E69-8851-22FD6B93C6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 y="0"/>
            <a:ext cx="9141971" cy="5143500"/>
          </a:xfrm>
          <a:prstGeom prst="rect">
            <a:avLst/>
          </a:prstGeom>
        </p:spPr>
      </p:pic>
      <p:pic>
        <p:nvPicPr>
          <p:cNvPr id="18" name="Imagen 17">
            <a:extLst>
              <a:ext uri="{FF2B5EF4-FFF2-40B4-BE49-F238E27FC236}">
                <a16:creationId xmlns:a16="http://schemas.microsoft.com/office/drawing/2014/main" id="{62250184-20B9-4A97-B46D-A1BCAEB84D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9977" y="938159"/>
            <a:ext cx="1475235" cy="1648971"/>
          </a:xfrm>
          <a:prstGeom prst="rect">
            <a:avLst/>
          </a:prstGeom>
          <a:ln>
            <a:noFill/>
          </a:ln>
          <a:effectLst>
            <a:outerShdw blurRad="50800" dist="38100" dir="2700000" algn="tl" rotWithShape="0">
              <a:prstClr val="black">
                <a:alpha val="40000"/>
              </a:prstClr>
            </a:outerShdw>
          </a:effectLst>
        </p:spPr>
      </p:pic>
      <p:pic>
        <p:nvPicPr>
          <p:cNvPr id="10" name="Imagen 9">
            <a:extLst>
              <a:ext uri="{FF2B5EF4-FFF2-40B4-BE49-F238E27FC236}">
                <a16:creationId xmlns:a16="http://schemas.microsoft.com/office/drawing/2014/main" id="{FCAF3881-C0B6-4FD5-918C-0E158FB658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8143" y="1583683"/>
            <a:ext cx="1594107" cy="3566167"/>
          </a:xfrm>
          <a:prstGeom prst="rect">
            <a:avLst/>
          </a:prstGeom>
        </p:spPr>
      </p:pic>
      <p:pic>
        <p:nvPicPr>
          <p:cNvPr id="14" name="Imagen 13">
            <a:extLst>
              <a:ext uri="{FF2B5EF4-FFF2-40B4-BE49-F238E27FC236}">
                <a16:creationId xmlns:a16="http://schemas.microsoft.com/office/drawing/2014/main" id="{24562676-E156-4ACE-B924-F81CC323D9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938159"/>
          </a:xfrm>
          <a:prstGeom prst="rect">
            <a:avLst/>
          </a:prstGeom>
          <a:effectLst>
            <a:outerShdw blurRad="50800" dist="38100" dir="5400000" algn="t" rotWithShape="0">
              <a:prstClr val="black">
                <a:alpha val="35000"/>
              </a:prstClr>
            </a:outerShdw>
          </a:effectLst>
        </p:spPr>
      </p:pic>
      <p:sp>
        <p:nvSpPr>
          <p:cNvPr id="19" name="CuadroTexto 18">
            <a:extLst>
              <a:ext uri="{FF2B5EF4-FFF2-40B4-BE49-F238E27FC236}">
                <a16:creationId xmlns:a16="http://schemas.microsoft.com/office/drawing/2014/main" id="{5D7E9B0F-F337-4380-B474-4684BD5BF996}"/>
              </a:ext>
            </a:extLst>
          </p:cNvPr>
          <p:cNvSpPr txBox="1"/>
          <p:nvPr/>
        </p:nvSpPr>
        <p:spPr>
          <a:xfrm>
            <a:off x="3352800" y="46982"/>
            <a:ext cx="4622800" cy="400110"/>
          </a:xfrm>
          <a:prstGeom prst="rect">
            <a:avLst/>
          </a:prstGeom>
          <a:noFill/>
        </p:spPr>
        <p:txBody>
          <a:bodyPr wrap="square" rtlCol="0">
            <a:spAutoFit/>
          </a:bodyPr>
          <a:lstStyle/>
          <a:p>
            <a:pPr algn="ctr"/>
            <a:r>
              <a:rPr lang="es-CR" sz="2000" b="1" dirty="0">
                <a:solidFill>
                  <a:srgbClr val="245178"/>
                </a:solidFill>
                <a:latin typeface="Myriad Pro" panose="020B0503030403020204" pitchFamily="34" charset="0"/>
              </a:rPr>
              <a:t>CURSO VIRTUAL</a:t>
            </a:r>
          </a:p>
        </p:txBody>
      </p:sp>
    </p:spTree>
    <p:extLst>
      <p:ext uri="{BB962C8B-B14F-4D97-AF65-F5344CB8AC3E}">
        <p14:creationId xmlns:p14="http://schemas.microsoft.com/office/powerpoint/2010/main" val="216312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Effect transition="in" filter="fade">
                                      <p:cBhvr>
                                        <p:cTn id="9" dur="1000"/>
                                        <p:tgtEl>
                                          <p:spTgt spid="18"/>
                                        </p:tgtEl>
                                      </p:cBhvr>
                                    </p:animEffect>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ppt_x"/>
                                          </p:val>
                                        </p:tav>
                                        <p:tav tm="100000">
                                          <p:val>
                                            <p:strVal val="#ppt_x"/>
                                          </p:val>
                                        </p:tav>
                                      </p:tavLst>
                                    </p:anim>
                                    <p:anim calcmode="lin" valueType="num">
                                      <p:cBhvr additive="base">
                                        <p:cTn id="14"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75340A4-C025-4558-8E10-DBABE198F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 y="0"/>
            <a:ext cx="9147238" cy="5143500"/>
          </a:xfrm>
          <a:prstGeom prst="rect">
            <a:avLst/>
          </a:prstGeom>
        </p:spPr>
      </p:pic>
      <p:pic>
        <p:nvPicPr>
          <p:cNvPr id="3" name="Imagen 2">
            <a:extLst>
              <a:ext uri="{FF2B5EF4-FFF2-40B4-BE49-F238E27FC236}">
                <a16:creationId xmlns:a16="http://schemas.microsoft.com/office/drawing/2014/main" id="{94260F36-53ED-42AB-A464-525E091B59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 y="0"/>
            <a:ext cx="9144000" cy="5141975"/>
          </a:xfrm>
          <a:prstGeom prst="rect">
            <a:avLst/>
          </a:prstGeom>
          <a:effectLst>
            <a:outerShdw blurRad="50800" dist="38100" dir="5400000" algn="t" rotWithShape="0">
              <a:prstClr val="black">
                <a:alpha val="40000"/>
              </a:prstClr>
            </a:outerShdw>
          </a:effectLst>
        </p:spPr>
      </p:pic>
      <p:sp>
        <p:nvSpPr>
          <p:cNvPr id="6" name="Elipse 5">
            <a:extLst>
              <a:ext uri="{FF2B5EF4-FFF2-40B4-BE49-F238E27FC236}">
                <a16:creationId xmlns:a16="http://schemas.microsoft.com/office/drawing/2014/main" id="{EDCF269E-5C6E-4EFB-A538-2A7AF71D32F1}"/>
              </a:ext>
            </a:extLst>
          </p:cNvPr>
          <p:cNvSpPr/>
          <p:nvPr/>
        </p:nvSpPr>
        <p:spPr>
          <a:xfrm>
            <a:off x="96521" y="633730"/>
            <a:ext cx="707027" cy="707027"/>
          </a:xfrm>
          <a:prstGeom prst="ellipse">
            <a:avLst/>
          </a:prstGeom>
          <a:solidFill>
            <a:srgbClr val="E2DFD4"/>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sp>
        <p:nvSpPr>
          <p:cNvPr id="8" name="CuadroTexto 7">
            <a:extLst>
              <a:ext uri="{FF2B5EF4-FFF2-40B4-BE49-F238E27FC236}">
                <a16:creationId xmlns:a16="http://schemas.microsoft.com/office/drawing/2014/main" id="{A76FABFB-FBAE-4C2A-A68C-4167183BE2A3}"/>
              </a:ext>
            </a:extLst>
          </p:cNvPr>
          <p:cNvSpPr txBox="1"/>
          <p:nvPr/>
        </p:nvSpPr>
        <p:spPr>
          <a:xfrm>
            <a:off x="3175000" y="109498"/>
            <a:ext cx="5200650" cy="338554"/>
          </a:xfrm>
          <a:prstGeom prst="rect">
            <a:avLst/>
          </a:prstGeom>
          <a:noFill/>
        </p:spPr>
        <p:txBody>
          <a:bodyPr wrap="square" rtlCol="0">
            <a:spAutoFit/>
          </a:bodyPr>
          <a:lstStyle/>
          <a:p>
            <a:pPr algn="ctr"/>
            <a:r>
              <a:rPr lang="es-CR" sz="1600" b="1" dirty="0">
                <a:solidFill>
                  <a:srgbClr val="245178"/>
                </a:solidFill>
                <a:latin typeface="Myriad Pro" panose="020B0503030403020204" pitchFamily="34" charset="0"/>
              </a:rPr>
              <a:t>Componentes estratégicos y transversales del PGAI</a:t>
            </a:r>
          </a:p>
        </p:txBody>
      </p:sp>
      <p:pic>
        <p:nvPicPr>
          <p:cNvPr id="10" name="Imagen 9">
            <a:extLst>
              <a:ext uri="{FF2B5EF4-FFF2-40B4-BE49-F238E27FC236}">
                <a16:creationId xmlns:a16="http://schemas.microsoft.com/office/drawing/2014/main" id="{BDF51C7F-0071-4B92-B707-8A832459D7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599" y="768349"/>
            <a:ext cx="435993" cy="435993"/>
          </a:xfrm>
          <a:prstGeom prst="rect">
            <a:avLst/>
          </a:prstGeom>
        </p:spPr>
      </p:pic>
      <p:grpSp>
        <p:nvGrpSpPr>
          <p:cNvPr id="43" name="Grupo 42">
            <a:extLst>
              <a:ext uri="{FF2B5EF4-FFF2-40B4-BE49-F238E27FC236}">
                <a16:creationId xmlns:a16="http://schemas.microsoft.com/office/drawing/2014/main" id="{9A4AD47B-A392-4B1D-9CE0-2CE52BC59B82}"/>
              </a:ext>
            </a:extLst>
          </p:cNvPr>
          <p:cNvGrpSpPr/>
          <p:nvPr/>
        </p:nvGrpSpPr>
        <p:grpSpPr>
          <a:xfrm>
            <a:off x="972107" y="727166"/>
            <a:ext cx="2437843" cy="2846605"/>
            <a:chOff x="972107" y="768350"/>
            <a:chExt cx="2437843" cy="2846605"/>
          </a:xfrm>
        </p:grpSpPr>
        <p:grpSp>
          <p:nvGrpSpPr>
            <p:cNvPr id="19" name="Grupo 18">
              <a:extLst>
                <a:ext uri="{FF2B5EF4-FFF2-40B4-BE49-F238E27FC236}">
                  <a16:creationId xmlns:a16="http://schemas.microsoft.com/office/drawing/2014/main" id="{43ABC04E-DE38-40DE-A0FC-F45ACF51C48E}"/>
                </a:ext>
              </a:extLst>
            </p:cNvPr>
            <p:cNvGrpSpPr/>
            <p:nvPr/>
          </p:nvGrpSpPr>
          <p:grpSpPr>
            <a:xfrm>
              <a:off x="972107" y="768350"/>
              <a:ext cx="2437843" cy="2846605"/>
              <a:chOff x="1270000" y="1440049"/>
              <a:chExt cx="1905000" cy="2934061"/>
            </a:xfrm>
            <a:effectLst>
              <a:outerShdw blurRad="50800" dist="38100" dir="5400000" algn="t" rotWithShape="0">
                <a:prstClr val="black">
                  <a:alpha val="40000"/>
                </a:prstClr>
              </a:outerShdw>
            </a:effectLst>
          </p:grpSpPr>
          <p:sp>
            <p:nvSpPr>
              <p:cNvPr id="11" name="Rectángulo 10">
                <a:extLst>
                  <a:ext uri="{FF2B5EF4-FFF2-40B4-BE49-F238E27FC236}">
                    <a16:creationId xmlns:a16="http://schemas.microsoft.com/office/drawing/2014/main" id="{A542710A-5920-40E5-8876-4DF3D67E186A}"/>
                  </a:ext>
                </a:extLst>
              </p:cNvPr>
              <p:cNvSpPr/>
              <p:nvPr/>
            </p:nvSpPr>
            <p:spPr>
              <a:xfrm>
                <a:off x="1270000" y="1745210"/>
                <a:ext cx="1905000" cy="26289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7" name="Diagrama de flujo: terminador 16">
                <a:extLst>
                  <a:ext uri="{FF2B5EF4-FFF2-40B4-BE49-F238E27FC236}">
                    <a16:creationId xmlns:a16="http://schemas.microsoft.com/office/drawing/2014/main" id="{0DC43978-AC03-416F-8550-4E2D662F7F99}"/>
                  </a:ext>
                </a:extLst>
              </p:cNvPr>
              <p:cNvSpPr/>
              <p:nvPr/>
            </p:nvSpPr>
            <p:spPr>
              <a:xfrm>
                <a:off x="1270000" y="1494820"/>
                <a:ext cx="1905000" cy="61617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5" name="Diagrama de flujo: terminador 14">
                <a:extLst>
                  <a:ext uri="{FF2B5EF4-FFF2-40B4-BE49-F238E27FC236}">
                    <a16:creationId xmlns:a16="http://schemas.microsoft.com/office/drawing/2014/main" id="{5CA9805D-1291-45CA-8009-9B3AA783E132}"/>
                  </a:ext>
                </a:extLst>
              </p:cNvPr>
              <p:cNvSpPr/>
              <p:nvPr/>
            </p:nvSpPr>
            <p:spPr>
              <a:xfrm>
                <a:off x="1325561" y="1440049"/>
                <a:ext cx="1793875" cy="616170"/>
              </a:xfrm>
              <a:prstGeom prst="flowChartTerminator">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6" name="CuadroTexto 15">
                <a:extLst>
                  <a:ext uri="{FF2B5EF4-FFF2-40B4-BE49-F238E27FC236}">
                    <a16:creationId xmlns:a16="http://schemas.microsoft.com/office/drawing/2014/main" id="{90BEEA0C-3094-4F63-8263-CEC902089CE4}"/>
                  </a:ext>
                </a:extLst>
              </p:cNvPr>
              <p:cNvSpPr txBox="1"/>
              <p:nvPr/>
            </p:nvSpPr>
            <p:spPr>
              <a:xfrm>
                <a:off x="1325562" y="1482837"/>
                <a:ext cx="1793875" cy="539295"/>
              </a:xfrm>
              <a:prstGeom prst="rect">
                <a:avLst/>
              </a:prstGeom>
              <a:noFill/>
            </p:spPr>
            <p:txBody>
              <a:bodyPr wrap="square" rtlCol="0">
                <a:spAutoFit/>
              </a:bodyPr>
              <a:lstStyle/>
              <a:p>
                <a:pPr algn="ctr"/>
                <a:r>
                  <a:rPr lang="es-CR" sz="1400" b="1" dirty="0">
                    <a:solidFill>
                      <a:schemeClr val="bg1"/>
                    </a:solidFill>
                    <a:latin typeface="Myriad Pro" panose="020B0503030403020204" pitchFamily="34" charset="0"/>
                  </a:rPr>
                  <a:t>GESTIÓN DE CAMBIO CLIMÁTICO</a:t>
                </a:r>
              </a:p>
            </p:txBody>
          </p:sp>
        </p:grpSp>
        <p:sp>
          <p:nvSpPr>
            <p:cNvPr id="30" name="CuadroTexto 29">
              <a:extLst>
                <a:ext uri="{FF2B5EF4-FFF2-40B4-BE49-F238E27FC236}">
                  <a16:creationId xmlns:a16="http://schemas.microsoft.com/office/drawing/2014/main" id="{E5838609-EE89-4009-93E4-D3DD3D304123}"/>
                </a:ext>
              </a:extLst>
            </p:cNvPr>
            <p:cNvSpPr txBox="1"/>
            <p:nvPr/>
          </p:nvSpPr>
          <p:spPr>
            <a:xfrm>
              <a:off x="1043209" y="1495851"/>
              <a:ext cx="2295635" cy="1277273"/>
            </a:xfrm>
            <a:prstGeom prst="rect">
              <a:avLst/>
            </a:prstGeom>
            <a:noFill/>
          </p:spPr>
          <p:txBody>
            <a:bodyPr wrap="square" rtlCol="0">
              <a:spAutoFit/>
            </a:bodyPr>
            <a:lstStyle/>
            <a:p>
              <a:pPr algn="ctr"/>
              <a:r>
                <a:rPr lang="es-CR" sz="1100" b="1" dirty="0">
                  <a:solidFill>
                    <a:srgbClr val="245178"/>
                  </a:solidFill>
                  <a:latin typeface="Myriad Pro" panose="020B0503030403020204" pitchFamily="34" charset="0"/>
                </a:rPr>
                <a:t>Desarrollo de medidas para la reducción </a:t>
              </a:r>
              <a:r>
                <a:rPr lang="es-CR" sz="1050" b="1" dirty="0">
                  <a:solidFill>
                    <a:srgbClr val="245178"/>
                  </a:solidFill>
                  <a:latin typeface="Myriad Pro" panose="020B0503030403020204" pitchFamily="34" charset="0"/>
                </a:rPr>
                <a:t>de</a:t>
              </a:r>
              <a:r>
                <a:rPr lang="es-CR" sz="1100" b="1" dirty="0">
                  <a:solidFill>
                    <a:srgbClr val="245178"/>
                  </a:solidFill>
                  <a:latin typeface="Myriad Pro" panose="020B0503030403020204" pitchFamily="34" charset="0"/>
                </a:rPr>
                <a:t> emisiones de gases de efecto invernadero (GEI), así como la incorporación de acciones que permitan contribuir con la meta nacional de ser un país carbono neutral.</a:t>
              </a:r>
            </a:p>
          </p:txBody>
        </p:sp>
      </p:grpSp>
      <p:grpSp>
        <p:nvGrpSpPr>
          <p:cNvPr id="44" name="Grupo 43">
            <a:extLst>
              <a:ext uri="{FF2B5EF4-FFF2-40B4-BE49-F238E27FC236}">
                <a16:creationId xmlns:a16="http://schemas.microsoft.com/office/drawing/2014/main" id="{FB35A1EE-DAD1-4F88-94E6-0A66E056405F}"/>
              </a:ext>
            </a:extLst>
          </p:cNvPr>
          <p:cNvGrpSpPr/>
          <p:nvPr/>
        </p:nvGrpSpPr>
        <p:grpSpPr>
          <a:xfrm>
            <a:off x="3543315" y="727166"/>
            <a:ext cx="2437843" cy="2846605"/>
            <a:chOff x="3543315" y="768350"/>
            <a:chExt cx="2437843" cy="2846605"/>
          </a:xfrm>
        </p:grpSpPr>
        <p:grpSp>
          <p:nvGrpSpPr>
            <p:cNvPr id="20" name="Grupo 19">
              <a:extLst>
                <a:ext uri="{FF2B5EF4-FFF2-40B4-BE49-F238E27FC236}">
                  <a16:creationId xmlns:a16="http://schemas.microsoft.com/office/drawing/2014/main" id="{DAEB147B-C02A-4DA9-8A95-4D6CD4D0B6D3}"/>
                </a:ext>
              </a:extLst>
            </p:cNvPr>
            <p:cNvGrpSpPr/>
            <p:nvPr/>
          </p:nvGrpSpPr>
          <p:grpSpPr>
            <a:xfrm>
              <a:off x="3543315" y="768350"/>
              <a:ext cx="2437843" cy="2846605"/>
              <a:chOff x="1270000" y="1440049"/>
              <a:chExt cx="1905000" cy="2934061"/>
            </a:xfrm>
            <a:effectLst>
              <a:outerShdw blurRad="50800" dist="38100" dir="5400000" algn="t" rotWithShape="0">
                <a:prstClr val="black">
                  <a:alpha val="40000"/>
                </a:prstClr>
              </a:outerShdw>
            </a:effectLst>
          </p:grpSpPr>
          <p:sp>
            <p:nvSpPr>
              <p:cNvPr id="21" name="Rectángulo 20">
                <a:extLst>
                  <a:ext uri="{FF2B5EF4-FFF2-40B4-BE49-F238E27FC236}">
                    <a16:creationId xmlns:a16="http://schemas.microsoft.com/office/drawing/2014/main" id="{F09CC511-2368-49D6-9875-5B0BD2F3E93A}"/>
                  </a:ext>
                </a:extLst>
              </p:cNvPr>
              <p:cNvSpPr/>
              <p:nvPr/>
            </p:nvSpPr>
            <p:spPr>
              <a:xfrm>
                <a:off x="1270000" y="1745210"/>
                <a:ext cx="1905000" cy="26289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2" name="Diagrama de flujo: terminador 21">
                <a:extLst>
                  <a:ext uri="{FF2B5EF4-FFF2-40B4-BE49-F238E27FC236}">
                    <a16:creationId xmlns:a16="http://schemas.microsoft.com/office/drawing/2014/main" id="{BCFFDC12-84C1-4C30-B889-3754422A4BFC}"/>
                  </a:ext>
                </a:extLst>
              </p:cNvPr>
              <p:cNvSpPr/>
              <p:nvPr/>
            </p:nvSpPr>
            <p:spPr>
              <a:xfrm>
                <a:off x="1270000" y="1494820"/>
                <a:ext cx="1905000" cy="61617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3" name="Diagrama de flujo: terminador 22">
                <a:extLst>
                  <a:ext uri="{FF2B5EF4-FFF2-40B4-BE49-F238E27FC236}">
                    <a16:creationId xmlns:a16="http://schemas.microsoft.com/office/drawing/2014/main" id="{001AA24F-C2CF-4DAB-B078-B7BC2D0FA649}"/>
                  </a:ext>
                </a:extLst>
              </p:cNvPr>
              <p:cNvSpPr/>
              <p:nvPr/>
            </p:nvSpPr>
            <p:spPr>
              <a:xfrm>
                <a:off x="1325561" y="1440049"/>
                <a:ext cx="1793875" cy="616170"/>
              </a:xfrm>
              <a:prstGeom prst="flowChartTerminator">
                <a:avLst/>
              </a:pr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4" name="CuadroTexto 23">
                <a:extLst>
                  <a:ext uri="{FF2B5EF4-FFF2-40B4-BE49-F238E27FC236}">
                    <a16:creationId xmlns:a16="http://schemas.microsoft.com/office/drawing/2014/main" id="{5E81C88F-E88C-4858-B1C8-C689ACC475A0}"/>
                  </a:ext>
                </a:extLst>
              </p:cNvPr>
              <p:cNvSpPr txBox="1"/>
              <p:nvPr/>
            </p:nvSpPr>
            <p:spPr>
              <a:xfrm>
                <a:off x="1325562" y="1482837"/>
                <a:ext cx="1793875" cy="539295"/>
              </a:xfrm>
              <a:prstGeom prst="rect">
                <a:avLst/>
              </a:prstGeom>
              <a:noFill/>
            </p:spPr>
            <p:txBody>
              <a:bodyPr wrap="square" rtlCol="0">
                <a:spAutoFit/>
              </a:bodyPr>
              <a:lstStyle/>
              <a:p>
                <a:pPr algn="ctr"/>
                <a:r>
                  <a:rPr lang="es-CR" sz="1400" b="1" dirty="0">
                    <a:solidFill>
                      <a:srgbClr val="245178"/>
                    </a:solidFill>
                    <a:latin typeface="Myriad Pro" panose="020B0503030403020204" pitchFamily="34" charset="0"/>
                  </a:rPr>
                  <a:t>GESTIÓN </a:t>
                </a:r>
              </a:p>
              <a:p>
                <a:pPr algn="ctr"/>
                <a:r>
                  <a:rPr lang="es-CR" sz="1400" b="1" dirty="0">
                    <a:solidFill>
                      <a:srgbClr val="245178"/>
                    </a:solidFill>
                    <a:latin typeface="Myriad Pro" panose="020B0503030403020204" pitchFamily="34" charset="0"/>
                  </a:rPr>
                  <a:t>DE LA ENERGÍA</a:t>
                </a:r>
              </a:p>
            </p:txBody>
          </p:sp>
        </p:grpSp>
        <p:sp>
          <p:nvSpPr>
            <p:cNvPr id="31" name="CuadroTexto 30">
              <a:extLst>
                <a:ext uri="{FF2B5EF4-FFF2-40B4-BE49-F238E27FC236}">
                  <a16:creationId xmlns:a16="http://schemas.microsoft.com/office/drawing/2014/main" id="{90AD7658-DDA9-438A-A5BF-EE207DC4C9F3}"/>
                </a:ext>
              </a:extLst>
            </p:cNvPr>
            <p:cNvSpPr txBox="1"/>
            <p:nvPr/>
          </p:nvSpPr>
          <p:spPr>
            <a:xfrm>
              <a:off x="3614417" y="1502201"/>
              <a:ext cx="2295635" cy="1384995"/>
            </a:xfrm>
            <a:prstGeom prst="rect">
              <a:avLst/>
            </a:prstGeom>
            <a:noFill/>
          </p:spPr>
          <p:txBody>
            <a:bodyPr wrap="square" rtlCol="0">
              <a:spAutoFit/>
            </a:bodyPr>
            <a:lstStyle/>
            <a:p>
              <a:pPr algn="ctr"/>
              <a:r>
                <a:rPr lang="es-CR" sz="1050" b="1" dirty="0">
                  <a:solidFill>
                    <a:srgbClr val="245178"/>
                  </a:solidFill>
                  <a:latin typeface="Myriad Pro" panose="020B0503030403020204" pitchFamily="34" charset="0"/>
                </a:rPr>
                <a:t>Comprende las medidas a tomar para asegurar la utilización más eficiente de los recursos energéticos, en beneficio de un aprovisionamiento </a:t>
              </a:r>
            </a:p>
            <a:p>
              <a:pPr algn="ctr"/>
              <a:r>
                <a:rPr lang="es-CR" sz="1050" b="1" dirty="0">
                  <a:solidFill>
                    <a:srgbClr val="245178"/>
                  </a:solidFill>
                  <a:latin typeface="Myriad Pro" panose="020B0503030403020204" pitchFamily="34" charset="0"/>
                </a:rPr>
                <a:t>de demandas futuras, ahorro de energía, </a:t>
              </a:r>
            </a:p>
            <a:p>
              <a:pPr algn="ctr"/>
              <a:r>
                <a:rPr lang="es-CR" sz="1050" b="1" dirty="0">
                  <a:solidFill>
                    <a:srgbClr val="245178"/>
                  </a:solidFill>
                  <a:latin typeface="Myriad Pro" panose="020B0503030403020204" pitchFamily="34" charset="0"/>
                </a:rPr>
                <a:t>de costos y reducción de GEI.</a:t>
              </a:r>
            </a:p>
          </p:txBody>
        </p:sp>
      </p:grpSp>
      <p:grpSp>
        <p:nvGrpSpPr>
          <p:cNvPr id="45" name="Grupo 44">
            <a:extLst>
              <a:ext uri="{FF2B5EF4-FFF2-40B4-BE49-F238E27FC236}">
                <a16:creationId xmlns:a16="http://schemas.microsoft.com/office/drawing/2014/main" id="{3D3E6487-53DF-4E65-A504-7C4BF0D6441A}"/>
              </a:ext>
            </a:extLst>
          </p:cNvPr>
          <p:cNvGrpSpPr/>
          <p:nvPr/>
        </p:nvGrpSpPr>
        <p:grpSpPr>
          <a:xfrm>
            <a:off x="6111611" y="727166"/>
            <a:ext cx="2437843" cy="2853366"/>
            <a:chOff x="6111611" y="768350"/>
            <a:chExt cx="2437843" cy="2853366"/>
          </a:xfrm>
        </p:grpSpPr>
        <p:grpSp>
          <p:nvGrpSpPr>
            <p:cNvPr id="25" name="Grupo 24">
              <a:extLst>
                <a:ext uri="{FF2B5EF4-FFF2-40B4-BE49-F238E27FC236}">
                  <a16:creationId xmlns:a16="http://schemas.microsoft.com/office/drawing/2014/main" id="{E0FE0815-3BBF-49DA-BA19-62080C0B9652}"/>
                </a:ext>
              </a:extLst>
            </p:cNvPr>
            <p:cNvGrpSpPr/>
            <p:nvPr/>
          </p:nvGrpSpPr>
          <p:grpSpPr>
            <a:xfrm>
              <a:off x="6111611" y="768350"/>
              <a:ext cx="2437843" cy="2846605"/>
              <a:chOff x="1270000" y="1440049"/>
              <a:chExt cx="1905000" cy="2934061"/>
            </a:xfrm>
            <a:effectLst>
              <a:outerShdw blurRad="50800" dist="38100" dir="5400000" algn="t" rotWithShape="0">
                <a:prstClr val="black">
                  <a:alpha val="40000"/>
                </a:prstClr>
              </a:outerShdw>
            </a:effectLst>
          </p:grpSpPr>
          <p:sp>
            <p:nvSpPr>
              <p:cNvPr id="26" name="Rectángulo 25">
                <a:extLst>
                  <a:ext uri="{FF2B5EF4-FFF2-40B4-BE49-F238E27FC236}">
                    <a16:creationId xmlns:a16="http://schemas.microsoft.com/office/drawing/2014/main" id="{422F57EE-BFB6-4145-9901-540D3B642F63}"/>
                  </a:ext>
                </a:extLst>
              </p:cNvPr>
              <p:cNvSpPr/>
              <p:nvPr/>
            </p:nvSpPr>
            <p:spPr>
              <a:xfrm>
                <a:off x="1270000" y="1745210"/>
                <a:ext cx="1905000" cy="26289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7" name="Diagrama de flujo: terminador 26">
                <a:extLst>
                  <a:ext uri="{FF2B5EF4-FFF2-40B4-BE49-F238E27FC236}">
                    <a16:creationId xmlns:a16="http://schemas.microsoft.com/office/drawing/2014/main" id="{04D814DF-5AE8-475B-95EC-4F0F9426CA6D}"/>
                  </a:ext>
                </a:extLst>
              </p:cNvPr>
              <p:cNvSpPr/>
              <p:nvPr/>
            </p:nvSpPr>
            <p:spPr>
              <a:xfrm>
                <a:off x="1270000" y="1494820"/>
                <a:ext cx="1905000" cy="61617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8" name="Diagrama de flujo: terminador 27">
                <a:extLst>
                  <a:ext uri="{FF2B5EF4-FFF2-40B4-BE49-F238E27FC236}">
                    <a16:creationId xmlns:a16="http://schemas.microsoft.com/office/drawing/2014/main" id="{BEC4A0DB-7D96-4065-9772-FEFD92B5046B}"/>
                  </a:ext>
                </a:extLst>
              </p:cNvPr>
              <p:cNvSpPr/>
              <p:nvPr/>
            </p:nvSpPr>
            <p:spPr>
              <a:xfrm>
                <a:off x="1325561" y="1440049"/>
                <a:ext cx="1793875" cy="616170"/>
              </a:xfrm>
              <a:prstGeom prst="flowChartTerminator">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9" name="CuadroTexto 28">
                <a:extLst>
                  <a:ext uri="{FF2B5EF4-FFF2-40B4-BE49-F238E27FC236}">
                    <a16:creationId xmlns:a16="http://schemas.microsoft.com/office/drawing/2014/main" id="{D3285B29-E122-41A3-AC46-046BFD543149}"/>
                  </a:ext>
                </a:extLst>
              </p:cNvPr>
              <p:cNvSpPr txBox="1"/>
              <p:nvPr/>
            </p:nvSpPr>
            <p:spPr>
              <a:xfrm>
                <a:off x="1325562" y="1590941"/>
                <a:ext cx="1793875" cy="317233"/>
              </a:xfrm>
              <a:prstGeom prst="rect">
                <a:avLst/>
              </a:prstGeom>
              <a:noFill/>
            </p:spPr>
            <p:txBody>
              <a:bodyPr wrap="square" rtlCol="0">
                <a:spAutoFit/>
              </a:bodyPr>
              <a:lstStyle/>
              <a:p>
                <a:pPr algn="ctr"/>
                <a:r>
                  <a:rPr lang="es-CR" sz="1400" b="1" dirty="0">
                    <a:solidFill>
                      <a:schemeClr val="bg1"/>
                    </a:solidFill>
                    <a:latin typeface="Myriad Pro" panose="020B0503030403020204" pitchFamily="34" charset="0"/>
                  </a:rPr>
                  <a:t>GESTIÓN AMBIENTAL</a:t>
                </a:r>
              </a:p>
            </p:txBody>
          </p:sp>
        </p:grpSp>
        <p:sp>
          <p:nvSpPr>
            <p:cNvPr id="33" name="Rectángulo 32">
              <a:extLst>
                <a:ext uri="{FF2B5EF4-FFF2-40B4-BE49-F238E27FC236}">
                  <a16:creationId xmlns:a16="http://schemas.microsoft.com/office/drawing/2014/main" id="{99CBD162-F0F2-41F8-9CFC-C2F5FF9F3A09}"/>
                </a:ext>
              </a:extLst>
            </p:cNvPr>
            <p:cNvSpPr/>
            <p:nvPr/>
          </p:nvSpPr>
          <p:spPr>
            <a:xfrm>
              <a:off x="6111611" y="2678513"/>
              <a:ext cx="2437843" cy="943203"/>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solidFill>
                  <a:schemeClr val="accent6">
                    <a:lumMod val="40000"/>
                    <a:lumOff val="60000"/>
                  </a:schemeClr>
                </a:solidFill>
              </a:endParaRPr>
            </a:p>
          </p:txBody>
        </p:sp>
        <p:sp>
          <p:nvSpPr>
            <p:cNvPr id="32" name="CuadroTexto 31">
              <a:extLst>
                <a:ext uri="{FF2B5EF4-FFF2-40B4-BE49-F238E27FC236}">
                  <a16:creationId xmlns:a16="http://schemas.microsoft.com/office/drawing/2014/main" id="{AEAF8551-CD65-41E7-9AFE-E6D7045B67E5}"/>
                </a:ext>
              </a:extLst>
            </p:cNvPr>
            <p:cNvSpPr txBox="1"/>
            <p:nvPr/>
          </p:nvSpPr>
          <p:spPr>
            <a:xfrm>
              <a:off x="6111611" y="1419651"/>
              <a:ext cx="2437843" cy="2192908"/>
            </a:xfrm>
            <a:prstGeom prst="rect">
              <a:avLst/>
            </a:prstGeom>
            <a:noFill/>
          </p:spPr>
          <p:txBody>
            <a:bodyPr wrap="square" rtlCol="0">
              <a:spAutoFit/>
            </a:bodyPr>
            <a:lstStyle/>
            <a:p>
              <a:pPr algn="ctr" defTabSz="324000"/>
              <a:r>
                <a:rPr lang="es-CR" sz="1050" b="1" dirty="0">
                  <a:solidFill>
                    <a:srgbClr val="245178"/>
                  </a:solidFill>
                  <a:latin typeface="Myriad Pro" panose="020B0503030403020204" pitchFamily="34" charset="0"/>
                </a:rPr>
                <a:t>Desarrollo de estrategias y acciones para corregir o minimizar los impactos al ambiente propios del quehacer institucional y de esta manera lograr un desempeño más eficiente; y el fortalecimiento de una mayor conciencia ambiental.</a:t>
              </a:r>
            </a:p>
            <a:p>
              <a:pPr algn="ctr" defTabSz="324000"/>
              <a:endParaRPr lang="es-CR" sz="1050" b="1" dirty="0">
                <a:solidFill>
                  <a:srgbClr val="245178"/>
                </a:solidFill>
                <a:latin typeface="Myriad Pro" panose="020B0503030403020204" pitchFamily="34" charset="0"/>
              </a:endParaRPr>
            </a:p>
            <a:p>
              <a:pPr algn="ctr" defTabSz="324000"/>
              <a:r>
                <a:rPr lang="es-CR" sz="1000" b="1" dirty="0">
                  <a:solidFill>
                    <a:srgbClr val="245178"/>
                  </a:solidFill>
                  <a:latin typeface="Myriad Pro" panose="020B0503030403020204" pitchFamily="34" charset="0"/>
                </a:rPr>
                <a:t>Emisiones, ruido, consumo de agua, residuos, aguas residuales, consumo de papel, gestión de amenazas, compras públicas sensibilización, entre otros aspectos ambientales.</a:t>
              </a:r>
            </a:p>
          </p:txBody>
        </p:sp>
      </p:grpSp>
      <p:grpSp>
        <p:nvGrpSpPr>
          <p:cNvPr id="2" name="Grupo 1">
            <a:extLst>
              <a:ext uri="{FF2B5EF4-FFF2-40B4-BE49-F238E27FC236}">
                <a16:creationId xmlns:a16="http://schemas.microsoft.com/office/drawing/2014/main" id="{A584DDEC-7C8F-478D-A43B-F61D6DA371E8}"/>
              </a:ext>
            </a:extLst>
          </p:cNvPr>
          <p:cNvGrpSpPr/>
          <p:nvPr/>
        </p:nvGrpSpPr>
        <p:grpSpPr>
          <a:xfrm>
            <a:off x="934006" y="3621705"/>
            <a:ext cx="7577348" cy="998751"/>
            <a:chOff x="934006" y="3888269"/>
            <a:chExt cx="7577348" cy="998751"/>
          </a:xfrm>
        </p:grpSpPr>
        <p:grpSp>
          <p:nvGrpSpPr>
            <p:cNvPr id="42" name="Grupo 41">
              <a:extLst>
                <a:ext uri="{FF2B5EF4-FFF2-40B4-BE49-F238E27FC236}">
                  <a16:creationId xmlns:a16="http://schemas.microsoft.com/office/drawing/2014/main" id="{783CEC56-CB20-4A56-895A-93284EEDC46A}"/>
                </a:ext>
              </a:extLst>
            </p:cNvPr>
            <p:cNvGrpSpPr/>
            <p:nvPr/>
          </p:nvGrpSpPr>
          <p:grpSpPr>
            <a:xfrm>
              <a:off x="934007" y="3888269"/>
              <a:ext cx="7577347" cy="498511"/>
              <a:chOff x="934007" y="3662148"/>
              <a:chExt cx="7577347" cy="498511"/>
            </a:xfrm>
          </p:grpSpPr>
          <p:sp>
            <p:nvSpPr>
              <p:cNvPr id="34" name="Flecha: a la izquierda y derecha 33">
                <a:extLst>
                  <a:ext uri="{FF2B5EF4-FFF2-40B4-BE49-F238E27FC236}">
                    <a16:creationId xmlns:a16="http://schemas.microsoft.com/office/drawing/2014/main" id="{7D910472-9F7F-49D6-AC31-DC9CA1CBF433}"/>
                  </a:ext>
                </a:extLst>
              </p:cNvPr>
              <p:cNvSpPr/>
              <p:nvPr/>
            </p:nvSpPr>
            <p:spPr>
              <a:xfrm>
                <a:off x="934007" y="3662148"/>
                <a:ext cx="7577347" cy="498511"/>
              </a:xfrm>
              <a:prstGeom prst="leftRightArrow">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37" name="CuadroTexto 36">
                <a:extLst>
                  <a:ext uri="{FF2B5EF4-FFF2-40B4-BE49-F238E27FC236}">
                    <a16:creationId xmlns:a16="http://schemas.microsoft.com/office/drawing/2014/main" id="{7A9EAFC5-8FEB-4CA5-923E-E0DC57077BDD}"/>
                  </a:ext>
                </a:extLst>
              </p:cNvPr>
              <p:cNvSpPr txBox="1"/>
              <p:nvPr/>
            </p:nvSpPr>
            <p:spPr>
              <a:xfrm>
                <a:off x="1200150" y="3760203"/>
                <a:ext cx="7061200" cy="307777"/>
              </a:xfrm>
              <a:prstGeom prst="rect">
                <a:avLst/>
              </a:prstGeom>
              <a:noFill/>
            </p:spPr>
            <p:txBody>
              <a:bodyPr wrap="square" rtlCol="0">
                <a:spAutoFit/>
              </a:bodyPr>
              <a:lstStyle/>
              <a:p>
                <a:pPr algn="ctr"/>
                <a:r>
                  <a:rPr lang="es-CR" sz="1400" dirty="0">
                    <a:solidFill>
                      <a:schemeClr val="bg1"/>
                    </a:solidFill>
                    <a:latin typeface="Myriad Pro" panose="020B0503030403020204" pitchFamily="34" charset="0"/>
                  </a:rPr>
                  <a:t>Sensibilización y Comunicación</a:t>
                </a:r>
                <a:endParaRPr lang="es-CR" sz="1400" dirty="0">
                  <a:latin typeface="Myriad Pro" panose="020B0503030403020204" pitchFamily="34" charset="0"/>
                </a:endParaRPr>
              </a:p>
            </p:txBody>
          </p:sp>
        </p:grpSp>
        <p:grpSp>
          <p:nvGrpSpPr>
            <p:cNvPr id="41" name="Grupo 40">
              <a:extLst>
                <a:ext uri="{FF2B5EF4-FFF2-40B4-BE49-F238E27FC236}">
                  <a16:creationId xmlns:a16="http://schemas.microsoft.com/office/drawing/2014/main" id="{EA2694FE-99B6-43DE-8383-0DE3552AB3A9}"/>
                </a:ext>
              </a:extLst>
            </p:cNvPr>
            <p:cNvGrpSpPr/>
            <p:nvPr/>
          </p:nvGrpSpPr>
          <p:grpSpPr>
            <a:xfrm>
              <a:off x="934006" y="4139856"/>
              <a:ext cx="7577347" cy="498511"/>
              <a:chOff x="934006" y="3913735"/>
              <a:chExt cx="7577347" cy="498511"/>
            </a:xfrm>
          </p:grpSpPr>
          <p:sp>
            <p:nvSpPr>
              <p:cNvPr id="35" name="Flecha: a la izquierda y derecha 34">
                <a:extLst>
                  <a:ext uri="{FF2B5EF4-FFF2-40B4-BE49-F238E27FC236}">
                    <a16:creationId xmlns:a16="http://schemas.microsoft.com/office/drawing/2014/main" id="{737A5DB9-FB45-49D9-9066-0494C3238B7E}"/>
                  </a:ext>
                </a:extLst>
              </p:cNvPr>
              <p:cNvSpPr/>
              <p:nvPr/>
            </p:nvSpPr>
            <p:spPr>
              <a:xfrm>
                <a:off x="934006" y="3913735"/>
                <a:ext cx="7577347" cy="498511"/>
              </a:xfrm>
              <a:prstGeom prst="leftRightArrow">
                <a:avLst/>
              </a:prstGeom>
              <a:solidFill>
                <a:srgbClr val="BDC8B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38" name="CuadroTexto 37">
                <a:extLst>
                  <a:ext uri="{FF2B5EF4-FFF2-40B4-BE49-F238E27FC236}">
                    <a16:creationId xmlns:a16="http://schemas.microsoft.com/office/drawing/2014/main" id="{E427CC69-687F-44D0-BA15-C02857DC705A}"/>
                  </a:ext>
                </a:extLst>
              </p:cNvPr>
              <p:cNvSpPr txBox="1"/>
              <p:nvPr/>
            </p:nvSpPr>
            <p:spPr>
              <a:xfrm>
                <a:off x="1192079" y="4002608"/>
                <a:ext cx="7061200" cy="307777"/>
              </a:xfrm>
              <a:prstGeom prst="rect">
                <a:avLst/>
              </a:prstGeom>
              <a:noFill/>
            </p:spPr>
            <p:txBody>
              <a:bodyPr wrap="square" rtlCol="0">
                <a:spAutoFit/>
              </a:bodyPr>
              <a:lstStyle/>
              <a:p>
                <a:pPr algn="ctr">
                  <a:defRPr/>
                </a:pPr>
                <a:r>
                  <a:rPr lang="es-CR" sz="1400" dirty="0">
                    <a:solidFill>
                      <a:srgbClr val="245178"/>
                    </a:solidFill>
                    <a:latin typeface="Myriad Pro" panose="020B0503030403020204" pitchFamily="34" charset="0"/>
                  </a:rPr>
                  <a:t>Compras Públicas Sustentables</a:t>
                </a:r>
              </a:p>
            </p:txBody>
          </p:sp>
        </p:grpSp>
        <p:grpSp>
          <p:nvGrpSpPr>
            <p:cNvPr id="40" name="Grupo 39">
              <a:extLst>
                <a:ext uri="{FF2B5EF4-FFF2-40B4-BE49-F238E27FC236}">
                  <a16:creationId xmlns:a16="http://schemas.microsoft.com/office/drawing/2014/main" id="{54276E8A-D4A4-4CE2-BBA1-9EA0B553925C}"/>
                </a:ext>
              </a:extLst>
            </p:cNvPr>
            <p:cNvGrpSpPr/>
            <p:nvPr/>
          </p:nvGrpSpPr>
          <p:grpSpPr>
            <a:xfrm>
              <a:off x="934006" y="4388509"/>
              <a:ext cx="7577347" cy="498511"/>
              <a:chOff x="934006" y="4162388"/>
              <a:chExt cx="7577347" cy="498511"/>
            </a:xfrm>
          </p:grpSpPr>
          <p:sp>
            <p:nvSpPr>
              <p:cNvPr id="36" name="Flecha: a la izquierda y derecha 35">
                <a:extLst>
                  <a:ext uri="{FF2B5EF4-FFF2-40B4-BE49-F238E27FC236}">
                    <a16:creationId xmlns:a16="http://schemas.microsoft.com/office/drawing/2014/main" id="{AD52040A-11AF-4FAA-91BB-9676E8B20B7F}"/>
                  </a:ext>
                </a:extLst>
              </p:cNvPr>
              <p:cNvSpPr/>
              <p:nvPr/>
            </p:nvSpPr>
            <p:spPr>
              <a:xfrm>
                <a:off x="934006" y="4162388"/>
                <a:ext cx="7577347" cy="498511"/>
              </a:xfrm>
              <a:prstGeom prst="leftRightArrow">
                <a:avLst/>
              </a:prstGeom>
              <a:solidFill>
                <a:srgbClr val="80531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39" name="CuadroTexto 38">
                <a:extLst>
                  <a:ext uri="{FF2B5EF4-FFF2-40B4-BE49-F238E27FC236}">
                    <a16:creationId xmlns:a16="http://schemas.microsoft.com/office/drawing/2014/main" id="{818B6E1C-F281-44BE-9FE7-7131638412A4}"/>
                  </a:ext>
                </a:extLst>
              </p:cNvPr>
              <p:cNvSpPr txBox="1"/>
              <p:nvPr/>
            </p:nvSpPr>
            <p:spPr>
              <a:xfrm>
                <a:off x="1200149" y="4245624"/>
                <a:ext cx="7061200" cy="307777"/>
              </a:xfrm>
              <a:prstGeom prst="rect">
                <a:avLst/>
              </a:prstGeom>
              <a:noFill/>
            </p:spPr>
            <p:txBody>
              <a:bodyPr wrap="square" rtlCol="0">
                <a:spAutoFit/>
              </a:bodyPr>
              <a:lstStyle/>
              <a:p>
                <a:pPr algn="ctr">
                  <a:defRPr/>
                </a:pPr>
                <a:r>
                  <a:rPr lang="es-CR" sz="1400" dirty="0">
                    <a:solidFill>
                      <a:schemeClr val="bg1"/>
                    </a:solidFill>
                    <a:latin typeface="Myriad Pro" panose="020B0503030403020204" pitchFamily="34" charset="0"/>
                  </a:rPr>
                  <a:t>Métrica</a:t>
                </a:r>
              </a:p>
            </p:txBody>
          </p:sp>
        </p:grpSp>
      </p:grpSp>
    </p:spTree>
    <p:extLst>
      <p:ext uri="{BB962C8B-B14F-4D97-AF65-F5344CB8AC3E}">
        <p14:creationId xmlns:p14="http://schemas.microsoft.com/office/powerpoint/2010/main" val="53387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up)">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up)">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out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0484CE4-AAD4-409F-B935-CCF3D56D54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
            <a:ext cx="9144000" cy="5141975"/>
          </a:xfrm>
          <a:prstGeom prst="rect">
            <a:avLst/>
          </a:prstGeom>
          <a:effectLst>
            <a:outerShdw blurRad="50800" dist="38100" dir="5400000" algn="t" rotWithShape="0">
              <a:prstClr val="black">
                <a:alpha val="40000"/>
              </a:prstClr>
            </a:outerShdw>
          </a:effectLst>
        </p:spPr>
      </p:pic>
      <p:pic>
        <p:nvPicPr>
          <p:cNvPr id="2" name="Imagen 1">
            <a:extLst>
              <a:ext uri="{FF2B5EF4-FFF2-40B4-BE49-F238E27FC236}">
                <a16:creationId xmlns:a16="http://schemas.microsoft.com/office/drawing/2014/main" id="{451A3424-F866-46EF-B858-497412866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 y="0"/>
            <a:ext cx="9147238" cy="5143500"/>
          </a:xfrm>
          <a:prstGeom prst="rect">
            <a:avLst/>
          </a:prstGeom>
        </p:spPr>
      </p:pic>
      <p:sp>
        <p:nvSpPr>
          <p:cNvPr id="4" name="Elipse 3">
            <a:extLst>
              <a:ext uri="{FF2B5EF4-FFF2-40B4-BE49-F238E27FC236}">
                <a16:creationId xmlns:a16="http://schemas.microsoft.com/office/drawing/2014/main" id="{0DF0C358-0AD2-4C5F-9158-6DB96230DE47}"/>
              </a:ext>
            </a:extLst>
          </p:cNvPr>
          <p:cNvSpPr/>
          <p:nvPr/>
        </p:nvSpPr>
        <p:spPr>
          <a:xfrm>
            <a:off x="96521" y="633730"/>
            <a:ext cx="707027" cy="707027"/>
          </a:xfrm>
          <a:prstGeom prst="ellipse">
            <a:avLst/>
          </a:prstGeom>
          <a:solidFill>
            <a:srgbClr val="E2DFD4"/>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sp>
        <p:nvSpPr>
          <p:cNvPr id="5" name="CuadroTexto 4">
            <a:extLst>
              <a:ext uri="{FF2B5EF4-FFF2-40B4-BE49-F238E27FC236}">
                <a16:creationId xmlns:a16="http://schemas.microsoft.com/office/drawing/2014/main" id="{74CE4EA3-5267-42E9-B429-BAE375A40BED}"/>
              </a:ext>
            </a:extLst>
          </p:cNvPr>
          <p:cNvSpPr txBox="1"/>
          <p:nvPr/>
        </p:nvSpPr>
        <p:spPr>
          <a:xfrm>
            <a:off x="3175000" y="109498"/>
            <a:ext cx="5200650" cy="338554"/>
          </a:xfrm>
          <a:prstGeom prst="rect">
            <a:avLst/>
          </a:prstGeom>
          <a:noFill/>
        </p:spPr>
        <p:txBody>
          <a:bodyPr wrap="square" rtlCol="0">
            <a:spAutoFit/>
          </a:bodyPr>
          <a:lstStyle/>
          <a:p>
            <a:pPr algn="ctr"/>
            <a:r>
              <a:rPr lang="es-CR" sz="1600" b="1" dirty="0">
                <a:solidFill>
                  <a:srgbClr val="245178"/>
                </a:solidFill>
                <a:latin typeface="Myriad Pro" panose="020B0503030403020204" pitchFamily="34" charset="0"/>
              </a:rPr>
              <a:t>Pasos para la elaboración del PGAI</a:t>
            </a:r>
          </a:p>
        </p:txBody>
      </p:sp>
      <p:pic>
        <p:nvPicPr>
          <p:cNvPr id="7" name="Imagen 6">
            <a:extLst>
              <a:ext uri="{FF2B5EF4-FFF2-40B4-BE49-F238E27FC236}">
                <a16:creationId xmlns:a16="http://schemas.microsoft.com/office/drawing/2014/main" id="{5E9BBB7B-5041-45FC-9BC3-4838F0B0E2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349" y="793749"/>
            <a:ext cx="368301" cy="368301"/>
          </a:xfrm>
          <a:prstGeom prst="rect">
            <a:avLst/>
          </a:prstGeom>
        </p:spPr>
      </p:pic>
      <p:grpSp>
        <p:nvGrpSpPr>
          <p:cNvPr id="46" name="Grupo 45">
            <a:extLst>
              <a:ext uri="{FF2B5EF4-FFF2-40B4-BE49-F238E27FC236}">
                <a16:creationId xmlns:a16="http://schemas.microsoft.com/office/drawing/2014/main" id="{AE037F64-78C5-41CF-B4CD-4993A050D6CD}"/>
              </a:ext>
            </a:extLst>
          </p:cNvPr>
          <p:cNvGrpSpPr/>
          <p:nvPr/>
        </p:nvGrpSpPr>
        <p:grpSpPr>
          <a:xfrm>
            <a:off x="149497" y="1475013"/>
            <a:ext cx="1257664" cy="1812764"/>
            <a:chOff x="149497" y="1475013"/>
            <a:chExt cx="1257664" cy="1812764"/>
          </a:xfrm>
        </p:grpSpPr>
        <p:pic>
          <p:nvPicPr>
            <p:cNvPr id="11" name="Imagen 10">
              <a:extLst>
                <a:ext uri="{FF2B5EF4-FFF2-40B4-BE49-F238E27FC236}">
                  <a16:creationId xmlns:a16="http://schemas.microsoft.com/office/drawing/2014/main" id="{1DEC72FF-95A2-478B-BDC2-FCFF2D29FF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239" y="1995422"/>
              <a:ext cx="883922" cy="1292355"/>
            </a:xfrm>
            <a:prstGeom prst="rect">
              <a:avLst/>
            </a:prstGeom>
            <a:effectLst>
              <a:outerShdw blurRad="50800" dist="38100" algn="l" rotWithShape="0">
                <a:prstClr val="black">
                  <a:alpha val="40000"/>
                </a:prstClr>
              </a:outerShdw>
            </a:effectLst>
          </p:spPr>
        </p:pic>
        <p:sp>
          <p:nvSpPr>
            <p:cNvPr id="34" name="CuadroTexto 33">
              <a:extLst>
                <a:ext uri="{FF2B5EF4-FFF2-40B4-BE49-F238E27FC236}">
                  <a16:creationId xmlns:a16="http://schemas.microsoft.com/office/drawing/2014/main" id="{AB0B7D4F-002F-4299-9C1C-50C2314A7A51}"/>
                </a:ext>
              </a:extLst>
            </p:cNvPr>
            <p:cNvSpPr txBox="1"/>
            <p:nvPr/>
          </p:nvSpPr>
          <p:spPr>
            <a:xfrm>
              <a:off x="149497" y="1475013"/>
              <a:ext cx="1079501" cy="461665"/>
            </a:xfrm>
            <a:prstGeom prst="rect">
              <a:avLst/>
            </a:prstGeom>
            <a:noFill/>
          </p:spPr>
          <p:txBody>
            <a:bodyPr wrap="square" rtlCol="0">
              <a:spAutoFit/>
            </a:bodyPr>
            <a:lstStyle/>
            <a:p>
              <a:pPr algn="ctr"/>
              <a:r>
                <a:rPr lang="es-MX" sz="1200" dirty="0">
                  <a:solidFill>
                    <a:srgbClr val="F15B4D"/>
                  </a:solidFill>
                  <a:latin typeface="Myriad Pro" panose="020B0503030403020204" pitchFamily="34" charset="0"/>
                  <a:cs typeface="Arial" pitchFamily="34" charset="0"/>
                </a:rPr>
                <a:t>Compromiso</a:t>
              </a:r>
              <a:r>
                <a:rPr lang="es-MX" sz="1200" dirty="0">
                  <a:solidFill>
                    <a:srgbClr val="F15B4D"/>
                  </a:solidFill>
                  <a:latin typeface="Arial" pitchFamily="34" charset="0"/>
                  <a:cs typeface="Arial" pitchFamily="34" charset="0"/>
                </a:rPr>
                <a:t> del Jerarca</a:t>
              </a:r>
              <a:endParaRPr lang="es-CR" sz="1200" dirty="0">
                <a:solidFill>
                  <a:srgbClr val="F15B4D"/>
                </a:solidFill>
              </a:endParaRPr>
            </a:p>
          </p:txBody>
        </p:sp>
      </p:grpSp>
      <p:grpSp>
        <p:nvGrpSpPr>
          <p:cNvPr id="48" name="Grupo 47">
            <a:extLst>
              <a:ext uri="{FF2B5EF4-FFF2-40B4-BE49-F238E27FC236}">
                <a16:creationId xmlns:a16="http://schemas.microsoft.com/office/drawing/2014/main" id="{5EBA3A51-5EF5-41C6-A529-5A82179E08CB}"/>
              </a:ext>
            </a:extLst>
          </p:cNvPr>
          <p:cNvGrpSpPr/>
          <p:nvPr/>
        </p:nvGrpSpPr>
        <p:grpSpPr>
          <a:xfrm>
            <a:off x="1419861" y="1421848"/>
            <a:ext cx="1362710" cy="1865929"/>
            <a:chOff x="1419861" y="1421848"/>
            <a:chExt cx="1362710" cy="1865929"/>
          </a:xfrm>
        </p:grpSpPr>
        <p:pic>
          <p:nvPicPr>
            <p:cNvPr id="15" name="Imagen 14">
              <a:extLst>
                <a:ext uri="{FF2B5EF4-FFF2-40B4-BE49-F238E27FC236}">
                  <a16:creationId xmlns:a16="http://schemas.microsoft.com/office/drawing/2014/main" id="{71CB072D-964A-42DA-B1BD-4BC9E1EA2B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8263" y="1995422"/>
              <a:ext cx="880874" cy="1292355"/>
            </a:xfrm>
            <a:prstGeom prst="rect">
              <a:avLst/>
            </a:prstGeom>
            <a:effectLst>
              <a:outerShdw blurRad="50800" dist="38100" algn="l" rotWithShape="0">
                <a:prstClr val="black">
                  <a:alpha val="40000"/>
                </a:prstClr>
              </a:outerShdw>
            </a:effectLst>
          </p:spPr>
        </p:pic>
        <p:sp>
          <p:nvSpPr>
            <p:cNvPr id="35" name="CuadroTexto 34">
              <a:extLst>
                <a:ext uri="{FF2B5EF4-FFF2-40B4-BE49-F238E27FC236}">
                  <a16:creationId xmlns:a16="http://schemas.microsoft.com/office/drawing/2014/main" id="{3A3A3C2A-5662-4C6E-9E83-3547A81230B7}"/>
                </a:ext>
              </a:extLst>
            </p:cNvPr>
            <p:cNvSpPr txBox="1"/>
            <p:nvPr/>
          </p:nvSpPr>
          <p:spPr>
            <a:xfrm>
              <a:off x="1419861" y="1421848"/>
              <a:ext cx="1362710" cy="461665"/>
            </a:xfrm>
            <a:prstGeom prst="rect">
              <a:avLst/>
            </a:prstGeom>
            <a:noFill/>
          </p:spPr>
          <p:txBody>
            <a:bodyPr wrap="square" rtlCol="0">
              <a:spAutoFit/>
            </a:bodyPr>
            <a:lstStyle/>
            <a:p>
              <a:pPr algn="ctr"/>
              <a:r>
                <a:rPr lang="es-MX" sz="1200" dirty="0">
                  <a:solidFill>
                    <a:srgbClr val="1998A9"/>
                  </a:solidFill>
                  <a:latin typeface="Myriad Pro" panose="020B0503030403020204" pitchFamily="34" charset="0"/>
                  <a:cs typeface="Arial" pitchFamily="34" charset="0"/>
                </a:rPr>
                <a:t>Política Ambiental Institucional</a:t>
              </a:r>
              <a:endParaRPr lang="es-CR" sz="1200" dirty="0">
                <a:solidFill>
                  <a:srgbClr val="1998A9"/>
                </a:solidFill>
                <a:latin typeface="Myriad Pro" panose="020B0503030403020204" pitchFamily="34" charset="0"/>
              </a:endParaRPr>
            </a:p>
          </p:txBody>
        </p:sp>
      </p:grpSp>
      <p:grpSp>
        <p:nvGrpSpPr>
          <p:cNvPr id="50" name="Grupo 49">
            <a:extLst>
              <a:ext uri="{FF2B5EF4-FFF2-40B4-BE49-F238E27FC236}">
                <a16:creationId xmlns:a16="http://schemas.microsoft.com/office/drawing/2014/main" id="{29629D2F-851D-4464-A8D7-A1EAC10C2165}"/>
              </a:ext>
            </a:extLst>
          </p:cNvPr>
          <p:cNvGrpSpPr/>
          <p:nvPr/>
        </p:nvGrpSpPr>
        <p:grpSpPr>
          <a:xfrm>
            <a:off x="2839722" y="1475013"/>
            <a:ext cx="1362710" cy="1812764"/>
            <a:chOff x="2839722" y="1475013"/>
            <a:chExt cx="1362710" cy="1812764"/>
          </a:xfrm>
        </p:grpSpPr>
        <p:pic>
          <p:nvPicPr>
            <p:cNvPr id="19" name="Imagen 18">
              <a:extLst>
                <a:ext uri="{FF2B5EF4-FFF2-40B4-BE49-F238E27FC236}">
                  <a16:creationId xmlns:a16="http://schemas.microsoft.com/office/drawing/2014/main" id="{12542136-3E49-46CA-8E8A-D71E1719A6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90239" y="1995422"/>
              <a:ext cx="883922" cy="1292355"/>
            </a:xfrm>
            <a:prstGeom prst="rect">
              <a:avLst/>
            </a:prstGeom>
            <a:effectLst>
              <a:outerShdw blurRad="50800" dist="38100" algn="l" rotWithShape="0">
                <a:prstClr val="black">
                  <a:alpha val="40000"/>
                </a:prstClr>
              </a:outerShdw>
            </a:effectLst>
          </p:spPr>
        </p:pic>
        <p:sp>
          <p:nvSpPr>
            <p:cNvPr id="36" name="CuadroTexto 35">
              <a:extLst>
                <a:ext uri="{FF2B5EF4-FFF2-40B4-BE49-F238E27FC236}">
                  <a16:creationId xmlns:a16="http://schemas.microsoft.com/office/drawing/2014/main" id="{16FC9CE2-D0CB-4A13-B159-4A30498335A7}"/>
                </a:ext>
              </a:extLst>
            </p:cNvPr>
            <p:cNvSpPr txBox="1"/>
            <p:nvPr/>
          </p:nvSpPr>
          <p:spPr>
            <a:xfrm>
              <a:off x="2839722" y="1475013"/>
              <a:ext cx="1362710" cy="461665"/>
            </a:xfrm>
            <a:prstGeom prst="rect">
              <a:avLst/>
            </a:prstGeom>
            <a:noFill/>
          </p:spPr>
          <p:txBody>
            <a:bodyPr wrap="square" rtlCol="0">
              <a:spAutoFit/>
            </a:bodyPr>
            <a:lstStyle/>
            <a:p>
              <a:pPr algn="ctr"/>
              <a:r>
                <a:rPr lang="es-ES" sz="1200" dirty="0">
                  <a:solidFill>
                    <a:srgbClr val="E9518B"/>
                  </a:solidFill>
                  <a:latin typeface="Myriad Pro" panose="020B0503030403020204" pitchFamily="34" charset="0"/>
                  <a:cs typeface="Arial" pitchFamily="34" charset="0"/>
                </a:rPr>
                <a:t>Diagnóstico ambiental inicial</a:t>
              </a:r>
              <a:endParaRPr lang="es-CR" sz="1200" dirty="0">
                <a:solidFill>
                  <a:srgbClr val="E9518B"/>
                </a:solidFill>
                <a:latin typeface="Myriad Pro" panose="020B0503030403020204" pitchFamily="34" charset="0"/>
              </a:endParaRPr>
            </a:p>
          </p:txBody>
        </p:sp>
      </p:grpSp>
      <p:grpSp>
        <p:nvGrpSpPr>
          <p:cNvPr id="52" name="Grupo 51">
            <a:extLst>
              <a:ext uri="{FF2B5EF4-FFF2-40B4-BE49-F238E27FC236}">
                <a16:creationId xmlns:a16="http://schemas.microsoft.com/office/drawing/2014/main" id="{6506D407-4916-4CEC-A98F-4E8B588C0B6E}"/>
              </a:ext>
            </a:extLst>
          </p:cNvPr>
          <p:cNvGrpSpPr/>
          <p:nvPr/>
        </p:nvGrpSpPr>
        <p:grpSpPr>
          <a:xfrm>
            <a:off x="4048761" y="1226549"/>
            <a:ext cx="1611628" cy="2061228"/>
            <a:chOff x="4048761" y="1226549"/>
            <a:chExt cx="1611628" cy="2061228"/>
          </a:xfrm>
        </p:grpSpPr>
        <p:pic>
          <p:nvPicPr>
            <p:cNvPr id="23" name="Imagen 22">
              <a:extLst>
                <a:ext uri="{FF2B5EF4-FFF2-40B4-BE49-F238E27FC236}">
                  <a16:creationId xmlns:a16="http://schemas.microsoft.com/office/drawing/2014/main" id="{F917D0CB-C233-45A7-9FCC-A4EFF9FCB8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23739" y="1995422"/>
              <a:ext cx="883922" cy="1292355"/>
            </a:xfrm>
            <a:prstGeom prst="rect">
              <a:avLst/>
            </a:prstGeom>
            <a:effectLst>
              <a:outerShdw blurRad="50800" dist="38100" algn="l" rotWithShape="0">
                <a:prstClr val="black">
                  <a:alpha val="40000"/>
                </a:prstClr>
              </a:outerShdw>
            </a:effectLst>
          </p:spPr>
        </p:pic>
        <p:sp>
          <p:nvSpPr>
            <p:cNvPr id="37" name="CuadroTexto 36">
              <a:extLst>
                <a:ext uri="{FF2B5EF4-FFF2-40B4-BE49-F238E27FC236}">
                  <a16:creationId xmlns:a16="http://schemas.microsoft.com/office/drawing/2014/main" id="{013E75E8-37AB-4687-B8D8-C373253A87F2}"/>
                </a:ext>
              </a:extLst>
            </p:cNvPr>
            <p:cNvSpPr txBox="1"/>
            <p:nvPr/>
          </p:nvSpPr>
          <p:spPr>
            <a:xfrm>
              <a:off x="4048761" y="1226549"/>
              <a:ext cx="1611628" cy="646331"/>
            </a:xfrm>
            <a:prstGeom prst="rect">
              <a:avLst/>
            </a:prstGeom>
            <a:noFill/>
          </p:spPr>
          <p:txBody>
            <a:bodyPr wrap="square" rtlCol="0">
              <a:spAutoFit/>
            </a:bodyPr>
            <a:lstStyle/>
            <a:p>
              <a:pPr algn="ctr"/>
              <a:r>
                <a:rPr lang="es-MX" sz="1200" dirty="0">
                  <a:solidFill>
                    <a:srgbClr val="F15B4D"/>
                  </a:solidFill>
                  <a:latin typeface="Myriad Pro" panose="020B0503030403020204" pitchFamily="34" charset="0"/>
                  <a:cs typeface="Arial" pitchFamily="34" charset="0"/>
                </a:rPr>
                <a:t>Inventario eléctrico e inventario de gases de efecto invernadero</a:t>
              </a:r>
              <a:endParaRPr lang="es-CR" sz="1200" dirty="0">
                <a:solidFill>
                  <a:srgbClr val="F15B4D"/>
                </a:solidFill>
                <a:latin typeface="Myriad Pro" panose="020B0503030403020204" pitchFamily="34" charset="0"/>
              </a:endParaRPr>
            </a:p>
          </p:txBody>
        </p:sp>
      </p:grpSp>
      <p:grpSp>
        <p:nvGrpSpPr>
          <p:cNvPr id="54" name="Grupo 53">
            <a:extLst>
              <a:ext uri="{FF2B5EF4-FFF2-40B4-BE49-F238E27FC236}">
                <a16:creationId xmlns:a16="http://schemas.microsoft.com/office/drawing/2014/main" id="{1C928B45-7930-4ABB-BA12-95DCBEF989FA}"/>
              </a:ext>
            </a:extLst>
          </p:cNvPr>
          <p:cNvGrpSpPr/>
          <p:nvPr/>
        </p:nvGrpSpPr>
        <p:grpSpPr>
          <a:xfrm>
            <a:off x="5563868" y="1475013"/>
            <a:ext cx="1362710" cy="1812764"/>
            <a:chOff x="5563868" y="1475013"/>
            <a:chExt cx="1362710" cy="1812764"/>
          </a:xfrm>
        </p:grpSpPr>
        <p:pic>
          <p:nvPicPr>
            <p:cNvPr id="27" name="Imagen 26">
              <a:extLst>
                <a:ext uri="{FF2B5EF4-FFF2-40B4-BE49-F238E27FC236}">
                  <a16:creationId xmlns:a16="http://schemas.microsoft.com/office/drawing/2014/main" id="{D18F3496-4E25-4FC0-8456-4D0CAFF743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63589" y="1995422"/>
              <a:ext cx="883922" cy="1292355"/>
            </a:xfrm>
            <a:prstGeom prst="rect">
              <a:avLst/>
            </a:prstGeom>
            <a:effectLst>
              <a:outerShdw blurRad="50800" dist="38100" algn="l" rotWithShape="0">
                <a:prstClr val="black">
                  <a:alpha val="40000"/>
                </a:prstClr>
              </a:outerShdw>
            </a:effectLst>
          </p:spPr>
        </p:pic>
        <p:sp>
          <p:nvSpPr>
            <p:cNvPr id="38" name="CuadroTexto 37">
              <a:extLst>
                <a:ext uri="{FF2B5EF4-FFF2-40B4-BE49-F238E27FC236}">
                  <a16:creationId xmlns:a16="http://schemas.microsoft.com/office/drawing/2014/main" id="{454CC588-C3C3-444F-8942-794E52AC599B}"/>
                </a:ext>
              </a:extLst>
            </p:cNvPr>
            <p:cNvSpPr txBox="1"/>
            <p:nvPr/>
          </p:nvSpPr>
          <p:spPr>
            <a:xfrm>
              <a:off x="5563868" y="1475013"/>
              <a:ext cx="1362710" cy="461665"/>
            </a:xfrm>
            <a:prstGeom prst="rect">
              <a:avLst/>
            </a:prstGeom>
            <a:noFill/>
          </p:spPr>
          <p:txBody>
            <a:bodyPr wrap="square" rtlCol="0">
              <a:spAutoFit/>
            </a:bodyPr>
            <a:lstStyle/>
            <a:p>
              <a:pPr algn="ctr"/>
              <a:r>
                <a:rPr lang="es-MX" sz="1200" dirty="0">
                  <a:solidFill>
                    <a:srgbClr val="1998A9"/>
                  </a:solidFill>
                  <a:latin typeface="Myriad Pro" panose="020B0503030403020204" pitchFamily="34" charset="0"/>
                  <a:cs typeface="Arial" pitchFamily="34" charset="0"/>
                </a:rPr>
                <a:t>Medidas ambientales</a:t>
              </a:r>
              <a:endParaRPr lang="es-CR" sz="1200" dirty="0">
                <a:solidFill>
                  <a:srgbClr val="1998A9"/>
                </a:solidFill>
                <a:latin typeface="Myriad Pro" panose="020B0503030403020204" pitchFamily="34" charset="0"/>
              </a:endParaRPr>
            </a:p>
          </p:txBody>
        </p:sp>
      </p:grpSp>
      <p:grpSp>
        <p:nvGrpSpPr>
          <p:cNvPr id="56" name="Grupo 55">
            <a:extLst>
              <a:ext uri="{FF2B5EF4-FFF2-40B4-BE49-F238E27FC236}">
                <a16:creationId xmlns:a16="http://schemas.microsoft.com/office/drawing/2014/main" id="{33C8DA0C-2162-4808-BEEF-0A7F6CF88C74}"/>
              </a:ext>
            </a:extLst>
          </p:cNvPr>
          <p:cNvGrpSpPr/>
          <p:nvPr/>
        </p:nvGrpSpPr>
        <p:grpSpPr>
          <a:xfrm>
            <a:off x="6875782" y="1290347"/>
            <a:ext cx="1362710" cy="1997430"/>
            <a:chOff x="6875782" y="1290347"/>
            <a:chExt cx="1362710" cy="1997430"/>
          </a:xfrm>
        </p:grpSpPr>
        <p:pic>
          <p:nvPicPr>
            <p:cNvPr id="31" name="Imagen 30">
              <a:extLst>
                <a:ext uri="{FF2B5EF4-FFF2-40B4-BE49-F238E27FC236}">
                  <a16:creationId xmlns:a16="http://schemas.microsoft.com/office/drawing/2014/main" id="{514997D3-156F-4180-8FAB-70AAE5A2F6B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98613" y="1995422"/>
              <a:ext cx="880874" cy="1292355"/>
            </a:xfrm>
            <a:prstGeom prst="rect">
              <a:avLst/>
            </a:prstGeom>
            <a:effectLst>
              <a:outerShdw blurRad="50800" dist="38100" algn="l" rotWithShape="0">
                <a:prstClr val="black">
                  <a:alpha val="40000"/>
                </a:prstClr>
              </a:outerShdw>
            </a:effectLst>
          </p:spPr>
        </p:pic>
        <p:sp>
          <p:nvSpPr>
            <p:cNvPr id="39" name="CuadroTexto 38">
              <a:extLst>
                <a:ext uri="{FF2B5EF4-FFF2-40B4-BE49-F238E27FC236}">
                  <a16:creationId xmlns:a16="http://schemas.microsoft.com/office/drawing/2014/main" id="{7FEADC99-3FCA-47E8-AE30-54D9D70659BA}"/>
                </a:ext>
              </a:extLst>
            </p:cNvPr>
            <p:cNvSpPr txBox="1"/>
            <p:nvPr/>
          </p:nvSpPr>
          <p:spPr>
            <a:xfrm>
              <a:off x="6875782" y="1290347"/>
              <a:ext cx="1362710" cy="646331"/>
            </a:xfrm>
            <a:prstGeom prst="rect">
              <a:avLst/>
            </a:prstGeom>
            <a:noFill/>
          </p:spPr>
          <p:txBody>
            <a:bodyPr wrap="square" rtlCol="0">
              <a:spAutoFit/>
            </a:bodyPr>
            <a:lstStyle/>
            <a:p>
              <a:pPr algn="ctr"/>
              <a:r>
                <a:rPr lang="es-MX" sz="1200" dirty="0">
                  <a:solidFill>
                    <a:srgbClr val="E9518B"/>
                  </a:solidFill>
                  <a:latin typeface="Myriad Pro" panose="020B0503030403020204" pitchFamily="34" charset="0"/>
                  <a:cs typeface="Arial" pitchFamily="34" charset="0"/>
                </a:rPr>
                <a:t>Entrega de documento PGAI ante MINAE</a:t>
              </a:r>
              <a:endParaRPr lang="es-CR" sz="1200" dirty="0">
                <a:solidFill>
                  <a:srgbClr val="E9518B"/>
                </a:solidFill>
                <a:latin typeface="Myriad Pro" panose="020B0503030403020204" pitchFamily="34" charset="0"/>
              </a:endParaRPr>
            </a:p>
          </p:txBody>
        </p:sp>
      </p:grpSp>
      <p:grpSp>
        <p:nvGrpSpPr>
          <p:cNvPr id="47" name="Grupo 46">
            <a:extLst>
              <a:ext uri="{FF2B5EF4-FFF2-40B4-BE49-F238E27FC236}">
                <a16:creationId xmlns:a16="http://schemas.microsoft.com/office/drawing/2014/main" id="{5180ABBD-E735-4332-B9F0-68EAE61E55A8}"/>
              </a:ext>
            </a:extLst>
          </p:cNvPr>
          <p:cNvGrpSpPr/>
          <p:nvPr/>
        </p:nvGrpSpPr>
        <p:grpSpPr>
          <a:xfrm>
            <a:off x="499020" y="2597402"/>
            <a:ext cx="1575145" cy="1984730"/>
            <a:chOff x="499020" y="2597402"/>
            <a:chExt cx="1575145" cy="1984730"/>
          </a:xfrm>
        </p:grpSpPr>
        <p:pic>
          <p:nvPicPr>
            <p:cNvPr id="13" name="Imagen 12">
              <a:extLst>
                <a:ext uri="{FF2B5EF4-FFF2-40B4-BE49-F238E27FC236}">
                  <a16:creationId xmlns:a16="http://schemas.microsoft.com/office/drawing/2014/main" id="{0878028E-728F-4FA2-BD0A-7C1B3BD1052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7635" y="2597402"/>
              <a:ext cx="1176530" cy="1307595"/>
            </a:xfrm>
            <a:prstGeom prst="rect">
              <a:avLst/>
            </a:prstGeom>
            <a:effectLst>
              <a:outerShdw blurRad="50800" dist="38100" algn="l" rotWithShape="0">
                <a:prstClr val="black">
                  <a:alpha val="40000"/>
                </a:prstClr>
              </a:outerShdw>
            </a:effectLst>
          </p:spPr>
        </p:pic>
        <p:sp>
          <p:nvSpPr>
            <p:cNvPr id="40" name="CuadroTexto 39">
              <a:extLst>
                <a:ext uri="{FF2B5EF4-FFF2-40B4-BE49-F238E27FC236}">
                  <a16:creationId xmlns:a16="http://schemas.microsoft.com/office/drawing/2014/main" id="{536E5E4A-AB20-4043-8DB1-D2E252F8F767}"/>
                </a:ext>
              </a:extLst>
            </p:cNvPr>
            <p:cNvSpPr txBox="1"/>
            <p:nvPr/>
          </p:nvSpPr>
          <p:spPr>
            <a:xfrm>
              <a:off x="499020" y="3935801"/>
              <a:ext cx="1561556" cy="646331"/>
            </a:xfrm>
            <a:prstGeom prst="rect">
              <a:avLst/>
            </a:prstGeom>
            <a:noFill/>
          </p:spPr>
          <p:txBody>
            <a:bodyPr wrap="square" rtlCol="0">
              <a:spAutoFit/>
            </a:bodyPr>
            <a:lstStyle/>
            <a:p>
              <a:pPr algn="ctr"/>
              <a:r>
                <a:rPr lang="es-MX" sz="1200" dirty="0">
                  <a:solidFill>
                    <a:srgbClr val="FBAA19"/>
                  </a:solidFill>
                  <a:latin typeface="Myriad Pro" panose="020B0503030403020204" pitchFamily="34" charset="0"/>
                  <a:cs typeface="Arial" pitchFamily="34" charset="0"/>
                </a:rPr>
                <a:t>Conformación de la Comisión Ambiental institucional</a:t>
              </a:r>
              <a:endParaRPr lang="es-CR" sz="1200" dirty="0">
                <a:solidFill>
                  <a:srgbClr val="FBAA19"/>
                </a:solidFill>
                <a:latin typeface="Myriad Pro" panose="020B0503030403020204" pitchFamily="34" charset="0"/>
              </a:endParaRPr>
            </a:p>
          </p:txBody>
        </p:sp>
      </p:grpSp>
      <p:grpSp>
        <p:nvGrpSpPr>
          <p:cNvPr id="49" name="Grupo 48">
            <a:extLst>
              <a:ext uri="{FF2B5EF4-FFF2-40B4-BE49-F238E27FC236}">
                <a16:creationId xmlns:a16="http://schemas.microsoft.com/office/drawing/2014/main" id="{2EB9C76F-2EF9-4F72-94C9-7A434B27A303}"/>
              </a:ext>
            </a:extLst>
          </p:cNvPr>
          <p:cNvGrpSpPr/>
          <p:nvPr/>
        </p:nvGrpSpPr>
        <p:grpSpPr>
          <a:xfrm>
            <a:off x="1893118" y="2591052"/>
            <a:ext cx="1561556" cy="1806414"/>
            <a:chOff x="1893118" y="2591052"/>
            <a:chExt cx="1561556" cy="1806414"/>
          </a:xfrm>
        </p:grpSpPr>
        <p:pic>
          <p:nvPicPr>
            <p:cNvPr id="17" name="Imagen 16">
              <a:extLst>
                <a:ext uri="{FF2B5EF4-FFF2-40B4-BE49-F238E27FC236}">
                  <a16:creationId xmlns:a16="http://schemas.microsoft.com/office/drawing/2014/main" id="{6D95E89A-109D-4819-B6F9-574DA2BF2E0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96413" y="2591052"/>
              <a:ext cx="1109474" cy="1307595"/>
            </a:xfrm>
            <a:prstGeom prst="rect">
              <a:avLst/>
            </a:prstGeom>
            <a:effectLst>
              <a:outerShdw blurRad="50800" dist="38100" algn="l" rotWithShape="0">
                <a:prstClr val="black">
                  <a:alpha val="40000"/>
                </a:prstClr>
              </a:outerShdw>
            </a:effectLst>
          </p:spPr>
        </p:pic>
        <p:sp>
          <p:nvSpPr>
            <p:cNvPr id="41" name="CuadroTexto 40">
              <a:extLst>
                <a:ext uri="{FF2B5EF4-FFF2-40B4-BE49-F238E27FC236}">
                  <a16:creationId xmlns:a16="http://schemas.microsoft.com/office/drawing/2014/main" id="{B2E88F17-ABED-4572-B9AB-A66A26747F52}"/>
                </a:ext>
              </a:extLst>
            </p:cNvPr>
            <p:cNvSpPr txBox="1"/>
            <p:nvPr/>
          </p:nvSpPr>
          <p:spPr>
            <a:xfrm>
              <a:off x="1893118" y="3935801"/>
              <a:ext cx="1561556" cy="461665"/>
            </a:xfrm>
            <a:prstGeom prst="rect">
              <a:avLst/>
            </a:prstGeom>
            <a:noFill/>
          </p:spPr>
          <p:txBody>
            <a:bodyPr wrap="square" rtlCol="0">
              <a:spAutoFit/>
            </a:bodyPr>
            <a:lstStyle/>
            <a:p>
              <a:pPr algn="ctr"/>
              <a:r>
                <a:rPr lang="es-MX" sz="1200" dirty="0">
                  <a:solidFill>
                    <a:srgbClr val="785A94"/>
                  </a:solidFill>
                  <a:latin typeface="Myriad Pro" panose="020B0503030403020204" pitchFamily="34" charset="0"/>
                  <a:cs typeface="Arial" pitchFamily="34" charset="0"/>
                </a:rPr>
                <a:t>Inventario de organizaciones</a:t>
              </a:r>
              <a:endParaRPr lang="es-CR" sz="1200" dirty="0">
                <a:solidFill>
                  <a:srgbClr val="785A94"/>
                </a:solidFill>
                <a:latin typeface="Myriad Pro" panose="020B0503030403020204" pitchFamily="34" charset="0"/>
              </a:endParaRPr>
            </a:p>
          </p:txBody>
        </p:sp>
      </p:grpSp>
      <p:grpSp>
        <p:nvGrpSpPr>
          <p:cNvPr id="51" name="Grupo 50">
            <a:extLst>
              <a:ext uri="{FF2B5EF4-FFF2-40B4-BE49-F238E27FC236}">
                <a16:creationId xmlns:a16="http://schemas.microsoft.com/office/drawing/2014/main" id="{23685578-71D5-4FC9-8E80-D50A44822C31}"/>
              </a:ext>
            </a:extLst>
          </p:cNvPr>
          <p:cNvGrpSpPr/>
          <p:nvPr/>
        </p:nvGrpSpPr>
        <p:grpSpPr>
          <a:xfrm>
            <a:off x="3304831" y="2591052"/>
            <a:ext cx="1561556" cy="1621748"/>
            <a:chOff x="3304831" y="2591052"/>
            <a:chExt cx="1561556" cy="1621748"/>
          </a:xfrm>
        </p:grpSpPr>
        <p:pic>
          <p:nvPicPr>
            <p:cNvPr id="21" name="Imagen 20">
              <a:extLst>
                <a:ext uri="{FF2B5EF4-FFF2-40B4-BE49-F238E27FC236}">
                  <a16:creationId xmlns:a16="http://schemas.microsoft.com/office/drawing/2014/main" id="{D6BF4DD2-FF11-4A38-B147-8D20DAB504D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99763" y="2591052"/>
              <a:ext cx="1033274" cy="1307595"/>
            </a:xfrm>
            <a:prstGeom prst="rect">
              <a:avLst/>
            </a:prstGeom>
            <a:effectLst>
              <a:outerShdw blurRad="50800" dist="38100" algn="l" rotWithShape="0">
                <a:prstClr val="black">
                  <a:alpha val="40000"/>
                </a:prstClr>
              </a:outerShdw>
            </a:effectLst>
          </p:spPr>
        </p:pic>
        <p:sp>
          <p:nvSpPr>
            <p:cNvPr id="42" name="CuadroTexto 41">
              <a:extLst>
                <a:ext uri="{FF2B5EF4-FFF2-40B4-BE49-F238E27FC236}">
                  <a16:creationId xmlns:a16="http://schemas.microsoft.com/office/drawing/2014/main" id="{FD5A3DFB-3FB4-4810-A98B-C78AF27B5EA6}"/>
                </a:ext>
              </a:extLst>
            </p:cNvPr>
            <p:cNvSpPr txBox="1"/>
            <p:nvPr/>
          </p:nvSpPr>
          <p:spPr>
            <a:xfrm>
              <a:off x="3304831" y="3935801"/>
              <a:ext cx="1561556" cy="276999"/>
            </a:xfrm>
            <a:prstGeom prst="rect">
              <a:avLst/>
            </a:prstGeom>
            <a:noFill/>
          </p:spPr>
          <p:txBody>
            <a:bodyPr wrap="square" rtlCol="0">
              <a:spAutoFit/>
            </a:bodyPr>
            <a:lstStyle/>
            <a:p>
              <a:pPr algn="ctr"/>
              <a:r>
                <a:rPr lang="es-MX" sz="1200" dirty="0">
                  <a:solidFill>
                    <a:srgbClr val="19B4D9"/>
                  </a:solidFill>
                  <a:latin typeface="Myriad Pro" panose="020B0503030403020204" pitchFamily="34" charset="0"/>
                  <a:cs typeface="Arial" pitchFamily="34" charset="0"/>
                </a:rPr>
                <a:t>Alcance del PGAI</a:t>
              </a:r>
              <a:endParaRPr lang="es-CR" sz="1200" dirty="0">
                <a:solidFill>
                  <a:srgbClr val="19B4D9"/>
                </a:solidFill>
                <a:latin typeface="Myriad Pro" panose="020B0503030403020204" pitchFamily="34" charset="0"/>
              </a:endParaRPr>
            </a:p>
          </p:txBody>
        </p:sp>
      </p:grpSp>
      <p:grpSp>
        <p:nvGrpSpPr>
          <p:cNvPr id="53" name="Grupo 52">
            <a:extLst>
              <a:ext uri="{FF2B5EF4-FFF2-40B4-BE49-F238E27FC236}">
                <a16:creationId xmlns:a16="http://schemas.microsoft.com/office/drawing/2014/main" id="{5C23E161-FF54-4114-AB99-DB091167DE8C}"/>
              </a:ext>
            </a:extLst>
          </p:cNvPr>
          <p:cNvGrpSpPr/>
          <p:nvPr/>
        </p:nvGrpSpPr>
        <p:grpSpPr>
          <a:xfrm>
            <a:off x="4665631" y="2597402"/>
            <a:ext cx="1561556" cy="1984730"/>
            <a:chOff x="4665631" y="2597402"/>
            <a:chExt cx="1561556" cy="1984730"/>
          </a:xfrm>
        </p:grpSpPr>
        <p:pic>
          <p:nvPicPr>
            <p:cNvPr id="25" name="Imagen 24">
              <a:extLst>
                <a:ext uri="{FF2B5EF4-FFF2-40B4-BE49-F238E27FC236}">
                  <a16:creationId xmlns:a16="http://schemas.microsoft.com/office/drawing/2014/main" id="{384B43D5-C88C-40FC-926E-616D5436BD0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70855" y="2597402"/>
              <a:ext cx="1008890" cy="1307595"/>
            </a:xfrm>
            <a:prstGeom prst="rect">
              <a:avLst/>
            </a:prstGeom>
            <a:effectLst>
              <a:outerShdw blurRad="50800" dist="38100" algn="l" rotWithShape="0">
                <a:prstClr val="black">
                  <a:alpha val="40000"/>
                </a:prstClr>
              </a:outerShdw>
            </a:effectLst>
          </p:spPr>
        </p:pic>
        <p:sp>
          <p:nvSpPr>
            <p:cNvPr id="43" name="CuadroTexto 42">
              <a:extLst>
                <a:ext uri="{FF2B5EF4-FFF2-40B4-BE49-F238E27FC236}">
                  <a16:creationId xmlns:a16="http://schemas.microsoft.com/office/drawing/2014/main" id="{D0419F10-8C26-4A79-AEFF-6A8692F8EB0D}"/>
                </a:ext>
              </a:extLst>
            </p:cNvPr>
            <p:cNvSpPr txBox="1"/>
            <p:nvPr/>
          </p:nvSpPr>
          <p:spPr>
            <a:xfrm>
              <a:off x="4665631" y="3935801"/>
              <a:ext cx="1561556" cy="646331"/>
            </a:xfrm>
            <a:prstGeom prst="rect">
              <a:avLst/>
            </a:prstGeom>
            <a:noFill/>
          </p:spPr>
          <p:txBody>
            <a:bodyPr wrap="square" rtlCol="0">
              <a:spAutoFit/>
            </a:bodyPr>
            <a:lstStyle/>
            <a:p>
              <a:pPr algn="ctr"/>
              <a:r>
                <a:rPr lang="es-MX" sz="1200" dirty="0">
                  <a:solidFill>
                    <a:srgbClr val="FBAA19"/>
                  </a:solidFill>
                  <a:latin typeface="Myriad Pro" panose="020B0503030403020204" pitchFamily="34" charset="0"/>
                  <a:cs typeface="Arial" pitchFamily="34" charset="0"/>
                </a:rPr>
                <a:t>Objetivos, metas e indicadores ambientales</a:t>
              </a:r>
              <a:endParaRPr lang="es-CR" sz="1200" dirty="0">
                <a:solidFill>
                  <a:srgbClr val="FBAA19"/>
                </a:solidFill>
                <a:latin typeface="Myriad Pro" panose="020B0503030403020204" pitchFamily="34" charset="0"/>
              </a:endParaRPr>
            </a:p>
          </p:txBody>
        </p:sp>
      </p:grpSp>
      <p:grpSp>
        <p:nvGrpSpPr>
          <p:cNvPr id="55" name="Grupo 54">
            <a:extLst>
              <a:ext uri="{FF2B5EF4-FFF2-40B4-BE49-F238E27FC236}">
                <a16:creationId xmlns:a16="http://schemas.microsoft.com/office/drawing/2014/main" id="{DFEDDE29-8B4E-4C34-842A-0E33A1F81707}"/>
              </a:ext>
            </a:extLst>
          </p:cNvPr>
          <p:cNvGrpSpPr/>
          <p:nvPr/>
        </p:nvGrpSpPr>
        <p:grpSpPr>
          <a:xfrm>
            <a:off x="6071781" y="2597402"/>
            <a:ext cx="1561556" cy="1800064"/>
            <a:chOff x="6071781" y="2597402"/>
            <a:chExt cx="1561556" cy="1800064"/>
          </a:xfrm>
        </p:grpSpPr>
        <p:pic>
          <p:nvPicPr>
            <p:cNvPr id="29" name="Imagen 28">
              <a:extLst>
                <a:ext uri="{FF2B5EF4-FFF2-40B4-BE49-F238E27FC236}">
                  <a16:creationId xmlns:a16="http://schemas.microsoft.com/office/drawing/2014/main" id="{65969EA5-2C15-4D72-AF84-5BE59050597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11797" y="2597402"/>
              <a:ext cx="908306" cy="1307595"/>
            </a:xfrm>
            <a:prstGeom prst="rect">
              <a:avLst/>
            </a:prstGeom>
            <a:effectLst>
              <a:outerShdw blurRad="50800" dist="38100" algn="l" rotWithShape="0">
                <a:prstClr val="black">
                  <a:alpha val="40000"/>
                </a:prstClr>
              </a:outerShdw>
            </a:effectLst>
          </p:spPr>
        </p:pic>
        <p:sp>
          <p:nvSpPr>
            <p:cNvPr id="44" name="CuadroTexto 43">
              <a:extLst>
                <a:ext uri="{FF2B5EF4-FFF2-40B4-BE49-F238E27FC236}">
                  <a16:creationId xmlns:a16="http://schemas.microsoft.com/office/drawing/2014/main" id="{72C22041-2970-4097-9D58-1A1F16A1F45A}"/>
                </a:ext>
              </a:extLst>
            </p:cNvPr>
            <p:cNvSpPr txBox="1"/>
            <p:nvPr/>
          </p:nvSpPr>
          <p:spPr>
            <a:xfrm>
              <a:off x="6071781" y="3935801"/>
              <a:ext cx="1561556" cy="461665"/>
            </a:xfrm>
            <a:prstGeom prst="rect">
              <a:avLst/>
            </a:prstGeom>
            <a:noFill/>
          </p:spPr>
          <p:txBody>
            <a:bodyPr wrap="square" rtlCol="0">
              <a:spAutoFit/>
            </a:bodyPr>
            <a:lstStyle/>
            <a:p>
              <a:pPr algn="ctr"/>
              <a:r>
                <a:rPr lang="es-MX" sz="1200" dirty="0">
                  <a:solidFill>
                    <a:srgbClr val="785A94"/>
                  </a:solidFill>
                  <a:latin typeface="Myriad Pro" panose="020B0503030403020204" pitchFamily="34" charset="0"/>
                  <a:cs typeface="Arial" pitchFamily="34" charset="0"/>
                </a:rPr>
                <a:t>Documento </a:t>
              </a:r>
            </a:p>
            <a:p>
              <a:pPr algn="ctr"/>
              <a:r>
                <a:rPr lang="es-MX" sz="1200" dirty="0">
                  <a:solidFill>
                    <a:srgbClr val="785A94"/>
                  </a:solidFill>
                  <a:latin typeface="Myriad Pro" panose="020B0503030403020204" pitchFamily="34" charset="0"/>
                  <a:cs typeface="Arial" pitchFamily="34" charset="0"/>
                </a:rPr>
                <a:t>de PGAI</a:t>
              </a:r>
              <a:endParaRPr lang="es-CR" sz="1200" dirty="0">
                <a:solidFill>
                  <a:srgbClr val="785A94"/>
                </a:solidFill>
                <a:latin typeface="Myriad Pro" panose="020B0503030403020204" pitchFamily="34" charset="0"/>
              </a:endParaRPr>
            </a:p>
          </p:txBody>
        </p:sp>
      </p:grpSp>
      <p:grpSp>
        <p:nvGrpSpPr>
          <p:cNvPr id="57" name="Grupo 56">
            <a:extLst>
              <a:ext uri="{FF2B5EF4-FFF2-40B4-BE49-F238E27FC236}">
                <a16:creationId xmlns:a16="http://schemas.microsoft.com/office/drawing/2014/main" id="{45CAA332-2FE8-4127-9761-42105CBEB6C7}"/>
              </a:ext>
            </a:extLst>
          </p:cNvPr>
          <p:cNvGrpSpPr/>
          <p:nvPr/>
        </p:nvGrpSpPr>
        <p:grpSpPr>
          <a:xfrm>
            <a:off x="7557137" y="2592576"/>
            <a:ext cx="1330290" cy="1804890"/>
            <a:chOff x="7557137" y="2592576"/>
            <a:chExt cx="1330290" cy="1804890"/>
          </a:xfrm>
        </p:grpSpPr>
        <p:pic>
          <p:nvPicPr>
            <p:cNvPr id="33" name="Imagen 32">
              <a:extLst>
                <a:ext uri="{FF2B5EF4-FFF2-40B4-BE49-F238E27FC236}">
                  <a16:creationId xmlns:a16="http://schemas.microsoft.com/office/drawing/2014/main" id="{62915CFD-DE6D-4192-9249-26590B5F986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871713" y="2592576"/>
              <a:ext cx="880874" cy="1304547"/>
            </a:xfrm>
            <a:prstGeom prst="rect">
              <a:avLst/>
            </a:prstGeom>
            <a:effectLst>
              <a:outerShdw blurRad="50800" dist="38100" algn="l" rotWithShape="0">
                <a:prstClr val="black">
                  <a:alpha val="40000"/>
                </a:prstClr>
              </a:outerShdw>
            </a:effectLst>
          </p:spPr>
        </p:pic>
        <p:sp>
          <p:nvSpPr>
            <p:cNvPr id="45" name="CuadroTexto 44">
              <a:extLst>
                <a:ext uri="{FF2B5EF4-FFF2-40B4-BE49-F238E27FC236}">
                  <a16:creationId xmlns:a16="http://schemas.microsoft.com/office/drawing/2014/main" id="{7B583F17-3E09-443E-BB99-8F0AE7C52EF2}"/>
                </a:ext>
              </a:extLst>
            </p:cNvPr>
            <p:cNvSpPr txBox="1"/>
            <p:nvPr/>
          </p:nvSpPr>
          <p:spPr>
            <a:xfrm>
              <a:off x="7557137" y="3935801"/>
              <a:ext cx="1330290" cy="461665"/>
            </a:xfrm>
            <a:prstGeom prst="rect">
              <a:avLst/>
            </a:prstGeom>
            <a:noFill/>
          </p:spPr>
          <p:txBody>
            <a:bodyPr wrap="square" rtlCol="0">
              <a:spAutoFit/>
            </a:bodyPr>
            <a:lstStyle/>
            <a:p>
              <a:pPr algn="ctr"/>
              <a:r>
                <a:rPr lang="es-MX" sz="1200" dirty="0">
                  <a:solidFill>
                    <a:srgbClr val="19B4D9"/>
                  </a:solidFill>
                  <a:latin typeface="Myriad Pro" panose="020B0503030403020204" pitchFamily="34" charset="0"/>
                  <a:cs typeface="Arial" pitchFamily="34" charset="0"/>
                </a:rPr>
                <a:t>Implementación del PGAI</a:t>
              </a:r>
              <a:endParaRPr lang="es-CR" sz="1200" dirty="0">
                <a:solidFill>
                  <a:srgbClr val="19B4D9"/>
                </a:solidFill>
                <a:latin typeface="Myriad Pro" panose="020B0503030403020204" pitchFamily="34" charset="0"/>
              </a:endParaRPr>
            </a:p>
          </p:txBody>
        </p:sp>
      </p:grpSp>
    </p:spTree>
    <p:extLst>
      <p:ext uri="{BB962C8B-B14F-4D97-AF65-F5344CB8AC3E}">
        <p14:creationId xmlns:p14="http://schemas.microsoft.com/office/powerpoint/2010/main" val="222628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500"/>
                                        <p:tgtEl>
                                          <p:spTgt spid="5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fade">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fade">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500"/>
                                        <p:tgtEl>
                                          <p:spTgt spid="5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6"/>
                                        </p:tgtEl>
                                        <p:attrNameLst>
                                          <p:attrName>style.visibility</p:attrName>
                                        </p:attrNameLst>
                                      </p:cBhvr>
                                      <p:to>
                                        <p:strVal val="visible"/>
                                      </p:to>
                                    </p:set>
                                    <p:animEffect transition="in" filter="fade">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fade">
                                      <p:cBhvr>
                                        <p:cTn id="6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526D232-EAE1-4428-96B7-8DD8F1978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 y="0"/>
            <a:ext cx="9147238" cy="5143500"/>
          </a:xfrm>
          <a:prstGeom prst="rect">
            <a:avLst/>
          </a:prstGeom>
        </p:spPr>
      </p:pic>
      <p:pic>
        <p:nvPicPr>
          <p:cNvPr id="2" name="Imagen 1">
            <a:extLst>
              <a:ext uri="{FF2B5EF4-FFF2-40B4-BE49-F238E27FC236}">
                <a16:creationId xmlns:a16="http://schemas.microsoft.com/office/drawing/2014/main" id="{A7945E75-7F11-45BA-979F-8DA9CDC162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
            <a:ext cx="9144000" cy="5141975"/>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9EA9093F-B16C-4EBD-8F29-E3851DA2591B}"/>
              </a:ext>
            </a:extLst>
          </p:cNvPr>
          <p:cNvSpPr txBox="1"/>
          <p:nvPr/>
        </p:nvSpPr>
        <p:spPr>
          <a:xfrm>
            <a:off x="3067050" y="92484"/>
            <a:ext cx="5321300" cy="338554"/>
          </a:xfrm>
          <a:prstGeom prst="rect">
            <a:avLst/>
          </a:prstGeom>
          <a:noFill/>
        </p:spPr>
        <p:txBody>
          <a:bodyPr wrap="square" rtlCol="0">
            <a:spAutoFit/>
          </a:bodyPr>
          <a:lstStyle/>
          <a:p>
            <a:pPr algn="ctr"/>
            <a:r>
              <a:rPr lang="es-CR" sz="1600" b="1" dirty="0">
                <a:solidFill>
                  <a:srgbClr val="245178"/>
                </a:solidFill>
                <a:latin typeface="Myriad Pro" panose="020B0503030403020204" pitchFamily="34" charset="0"/>
              </a:rPr>
              <a:t>Paso 1: Compromiso del Jerarca</a:t>
            </a:r>
          </a:p>
        </p:txBody>
      </p:sp>
      <p:pic>
        <p:nvPicPr>
          <p:cNvPr id="1026" name="Picture 2" descr="gerente de fondo de la oficina trabajo sketch carácter de dibujos animados">
            <a:extLst>
              <a:ext uri="{FF2B5EF4-FFF2-40B4-BE49-F238E27FC236}">
                <a16:creationId xmlns:a16="http://schemas.microsoft.com/office/drawing/2014/main" id="{F6F84814-4AA5-4778-8F26-956A879DE9F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10000"/>
                    </a14:imgEffect>
                    <a14:imgEffect>
                      <a14:colorTemperature colorTemp="6680"/>
                    </a14:imgEffect>
                    <a14:imgEffect>
                      <a14:saturation sat="64000"/>
                    </a14:imgEffect>
                    <a14:imgEffect>
                      <a14:brightnessContrast bright="2000" contrast="-9000"/>
                    </a14:imgEffect>
                  </a14:imgLayer>
                </a14:imgProps>
              </a:ext>
              <a:ext uri="{28A0092B-C50C-407E-A947-70E740481C1C}">
                <a14:useLocalDpi xmlns:a14="http://schemas.microsoft.com/office/drawing/2010/main" val="0"/>
              </a:ext>
            </a:extLst>
          </a:blip>
          <a:srcRect l="22222" t="27600" r="12636" b="6229"/>
          <a:stretch/>
        </p:blipFill>
        <p:spPr bwMode="auto">
          <a:xfrm flipH="1">
            <a:off x="862981" y="1292984"/>
            <a:ext cx="3494126" cy="3090092"/>
          </a:xfrm>
          <a:prstGeom prst="rect">
            <a:avLst/>
          </a:prstGeom>
          <a:noFill/>
          <a:ln w="57150">
            <a:solidFill>
              <a:srgbClr val="E2DFD4"/>
            </a:solidFill>
          </a:ln>
          <a:extLst>
            <a:ext uri="{909E8E84-426E-40DD-AFC4-6F175D3DCCD1}">
              <a14:hiddenFill xmlns:a14="http://schemas.microsoft.com/office/drawing/2010/main">
                <a:solidFill>
                  <a:srgbClr val="FFFFFF"/>
                </a:solidFill>
              </a14:hiddenFill>
            </a:ext>
          </a:extLst>
        </p:spPr>
      </p:pic>
      <p:grpSp>
        <p:nvGrpSpPr>
          <p:cNvPr id="20" name="Grupo 19">
            <a:extLst>
              <a:ext uri="{FF2B5EF4-FFF2-40B4-BE49-F238E27FC236}">
                <a16:creationId xmlns:a16="http://schemas.microsoft.com/office/drawing/2014/main" id="{EB53E876-A928-47A5-9E24-8DB695467DA1}"/>
              </a:ext>
            </a:extLst>
          </p:cNvPr>
          <p:cNvGrpSpPr/>
          <p:nvPr/>
        </p:nvGrpSpPr>
        <p:grpSpPr>
          <a:xfrm>
            <a:off x="3067050" y="977899"/>
            <a:ext cx="4482672" cy="1306626"/>
            <a:chOff x="3536493" y="885643"/>
            <a:chExt cx="4482672" cy="1306626"/>
          </a:xfrm>
        </p:grpSpPr>
        <p:pic>
          <p:nvPicPr>
            <p:cNvPr id="9" name="Imagen 8">
              <a:extLst>
                <a:ext uri="{FF2B5EF4-FFF2-40B4-BE49-F238E27FC236}">
                  <a16:creationId xmlns:a16="http://schemas.microsoft.com/office/drawing/2014/main" id="{8FC88605-AFE2-48C4-81D6-D140C78470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6493" y="885643"/>
              <a:ext cx="4482672" cy="1306626"/>
            </a:xfrm>
            <a:prstGeom prst="rect">
              <a:avLst/>
            </a:prstGeom>
          </p:spPr>
        </p:pic>
        <p:sp>
          <p:nvSpPr>
            <p:cNvPr id="16" name="CuadroTexto 15">
              <a:extLst>
                <a:ext uri="{FF2B5EF4-FFF2-40B4-BE49-F238E27FC236}">
                  <a16:creationId xmlns:a16="http://schemas.microsoft.com/office/drawing/2014/main" id="{86AE950F-241C-40D5-B850-6569BE028D90}"/>
                </a:ext>
              </a:extLst>
            </p:cNvPr>
            <p:cNvSpPr txBox="1"/>
            <p:nvPr/>
          </p:nvSpPr>
          <p:spPr>
            <a:xfrm>
              <a:off x="3638550" y="1151739"/>
              <a:ext cx="2857500" cy="584775"/>
            </a:xfrm>
            <a:prstGeom prst="rect">
              <a:avLst/>
            </a:prstGeom>
            <a:noFill/>
          </p:spPr>
          <p:txBody>
            <a:bodyPr wrap="square" rtlCol="0">
              <a:spAutoFit/>
            </a:bodyPr>
            <a:lstStyle/>
            <a:p>
              <a:pPr algn="ctr"/>
              <a:r>
                <a:rPr lang="es-CR" sz="1600" dirty="0">
                  <a:solidFill>
                    <a:srgbClr val="245178"/>
                  </a:solidFill>
                  <a:latin typeface="Myriad Pro" panose="020B0503030403020204" pitchFamily="34" charset="0"/>
                </a:rPr>
                <a:t>Será responsable del cumplimiento del PGAI.</a:t>
              </a:r>
            </a:p>
          </p:txBody>
        </p:sp>
      </p:grpSp>
      <p:grpSp>
        <p:nvGrpSpPr>
          <p:cNvPr id="22" name="Grupo 21">
            <a:extLst>
              <a:ext uri="{FF2B5EF4-FFF2-40B4-BE49-F238E27FC236}">
                <a16:creationId xmlns:a16="http://schemas.microsoft.com/office/drawing/2014/main" id="{C0EC1305-D65D-469A-A947-6243A2DBB489}"/>
              </a:ext>
            </a:extLst>
          </p:cNvPr>
          <p:cNvGrpSpPr/>
          <p:nvPr/>
        </p:nvGrpSpPr>
        <p:grpSpPr>
          <a:xfrm>
            <a:off x="3725692" y="2227998"/>
            <a:ext cx="4549577" cy="1275141"/>
            <a:chOff x="4197059" y="2194391"/>
            <a:chExt cx="4549577" cy="1275141"/>
          </a:xfrm>
        </p:grpSpPr>
        <p:pic>
          <p:nvPicPr>
            <p:cNvPr id="11" name="Imagen 10">
              <a:extLst>
                <a:ext uri="{FF2B5EF4-FFF2-40B4-BE49-F238E27FC236}">
                  <a16:creationId xmlns:a16="http://schemas.microsoft.com/office/drawing/2014/main" id="{22FAAD17-A196-43A4-B385-27988A016A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97059" y="2194391"/>
              <a:ext cx="4549577" cy="1275141"/>
            </a:xfrm>
            <a:prstGeom prst="rect">
              <a:avLst/>
            </a:prstGeom>
          </p:spPr>
        </p:pic>
        <p:sp>
          <p:nvSpPr>
            <p:cNvPr id="18" name="CuadroTexto 17">
              <a:extLst>
                <a:ext uri="{FF2B5EF4-FFF2-40B4-BE49-F238E27FC236}">
                  <a16:creationId xmlns:a16="http://schemas.microsoft.com/office/drawing/2014/main" id="{B6409CB4-C286-45DE-A1C0-53A5A60E64EB}"/>
                </a:ext>
              </a:extLst>
            </p:cNvPr>
            <p:cNvSpPr txBox="1"/>
            <p:nvPr/>
          </p:nvSpPr>
          <p:spPr>
            <a:xfrm>
              <a:off x="5600700" y="2398879"/>
              <a:ext cx="2908300" cy="738664"/>
            </a:xfrm>
            <a:prstGeom prst="rect">
              <a:avLst/>
            </a:prstGeom>
            <a:noFill/>
          </p:spPr>
          <p:txBody>
            <a:bodyPr wrap="square" rtlCol="0">
              <a:spAutoFit/>
            </a:bodyPr>
            <a:lstStyle/>
            <a:p>
              <a:pPr algn="ctr"/>
              <a:r>
                <a:rPr lang="es-CR" sz="1400" dirty="0">
                  <a:solidFill>
                    <a:srgbClr val="245178"/>
                  </a:solidFill>
                  <a:latin typeface="Myriad Pro" panose="020B0503030403020204" pitchFamily="34" charset="0"/>
                </a:rPr>
                <a:t>Promover el involucramiento de todos/as los/las funcionarios/as de la institución en el PGAI.</a:t>
              </a:r>
            </a:p>
          </p:txBody>
        </p:sp>
      </p:grpSp>
      <p:grpSp>
        <p:nvGrpSpPr>
          <p:cNvPr id="23" name="Grupo 22">
            <a:extLst>
              <a:ext uri="{FF2B5EF4-FFF2-40B4-BE49-F238E27FC236}">
                <a16:creationId xmlns:a16="http://schemas.microsoft.com/office/drawing/2014/main" id="{9F943E68-6FAC-485F-B969-E1997168B4D7}"/>
              </a:ext>
            </a:extLst>
          </p:cNvPr>
          <p:cNvGrpSpPr/>
          <p:nvPr/>
        </p:nvGrpSpPr>
        <p:grpSpPr>
          <a:xfrm>
            <a:off x="3067050" y="3584619"/>
            <a:ext cx="4482672" cy="1306626"/>
            <a:chOff x="3536493" y="3551012"/>
            <a:chExt cx="4482672" cy="1306626"/>
          </a:xfrm>
        </p:grpSpPr>
        <p:pic>
          <p:nvPicPr>
            <p:cNvPr id="13" name="Imagen 12">
              <a:extLst>
                <a:ext uri="{FF2B5EF4-FFF2-40B4-BE49-F238E27FC236}">
                  <a16:creationId xmlns:a16="http://schemas.microsoft.com/office/drawing/2014/main" id="{90CC65D3-9A31-45D7-9E37-ED0C1B9BC8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36493" y="3551012"/>
              <a:ext cx="4482672" cy="1306626"/>
            </a:xfrm>
            <a:prstGeom prst="rect">
              <a:avLst/>
            </a:prstGeom>
          </p:spPr>
        </p:pic>
        <p:sp>
          <p:nvSpPr>
            <p:cNvPr id="19" name="CuadroTexto 18">
              <a:extLst>
                <a:ext uri="{FF2B5EF4-FFF2-40B4-BE49-F238E27FC236}">
                  <a16:creationId xmlns:a16="http://schemas.microsoft.com/office/drawing/2014/main" id="{ABEDCF25-2BE7-4747-891B-52425C4CE108}"/>
                </a:ext>
              </a:extLst>
            </p:cNvPr>
            <p:cNvSpPr txBox="1"/>
            <p:nvPr/>
          </p:nvSpPr>
          <p:spPr>
            <a:xfrm>
              <a:off x="3638550" y="3764694"/>
              <a:ext cx="2971498" cy="584775"/>
            </a:xfrm>
            <a:prstGeom prst="rect">
              <a:avLst/>
            </a:prstGeom>
            <a:noFill/>
          </p:spPr>
          <p:txBody>
            <a:bodyPr wrap="square" rtlCol="0">
              <a:spAutoFit/>
            </a:bodyPr>
            <a:lstStyle/>
            <a:p>
              <a:pPr algn="ctr"/>
              <a:r>
                <a:rPr lang="es-CR" sz="1600" dirty="0">
                  <a:solidFill>
                    <a:srgbClr val="245178"/>
                  </a:solidFill>
                  <a:latin typeface="Myriad Pro" panose="020B0503030403020204" pitchFamily="34" charset="0"/>
                </a:rPr>
                <a:t>Asegurar los recursos necesarios para llevar a cabo el proceso.</a:t>
              </a:r>
            </a:p>
          </p:txBody>
        </p:sp>
      </p:grpSp>
      <p:sp>
        <p:nvSpPr>
          <p:cNvPr id="21" name="Flecha: en U 20">
            <a:extLst>
              <a:ext uri="{FF2B5EF4-FFF2-40B4-BE49-F238E27FC236}">
                <a16:creationId xmlns:a16="http://schemas.microsoft.com/office/drawing/2014/main" id="{3F14FF1F-E757-4BD0-BB98-0255BFD62ACD}"/>
              </a:ext>
            </a:extLst>
          </p:cNvPr>
          <p:cNvSpPr/>
          <p:nvPr/>
        </p:nvSpPr>
        <p:spPr>
          <a:xfrm rot="5400000" flipV="1">
            <a:off x="2338707" y="2989728"/>
            <a:ext cx="1516578" cy="1054782"/>
          </a:xfrm>
          <a:custGeom>
            <a:avLst/>
            <a:gdLst>
              <a:gd name="connsiteX0" fmla="*/ 0 w 1515969"/>
              <a:gd name="connsiteY0" fmla="*/ 597579 h 597579"/>
              <a:gd name="connsiteX1" fmla="*/ 0 w 1515969"/>
              <a:gd name="connsiteY1" fmla="*/ 261441 h 597579"/>
              <a:gd name="connsiteX2" fmla="*/ 261441 w 1515969"/>
              <a:gd name="connsiteY2" fmla="*/ 0 h 597579"/>
              <a:gd name="connsiteX3" fmla="*/ 1179831 w 1515969"/>
              <a:gd name="connsiteY3" fmla="*/ 0 h 597579"/>
              <a:gd name="connsiteX4" fmla="*/ 1441272 w 1515969"/>
              <a:gd name="connsiteY4" fmla="*/ 261441 h 597579"/>
              <a:gd name="connsiteX5" fmla="*/ 1441272 w 1515969"/>
              <a:gd name="connsiteY5" fmla="*/ 298790 h 597579"/>
              <a:gd name="connsiteX6" fmla="*/ 1515969 w 1515969"/>
              <a:gd name="connsiteY6" fmla="*/ 298790 h 597579"/>
              <a:gd name="connsiteX7" fmla="*/ 1366574 w 1515969"/>
              <a:gd name="connsiteY7" fmla="*/ 448184 h 597579"/>
              <a:gd name="connsiteX8" fmla="*/ 1217180 w 1515969"/>
              <a:gd name="connsiteY8" fmla="*/ 298790 h 597579"/>
              <a:gd name="connsiteX9" fmla="*/ 1291877 w 1515969"/>
              <a:gd name="connsiteY9" fmla="*/ 298790 h 597579"/>
              <a:gd name="connsiteX10" fmla="*/ 1291877 w 1515969"/>
              <a:gd name="connsiteY10" fmla="*/ 261441 h 597579"/>
              <a:gd name="connsiteX11" fmla="*/ 1179831 w 1515969"/>
              <a:gd name="connsiteY11" fmla="*/ 149395 h 597579"/>
              <a:gd name="connsiteX12" fmla="*/ 261441 w 1515969"/>
              <a:gd name="connsiteY12" fmla="*/ 149395 h 597579"/>
              <a:gd name="connsiteX13" fmla="*/ 149395 w 1515969"/>
              <a:gd name="connsiteY13" fmla="*/ 261441 h 597579"/>
              <a:gd name="connsiteX14" fmla="*/ 149395 w 1515969"/>
              <a:gd name="connsiteY14" fmla="*/ 597579 h 597579"/>
              <a:gd name="connsiteX15" fmla="*/ 0 w 1515969"/>
              <a:gd name="connsiteY15" fmla="*/ 597579 h 597579"/>
              <a:gd name="connsiteX0" fmla="*/ 0 w 1515969"/>
              <a:gd name="connsiteY0" fmla="*/ 597579 h 1048429"/>
              <a:gd name="connsiteX1" fmla="*/ 0 w 1515969"/>
              <a:gd name="connsiteY1" fmla="*/ 261441 h 1048429"/>
              <a:gd name="connsiteX2" fmla="*/ 261441 w 1515969"/>
              <a:gd name="connsiteY2" fmla="*/ 0 h 1048429"/>
              <a:gd name="connsiteX3" fmla="*/ 1179831 w 1515969"/>
              <a:gd name="connsiteY3" fmla="*/ 0 h 1048429"/>
              <a:gd name="connsiteX4" fmla="*/ 1441272 w 1515969"/>
              <a:gd name="connsiteY4" fmla="*/ 261441 h 1048429"/>
              <a:gd name="connsiteX5" fmla="*/ 1441272 w 1515969"/>
              <a:gd name="connsiteY5" fmla="*/ 298790 h 1048429"/>
              <a:gd name="connsiteX6" fmla="*/ 1515969 w 1515969"/>
              <a:gd name="connsiteY6" fmla="*/ 298790 h 1048429"/>
              <a:gd name="connsiteX7" fmla="*/ 1366574 w 1515969"/>
              <a:gd name="connsiteY7" fmla="*/ 448184 h 1048429"/>
              <a:gd name="connsiteX8" fmla="*/ 1217180 w 1515969"/>
              <a:gd name="connsiteY8" fmla="*/ 298790 h 1048429"/>
              <a:gd name="connsiteX9" fmla="*/ 1291877 w 1515969"/>
              <a:gd name="connsiteY9" fmla="*/ 298790 h 1048429"/>
              <a:gd name="connsiteX10" fmla="*/ 1291877 w 1515969"/>
              <a:gd name="connsiteY10" fmla="*/ 261441 h 1048429"/>
              <a:gd name="connsiteX11" fmla="*/ 1179831 w 1515969"/>
              <a:gd name="connsiteY11" fmla="*/ 149395 h 1048429"/>
              <a:gd name="connsiteX12" fmla="*/ 261441 w 1515969"/>
              <a:gd name="connsiteY12" fmla="*/ 149395 h 1048429"/>
              <a:gd name="connsiteX13" fmla="*/ 149395 w 1515969"/>
              <a:gd name="connsiteY13" fmla="*/ 261441 h 1048429"/>
              <a:gd name="connsiteX14" fmla="*/ 149395 w 1515969"/>
              <a:gd name="connsiteY14" fmla="*/ 1048429 h 1048429"/>
              <a:gd name="connsiteX15" fmla="*/ 0 w 1515969"/>
              <a:gd name="connsiteY15" fmla="*/ 597579 h 1048429"/>
              <a:gd name="connsiteX0" fmla="*/ 12700 w 1515969"/>
              <a:gd name="connsiteY0" fmla="*/ 1048429 h 1048429"/>
              <a:gd name="connsiteX1" fmla="*/ 0 w 1515969"/>
              <a:gd name="connsiteY1" fmla="*/ 261441 h 1048429"/>
              <a:gd name="connsiteX2" fmla="*/ 261441 w 1515969"/>
              <a:gd name="connsiteY2" fmla="*/ 0 h 1048429"/>
              <a:gd name="connsiteX3" fmla="*/ 1179831 w 1515969"/>
              <a:gd name="connsiteY3" fmla="*/ 0 h 1048429"/>
              <a:gd name="connsiteX4" fmla="*/ 1441272 w 1515969"/>
              <a:gd name="connsiteY4" fmla="*/ 261441 h 1048429"/>
              <a:gd name="connsiteX5" fmla="*/ 1441272 w 1515969"/>
              <a:gd name="connsiteY5" fmla="*/ 298790 h 1048429"/>
              <a:gd name="connsiteX6" fmla="*/ 1515969 w 1515969"/>
              <a:gd name="connsiteY6" fmla="*/ 298790 h 1048429"/>
              <a:gd name="connsiteX7" fmla="*/ 1366574 w 1515969"/>
              <a:gd name="connsiteY7" fmla="*/ 448184 h 1048429"/>
              <a:gd name="connsiteX8" fmla="*/ 1217180 w 1515969"/>
              <a:gd name="connsiteY8" fmla="*/ 298790 h 1048429"/>
              <a:gd name="connsiteX9" fmla="*/ 1291877 w 1515969"/>
              <a:gd name="connsiteY9" fmla="*/ 298790 h 1048429"/>
              <a:gd name="connsiteX10" fmla="*/ 1291877 w 1515969"/>
              <a:gd name="connsiteY10" fmla="*/ 261441 h 1048429"/>
              <a:gd name="connsiteX11" fmla="*/ 1179831 w 1515969"/>
              <a:gd name="connsiteY11" fmla="*/ 149395 h 1048429"/>
              <a:gd name="connsiteX12" fmla="*/ 261441 w 1515969"/>
              <a:gd name="connsiteY12" fmla="*/ 149395 h 1048429"/>
              <a:gd name="connsiteX13" fmla="*/ 149395 w 1515969"/>
              <a:gd name="connsiteY13" fmla="*/ 261441 h 1048429"/>
              <a:gd name="connsiteX14" fmla="*/ 149395 w 1515969"/>
              <a:gd name="connsiteY14" fmla="*/ 1048429 h 1048429"/>
              <a:gd name="connsiteX15" fmla="*/ 12700 w 1515969"/>
              <a:gd name="connsiteY15" fmla="*/ 1048429 h 1048429"/>
              <a:gd name="connsiteX0" fmla="*/ 6350 w 1515969"/>
              <a:gd name="connsiteY0" fmla="*/ 1061129 h 1061129"/>
              <a:gd name="connsiteX1" fmla="*/ 0 w 1515969"/>
              <a:gd name="connsiteY1" fmla="*/ 261441 h 1061129"/>
              <a:gd name="connsiteX2" fmla="*/ 261441 w 1515969"/>
              <a:gd name="connsiteY2" fmla="*/ 0 h 1061129"/>
              <a:gd name="connsiteX3" fmla="*/ 1179831 w 1515969"/>
              <a:gd name="connsiteY3" fmla="*/ 0 h 1061129"/>
              <a:gd name="connsiteX4" fmla="*/ 1441272 w 1515969"/>
              <a:gd name="connsiteY4" fmla="*/ 261441 h 1061129"/>
              <a:gd name="connsiteX5" fmla="*/ 1441272 w 1515969"/>
              <a:gd name="connsiteY5" fmla="*/ 298790 h 1061129"/>
              <a:gd name="connsiteX6" fmla="*/ 1515969 w 1515969"/>
              <a:gd name="connsiteY6" fmla="*/ 298790 h 1061129"/>
              <a:gd name="connsiteX7" fmla="*/ 1366574 w 1515969"/>
              <a:gd name="connsiteY7" fmla="*/ 448184 h 1061129"/>
              <a:gd name="connsiteX8" fmla="*/ 1217180 w 1515969"/>
              <a:gd name="connsiteY8" fmla="*/ 298790 h 1061129"/>
              <a:gd name="connsiteX9" fmla="*/ 1291877 w 1515969"/>
              <a:gd name="connsiteY9" fmla="*/ 298790 h 1061129"/>
              <a:gd name="connsiteX10" fmla="*/ 1291877 w 1515969"/>
              <a:gd name="connsiteY10" fmla="*/ 261441 h 1061129"/>
              <a:gd name="connsiteX11" fmla="*/ 1179831 w 1515969"/>
              <a:gd name="connsiteY11" fmla="*/ 149395 h 1061129"/>
              <a:gd name="connsiteX12" fmla="*/ 261441 w 1515969"/>
              <a:gd name="connsiteY12" fmla="*/ 149395 h 1061129"/>
              <a:gd name="connsiteX13" fmla="*/ 149395 w 1515969"/>
              <a:gd name="connsiteY13" fmla="*/ 261441 h 1061129"/>
              <a:gd name="connsiteX14" fmla="*/ 149395 w 1515969"/>
              <a:gd name="connsiteY14" fmla="*/ 1048429 h 1061129"/>
              <a:gd name="connsiteX15" fmla="*/ 6350 w 1515969"/>
              <a:gd name="connsiteY15" fmla="*/ 1061129 h 1061129"/>
              <a:gd name="connsiteX0" fmla="*/ 281 w 1522600"/>
              <a:gd name="connsiteY0" fmla="*/ 1061129 h 1061129"/>
              <a:gd name="connsiteX1" fmla="*/ 6631 w 1522600"/>
              <a:gd name="connsiteY1" fmla="*/ 261441 h 1061129"/>
              <a:gd name="connsiteX2" fmla="*/ 268072 w 1522600"/>
              <a:gd name="connsiteY2" fmla="*/ 0 h 1061129"/>
              <a:gd name="connsiteX3" fmla="*/ 1186462 w 1522600"/>
              <a:gd name="connsiteY3" fmla="*/ 0 h 1061129"/>
              <a:gd name="connsiteX4" fmla="*/ 1447903 w 1522600"/>
              <a:gd name="connsiteY4" fmla="*/ 261441 h 1061129"/>
              <a:gd name="connsiteX5" fmla="*/ 1447903 w 1522600"/>
              <a:gd name="connsiteY5" fmla="*/ 298790 h 1061129"/>
              <a:gd name="connsiteX6" fmla="*/ 1522600 w 1522600"/>
              <a:gd name="connsiteY6" fmla="*/ 298790 h 1061129"/>
              <a:gd name="connsiteX7" fmla="*/ 1373205 w 1522600"/>
              <a:gd name="connsiteY7" fmla="*/ 448184 h 1061129"/>
              <a:gd name="connsiteX8" fmla="*/ 1223811 w 1522600"/>
              <a:gd name="connsiteY8" fmla="*/ 298790 h 1061129"/>
              <a:gd name="connsiteX9" fmla="*/ 1298508 w 1522600"/>
              <a:gd name="connsiteY9" fmla="*/ 298790 h 1061129"/>
              <a:gd name="connsiteX10" fmla="*/ 1298508 w 1522600"/>
              <a:gd name="connsiteY10" fmla="*/ 261441 h 1061129"/>
              <a:gd name="connsiteX11" fmla="*/ 1186462 w 1522600"/>
              <a:gd name="connsiteY11" fmla="*/ 149395 h 1061129"/>
              <a:gd name="connsiteX12" fmla="*/ 268072 w 1522600"/>
              <a:gd name="connsiteY12" fmla="*/ 149395 h 1061129"/>
              <a:gd name="connsiteX13" fmla="*/ 156026 w 1522600"/>
              <a:gd name="connsiteY13" fmla="*/ 261441 h 1061129"/>
              <a:gd name="connsiteX14" fmla="*/ 156026 w 1522600"/>
              <a:gd name="connsiteY14" fmla="*/ 1048429 h 1061129"/>
              <a:gd name="connsiteX15" fmla="*/ 281 w 1522600"/>
              <a:gd name="connsiteY15" fmla="*/ 1061129 h 1061129"/>
              <a:gd name="connsiteX0" fmla="*/ 612 w 1516578"/>
              <a:gd name="connsiteY0" fmla="*/ 1054782 h 1054782"/>
              <a:gd name="connsiteX1" fmla="*/ 609 w 1516578"/>
              <a:gd name="connsiteY1" fmla="*/ 261441 h 1054782"/>
              <a:gd name="connsiteX2" fmla="*/ 262050 w 1516578"/>
              <a:gd name="connsiteY2" fmla="*/ 0 h 1054782"/>
              <a:gd name="connsiteX3" fmla="*/ 1180440 w 1516578"/>
              <a:gd name="connsiteY3" fmla="*/ 0 h 1054782"/>
              <a:gd name="connsiteX4" fmla="*/ 1441881 w 1516578"/>
              <a:gd name="connsiteY4" fmla="*/ 261441 h 1054782"/>
              <a:gd name="connsiteX5" fmla="*/ 1441881 w 1516578"/>
              <a:gd name="connsiteY5" fmla="*/ 298790 h 1054782"/>
              <a:gd name="connsiteX6" fmla="*/ 1516578 w 1516578"/>
              <a:gd name="connsiteY6" fmla="*/ 298790 h 1054782"/>
              <a:gd name="connsiteX7" fmla="*/ 1367183 w 1516578"/>
              <a:gd name="connsiteY7" fmla="*/ 448184 h 1054782"/>
              <a:gd name="connsiteX8" fmla="*/ 1217789 w 1516578"/>
              <a:gd name="connsiteY8" fmla="*/ 298790 h 1054782"/>
              <a:gd name="connsiteX9" fmla="*/ 1292486 w 1516578"/>
              <a:gd name="connsiteY9" fmla="*/ 298790 h 1054782"/>
              <a:gd name="connsiteX10" fmla="*/ 1292486 w 1516578"/>
              <a:gd name="connsiteY10" fmla="*/ 261441 h 1054782"/>
              <a:gd name="connsiteX11" fmla="*/ 1180440 w 1516578"/>
              <a:gd name="connsiteY11" fmla="*/ 149395 h 1054782"/>
              <a:gd name="connsiteX12" fmla="*/ 262050 w 1516578"/>
              <a:gd name="connsiteY12" fmla="*/ 149395 h 1054782"/>
              <a:gd name="connsiteX13" fmla="*/ 150004 w 1516578"/>
              <a:gd name="connsiteY13" fmla="*/ 261441 h 1054782"/>
              <a:gd name="connsiteX14" fmla="*/ 150004 w 1516578"/>
              <a:gd name="connsiteY14" fmla="*/ 1048429 h 1054782"/>
              <a:gd name="connsiteX15" fmla="*/ 612 w 1516578"/>
              <a:gd name="connsiteY15" fmla="*/ 1054782 h 105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16578" h="1054782">
                <a:moveTo>
                  <a:pt x="612" y="1054782"/>
                </a:moveTo>
                <a:cubicBezTo>
                  <a:pt x="-1505" y="788219"/>
                  <a:pt x="2726" y="528004"/>
                  <a:pt x="609" y="261441"/>
                </a:cubicBezTo>
                <a:cubicBezTo>
                  <a:pt x="609" y="117051"/>
                  <a:pt x="117660" y="0"/>
                  <a:pt x="262050" y="0"/>
                </a:cubicBezTo>
                <a:lnTo>
                  <a:pt x="1180440" y="0"/>
                </a:lnTo>
                <a:cubicBezTo>
                  <a:pt x="1324830" y="0"/>
                  <a:pt x="1441881" y="117051"/>
                  <a:pt x="1441881" y="261441"/>
                </a:cubicBezTo>
                <a:lnTo>
                  <a:pt x="1441881" y="298790"/>
                </a:lnTo>
                <a:lnTo>
                  <a:pt x="1516578" y="298790"/>
                </a:lnTo>
                <a:lnTo>
                  <a:pt x="1367183" y="448184"/>
                </a:lnTo>
                <a:lnTo>
                  <a:pt x="1217789" y="298790"/>
                </a:lnTo>
                <a:lnTo>
                  <a:pt x="1292486" y="298790"/>
                </a:lnTo>
                <a:lnTo>
                  <a:pt x="1292486" y="261441"/>
                </a:lnTo>
                <a:cubicBezTo>
                  <a:pt x="1292486" y="199560"/>
                  <a:pt x="1242321" y="149395"/>
                  <a:pt x="1180440" y="149395"/>
                </a:cubicBezTo>
                <a:lnTo>
                  <a:pt x="262050" y="149395"/>
                </a:lnTo>
                <a:cubicBezTo>
                  <a:pt x="200169" y="149395"/>
                  <a:pt x="150004" y="199560"/>
                  <a:pt x="150004" y="261441"/>
                </a:cubicBezTo>
                <a:lnTo>
                  <a:pt x="150004" y="1048429"/>
                </a:lnTo>
                <a:lnTo>
                  <a:pt x="612" y="1054782"/>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solidFill>
                <a:srgbClr val="E2DFD4"/>
              </a:solidFill>
            </a:endParaRPr>
          </a:p>
        </p:txBody>
      </p:sp>
      <p:sp>
        <p:nvSpPr>
          <p:cNvPr id="25" name="Flecha: en U 20">
            <a:extLst>
              <a:ext uri="{FF2B5EF4-FFF2-40B4-BE49-F238E27FC236}">
                <a16:creationId xmlns:a16="http://schemas.microsoft.com/office/drawing/2014/main" id="{4613C9BB-7FAD-4577-9095-7900B3A527EC}"/>
              </a:ext>
            </a:extLst>
          </p:cNvPr>
          <p:cNvSpPr/>
          <p:nvPr/>
        </p:nvSpPr>
        <p:spPr>
          <a:xfrm rot="5400000">
            <a:off x="7375322" y="1766568"/>
            <a:ext cx="1516578" cy="982084"/>
          </a:xfrm>
          <a:custGeom>
            <a:avLst/>
            <a:gdLst>
              <a:gd name="connsiteX0" fmla="*/ 0 w 1515969"/>
              <a:gd name="connsiteY0" fmla="*/ 597579 h 597579"/>
              <a:gd name="connsiteX1" fmla="*/ 0 w 1515969"/>
              <a:gd name="connsiteY1" fmla="*/ 261441 h 597579"/>
              <a:gd name="connsiteX2" fmla="*/ 261441 w 1515969"/>
              <a:gd name="connsiteY2" fmla="*/ 0 h 597579"/>
              <a:gd name="connsiteX3" fmla="*/ 1179831 w 1515969"/>
              <a:gd name="connsiteY3" fmla="*/ 0 h 597579"/>
              <a:gd name="connsiteX4" fmla="*/ 1441272 w 1515969"/>
              <a:gd name="connsiteY4" fmla="*/ 261441 h 597579"/>
              <a:gd name="connsiteX5" fmla="*/ 1441272 w 1515969"/>
              <a:gd name="connsiteY5" fmla="*/ 298790 h 597579"/>
              <a:gd name="connsiteX6" fmla="*/ 1515969 w 1515969"/>
              <a:gd name="connsiteY6" fmla="*/ 298790 h 597579"/>
              <a:gd name="connsiteX7" fmla="*/ 1366574 w 1515969"/>
              <a:gd name="connsiteY7" fmla="*/ 448184 h 597579"/>
              <a:gd name="connsiteX8" fmla="*/ 1217180 w 1515969"/>
              <a:gd name="connsiteY8" fmla="*/ 298790 h 597579"/>
              <a:gd name="connsiteX9" fmla="*/ 1291877 w 1515969"/>
              <a:gd name="connsiteY9" fmla="*/ 298790 h 597579"/>
              <a:gd name="connsiteX10" fmla="*/ 1291877 w 1515969"/>
              <a:gd name="connsiteY10" fmla="*/ 261441 h 597579"/>
              <a:gd name="connsiteX11" fmla="*/ 1179831 w 1515969"/>
              <a:gd name="connsiteY11" fmla="*/ 149395 h 597579"/>
              <a:gd name="connsiteX12" fmla="*/ 261441 w 1515969"/>
              <a:gd name="connsiteY12" fmla="*/ 149395 h 597579"/>
              <a:gd name="connsiteX13" fmla="*/ 149395 w 1515969"/>
              <a:gd name="connsiteY13" fmla="*/ 261441 h 597579"/>
              <a:gd name="connsiteX14" fmla="*/ 149395 w 1515969"/>
              <a:gd name="connsiteY14" fmla="*/ 597579 h 597579"/>
              <a:gd name="connsiteX15" fmla="*/ 0 w 1515969"/>
              <a:gd name="connsiteY15" fmla="*/ 597579 h 597579"/>
              <a:gd name="connsiteX0" fmla="*/ 0 w 1515969"/>
              <a:gd name="connsiteY0" fmla="*/ 597579 h 1048429"/>
              <a:gd name="connsiteX1" fmla="*/ 0 w 1515969"/>
              <a:gd name="connsiteY1" fmla="*/ 261441 h 1048429"/>
              <a:gd name="connsiteX2" fmla="*/ 261441 w 1515969"/>
              <a:gd name="connsiteY2" fmla="*/ 0 h 1048429"/>
              <a:gd name="connsiteX3" fmla="*/ 1179831 w 1515969"/>
              <a:gd name="connsiteY3" fmla="*/ 0 h 1048429"/>
              <a:gd name="connsiteX4" fmla="*/ 1441272 w 1515969"/>
              <a:gd name="connsiteY4" fmla="*/ 261441 h 1048429"/>
              <a:gd name="connsiteX5" fmla="*/ 1441272 w 1515969"/>
              <a:gd name="connsiteY5" fmla="*/ 298790 h 1048429"/>
              <a:gd name="connsiteX6" fmla="*/ 1515969 w 1515969"/>
              <a:gd name="connsiteY6" fmla="*/ 298790 h 1048429"/>
              <a:gd name="connsiteX7" fmla="*/ 1366574 w 1515969"/>
              <a:gd name="connsiteY7" fmla="*/ 448184 h 1048429"/>
              <a:gd name="connsiteX8" fmla="*/ 1217180 w 1515969"/>
              <a:gd name="connsiteY8" fmla="*/ 298790 h 1048429"/>
              <a:gd name="connsiteX9" fmla="*/ 1291877 w 1515969"/>
              <a:gd name="connsiteY9" fmla="*/ 298790 h 1048429"/>
              <a:gd name="connsiteX10" fmla="*/ 1291877 w 1515969"/>
              <a:gd name="connsiteY10" fmla="*/ 261441 h 1048429"/>
              <a:gd name="connsiteX11" fmla="*/ 1179831 w 1515969"/>
              <a:gd name="connsiteY11" fmla="*/ 149395 h 1048429"/>
              <a:gd name="connsiteX12" fmla="*/ 261441 w 1515969"/>
              <a:gd name="connsiteY12" fmla="*/ 149395 h 1048429"/>
              <a:gd name="connsiteX13" fmla="*/ 149395 w 1515969"/>
              <a:gd name="connsiteY13" fmla="*/ 261441 h 1048429"/>
              <a:gd name="connsiteX14" fmla="*/ 149395 w 1515969"/>
              <a:gd name="connsiteY14" fmla="*/ 1048429 h 1048429"/>
              <a:gd name="connsiteX15" fmla="*/ 0 w 1515969"/>
              <a:gd name="connsiteY15" fmla="*/ 597579 h 1048429"/>
              <a:gd name="connsiteX0" fmla="*/ 12700 w 1515969"/>
              <a:gd name="connsiteY0" fmla="*/ 1048429 h 1048429"/>
              <a:gd name="connsiteX1" fmla="*/ 0 w 1515969"/>
              <a:gd name="connsiteY1" fmla="*/ 261441 h 1048429"/>
              <a:gd name="connsiteX2" fmla="*/ 261441 w 1515969"/>
              <a:gd name="connsiteY2" fmla="*/ 0 h 1048429"/>
              <a:gd name="connsiteX3" fmla="*/ 1179831 w 1515969"/>
              <a:gd name="connsiteY3" fmla="*/ 0 h 1048429"/>
              <a:gd name="connsiteX4" fmla="*/ 1441272 w 1515969"/>
              <a:gd name="connsiteY4" fmla="*/ 261441 h 1048429"/>
              <a:gd name="connsiteX5" fmla="*/ 1441272 w 1515969"/>
              <a:gd name="connsiteY5" fmla="*/ 298790 h 1048429"/>
              <a:gd name="connsiteX6" fmla="*/ 1515969 w 1515969"/>
              <a:gd name="connsiteY6" fmla="*/ 298790 h 1048429"/>
              <a:gd name="connsiteX7" fmla="*/ 1366574 w 1515969"/>
              <a:gd name="connsiteY7" fmla="*/ 448184 h 1048429"/>
              <a:gd name="connsiteX8" fmla="*/ 1217180 w 1515969"/>
              <a:gd name="connsiteY8" fmla="*/ 298790 h 1048429"/>
              <a:gd name="connsiteX9" fmla="*/ 1291877 w 1515969"/>
              <a:gd name="connsiteY9" fmla="*/ 298790 h 1048429"/>
              <a:gd name="connsiteX10" fmla="*/ 1291877 w 1515969"/>
              <a:gd name="connsiteY10" fmla="*/ 261441 h 1048429"/>
              <a:gd name="connsiteX11" fmla="*/ 1179831 w 1515969"/>
              <a:gd name="connsiteY11" fmla="*/ 149395 h 1048429"/>
              <a:gd name="connsiteX12" fmla="*/ 261441 w 1515969"/>
              <a:gd name="connsiteY12" fmla="*/ 149395 h 1048429"/>
              <a:gd name="connsiteX13" fmla="*/ 149395 w 1515969"/>
              <a:gd name="connsiteY13" fmla="*/ 261441 h 1048429"/>
              <a:gd name="connsiteX14" fmla="*/ 149395 w 1515969"/>
              <a:gd name="connsiteY14" fmla="*/ 1048429 h 1048429"/>
              <a:gd name="connsiteX15" fmla="*/ 12700 w 1515969"/>
              <a:gd name="connsiteY15" fmla="*/ 1048429 h 1048429"/>
              <a:gd name="connsiteX0" fmla="*/ 6350 w 1515969"/>
              <a:gd name="connsiteY0" fmla="*/ 1061129 h 1061129"/>
              <a:gd name="connsiteX1" fmla="*/ 0 w 1515969"/>
              <a:gd name="connsiteY1" fmla="*/ 261441 h 1061129"/>
              <a:gd name="connsiteX2" fmla="*/ 261441 w 1515969"/>
              <a:gd name="connsiteY2" fmla="*/ 0 h 1061129"/>
              <a:gd name="connsiteX3" fmla="*/ 1179831 w 1515969"/>
              <a:gd name="connsiteY3" fmla="*/ 0 h 1061129"/>
              <a:gd name="connsiteX4" fmla="*/ 1441272 w 1515969"/>
              <a:gd name="connsiteY4" fmla="*/ 261441 h 1061129"/>
              <a:gd name="connsiteX5" fmla="*/ 1441272 w 1515969"/>
              <a:gd name="connsiteY5" fmla="*/ 298790 h 1061129"/>
              <a:gd name="connsiteX6" fmla="*/ 1515969 w 1515969"/>
              <a:gd name="connsiteY6" fmla="*/ 298790 h 1061129"/>
              <a:gd name="connsiteX7" fmla="*/ 1366574 w 1515969"/>
              <a:gd name="connsiteY7" fmla="*/ 448184 h 1061129"/>
              <a:gd name="connsiteX8" fmla="*/ 1217180 w 1515969"/>
              <a:gd name="connsiteY8" fmla="*/ 298790 h 1061129"/>
              <a:gd name="connsiteX9" fmla="*/ 1291877 w 1515969"/>
              <a:gd name="connsiteY9" fmla="*/ 298790 h 1061129"/>
              <a:gd name="connsiteX10" fmla="*/ 1291877 w 1515969"/>
              <a:gd name="connsiteY10" fmla="*/ 261441 h 1061129"/>
              <a:gd name="connsiteX11" fmla="*/ 1179831 w 1515969"/>
              <a:gd name="connsiteY11" fmla="*/ 149395 h 1061129"/>
              <a:gd name="connsiteX12" fmla="*/ 261441 w 1515969"/>
              <a:gd name="connsiteY12" fmla="*/ 149395 h 1061129"/>
              <a:gd name="connsiteX13" fmla="*/ 149395 w 1515969"/>
              <a:gd name="connsiteY13" fmla="*/ 261441 h 1061129"/>
              <a:gd name="connsiteX14" fmla="*/ 149395 w 1515969"/>
              <a:gd name="connsiteY14" fmla="*/ 1048429 h 1061129"/>
              <a:gd name="connsiteX15" fmla="*/ 6350 w 1515969"/>
              <a:gd name="connsiteY15" fmla="*/ 1061129 h 1061129"/>
              <a:gd name="connsiteX0" fmla="*/ 281 w 1522600"/>
              <a:gd name="connsiteY0" fmla="*/ 1061129 h 1061129"/>
              <a:gd name="connsiteX1" fmla="*/ 6631 w 1522600"/>
              <a:gd name="connsiteY1" fmla="*/ 261441 h 1061129"/>
              <a:gd name="connsiteX2" fmla="*/ 268072 w 1522600"/>
              <a:gd name="connsiteY2" fmla="*/ 0 h 1061129"/>
              <a:gd name="connsiteX3" fmla="*/ 1186462 w 1522600"/>
              <a:gd name="connsiteY3" fmla="*/ 0 h 1061129"/>
              <a:gd name="connsiteX4" fmla="*/ 1447903 w 1522600"/>
              <a:gd name="connsiteY4" fmla="*/ 261441 h 1061129"/>
              <a:gd name="connsiteX5" fmla="*/ 1447903 w 1522600"/>
              <a:gd name="connsiteY5" fmla="*/ 298790 h 1061129"/>
              <a:gd name="connsiteX6" fmla="*/ 1522600 w 1522600"/>
              <a:gd name="connsiteY6" fmla="*/ 298790 h 1061129"/>
              <a:gd name="connsiteX7" fmla="*/ 1373205 w 1522600"/>
              <a:gd name="connsiteY7" fmla="*/ 448184 h 1061129"/>
              <a:gd name="connsiteX8" fmla="*/ 1223811 w 1522600"/>
              <a:gd name="connsiteY8" fmla="*/ 298790 h 1061129"/>
              <a:gd name="connsiteX9" fmla="*/ 1298508 w 1522600"/>
              <a:gd name="connsiteY9" fmla="*/ 298790 h 1061129"/>
              <a:gd name="connsiteX10" fmla="*/ 1298508 w 1522600"/>
              <a:gd name="connsiteY10" fmla="*/ 261441 h 1061129"/>
              <a:gd name="connsiteX11" fmla="*/ 1186462 w 1522600"/>
              <a:gd name="connsiteY11" fmla="*/ 149395 h 1061129"/>
              <a:gd name="connsiteX12" fmla="*/ 268072 w 1522600"/>
              <a:gd name="connsiteY12" fmla="*/ 149395 h 1061129"/>
              <a:gd name="connsiteX13" fmla="*/ 156026 w 1522600"/>
              <a:gd name="connsiteY13" fmla="*/ 261441 h 1061129"/>
              <a:gd name="connsiteX14" fmla="*/ 156026 w 1522600"/>
              <a:gd name="connsiteY14" fmla="*/ 1048429 h 1061129"/>
              <a:gd name="connsiteX15" fmla="*/ 281 w 1522600"/>
              <a:gd name="connsiteY15" fmla="*/ 1061129 h 1061129"/>
              <a:gd name="connsiteX0" fmla="*/ 612 w 1516578"/>
              <a:gd name="connsiteY0" fmla="*/ 1054782 h 1054782"/>
              <a:gd name="connsiteX1" fmla="*/ 609 w 1516578"/>
              <a:gd name="connsiteY1" fmla="*/ 261441 h 1054782"/>
              <a:gd name="connsiteX2" fmla="*/ 262050 w 1516578"/>
              <a:gd name="connsiteY2" fmla="*/ 0 h 1054782"/>
              <a:gd name="connsiteX3" fmla="*/ 1180440 w 1516578"/>
              <a:gd name="connsiteY3" fmla="*/ 0 h 1054782"/>
              <a:gd name="connsiteX4" fmla="*/ 1441881 w 1516578"/>
              <a:gd name="connsiteY4" fmla="*/ 261441 h 1054782"/>
              <a:gd name="connsiteX5" fmla="*/ 1441881 w 1516578"/>
              <a:gd name="connsiteY5" fmla="*/ 298790 h 1054782"/>
              <a:gd name="connsiteX6" fmla="*/ 1516578 w 1516578"/>
              <a:gd name="connsiteY6" fmla="*/ 298790 h 1054782"/>
              <a:gd name="connsiteX7" fmla="*/ 1367183 w 1516578"/>
              <a:gd name="connsiteY7" fmla="*/ 448184 h 1054782"/>
              <a:gd name="connsiteX8" fmla="*/ 1217789 w 1516578"/>
              <a:gd name="connsiteY8" fmla="*/ 298790 h 1054782"/>
              <a:gd name="connsiteX9" fmla="*/ 1292486 w 1516578"/>
              <a:gd name="connsiteY9" fmla="*/ 298790 h 1054782"/>
              <a:gd name="connsiteX10" fmla="*/ 1292486 w 1516578"/>
              <a:gd name="connsiteY10" fmla="*/ 261441 h 1054782"/>
              <a:gd name="connsiteX11" fmla="*/ 1180440 w 1516578"/>
              <a:gd name="connsiteY11" fmla="*/ 149395 h 1054782"/>
              <a:gd name="connsiteX12" fmla="*/ 262050 w 1516578"/>
              <a:gd name="connsiteY12" fmla="*/ 149395 h 1054782"/>
              <a:gd name="connsiteX13" fmla="*/ 150004 w 1516578"/>
              <a:gd name="connsiteY13" fmla="*/ 261441 h 1054782"/>
              <a:gd name="connsiteX14" fmla="*/ 150004 w 1516578"/>
              <a:gd name="connsiteY14" fmla="*/ 1048429 h 1054782"/>
              <a:gd name="connsiteX15" fmla="*/ 612 w 1516578"/>
              <a:gd name="connsiteY15" fmla="*/ 1054782 h 105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16578" h="1054782">
                <a:moveTo>
                  <a:pt x="612" y="1054782"/>
                </a:moveTo>
                <a:cubicBezTo>
                  <a:pt x="-1505" y="788219"/>
                  <a:pt x="2726" y="528004"/>
                  <a:pt x="609" y="261441"/>
                </a:cubicBezTo>
                <a:cubicBezTo>
                  <a:pt x="609" y="117051"/>
                  <a:pt x="117660" y="0"/>
                  <a:pt x="262050" y="0"/>
                </a:cubicBezTo>
                <a:lnTo>
                  <a:pt x="1180440" y="0"/>
                </a:lnTo>
                <a:cubicBezTo>
                  <a:pt x="1324830" y="0"/>
                  <a:pt x="1441881" y="117051"/>
                  <a:pt x="1441881" y="261441"/>
                </a:cubicBezTo>
                <a:lnTo>
                  <a:pt x="1441881" y="298790"/>
                </a:lnTo>
                <a:lnTo>
                  <a:pt x="1516578" y="298790"/>
                </a:lnTo>
                <a:lnTo>
                  <a:pt x="1367183" y="448184"/>
                </a:lnTo>
                <a:lnTo>
                  <a:pt x="1217789" y="298790"/>
                </a:lnTo>
                <a:lnTo>
                  <a:pt x="1292486" y="298790"/>
                </a:lnTo>
                <a:lnTo>
                  <a:pt x="1292486" y="261441"/>
                </a:lnTo>
                <a:cubicBezTo>
                  <a:pt x="1292486" y="199560"/>
                  <a:pt x="1242321" y="149395"/>
                  <a:pt x="1180440" y="149395"/>
                </a:cubicBezTo>
                <a:lnTo>
                  <a:pt x="262050" y="149395"/>
                </a:lnTo>
                <a:cubicBezTo>
                  <a:pt x="200169" y="149395"/>
                  <a:pt x="150004" y="199560"/>
                  <a:pt x="150004" y="261441"/>
                </a:cubicBezTo>
                <a:lnTo>
                  <a:pt x="150004" y="1048429"/>
                </a:lnTo>
                <a:lnTo>
                  <a:pt x="612" y="1054782"/>
                </a:lnTo>
                <a:close/>
              </a:path>
            </a:pathLst>
          </a:custGeom>
          <a:solidFill>
            <a:srgbClr val="19B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solidFill>
                <a:srgbClr val="E2DFD4"/>
              </a:solidFill>
            </a:endParaRPr>
          </a:p>
        </p:txBody>
      </p:sp>
      <p:sp>
        <p:nvSpPr>
          <p:cNvPr id="3" name="Elipse 2">
            <a:extLst>
              <a:ext uri="{FF2B5EF4-FFF2-40B4-BE49-F238E27FC236}">
                <a16:creationId xmlns:a16="http://schemas.microsoft.com/office/drawing/2014/main" id="{4B0293FA-9A42-4FBC-9DC4-F42A1DC97A29}"/>
              </a:ext>
            </a:extLst>
          </p:cNvPr>
          <p:cNvSpPr/>
          <p:nvPr/>
        </p:nvSpPr>
        <p:spPr>
          <a:xfrm>
            <a:off x="96521" y="633730"/>
            <a:ext cx="707027" cy="707027"/>
          </a:xfrm>
          <a:prstGeom prst="ellipse">
            <a:avLst/>
          </a:prstGeom>
          <a:solidFill>
            <a:srgbClr val="E2DFD4"/>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pic>
        <p:nvPicPr>
          <p:cNvPr id="28" name="Imagen 27">
            <a:extLst>
              <a:ext uri="{FF2B5EF4-FFF2-40B4-BE49-F238E27FC236}">
                <a16:creationId xmlns:a16="http://schemas.microsoft.com/office/drawing/2014/main" id="{6C5C34BE-D850-4366-BBE3-1F36C2D4CB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0349" y="793749"/>
            <a:ext cx="368301" cy="368301"/>
          </a:xfrm>
          <a:prstGeom prst="rect">
            <a:avLst/>
          </a:prstGeom>
        </p:spPr>
      </p:pic>
    </p:spTree>
    <p:extLst>
      <p:ext uri="{BB962C8B-B14F-4D97-AF65-F5344CB8AC3E}">
        <p14:creationId xmlns:p14="http://schemas.microsoft.com/office/powerpoint/2010/main" val="353929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righ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up)">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ángulo 34">
            <a:extLst>
              <a:ext uri="{FF2B5EF4-FFF2-40B4-BE49-F238E27FC236}">
                <a16:creationId xmlns:a16="http://schemas.microsoft.com/office/drawing/2014/main" id="{A334D4A2-ADA1-47C9-A061-859E5AAA9A6F}"/>
              </a:ext>
            </a:extLst>
          </p:cNvPr>
          <p:cNvSpPr/>
          <p:nvPr/>
        </p:nvSpPr>
        <p:spPr>
          <a:xfrm>
            <a:off x="3276601" y="0"/>
            <a:ext cx="5867399" cy="5143500"/>
          </a:xfrm>
          <a:prstGeom prst="rect">
            <a:avLst/>
          </a:prstGeom>
          <a:solidFill>
            <a:srgbClr val="F5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3" name="Imagen 2">
            <a:extLst>
              <a:ext uri="{FF2B5EF4-FFF2-40B4-BE49-F238E27FC236}">
                <a16:creationId xmlns:a16="http://schemas.microsoft.com/office/drawing/2014/main" id="{EE4A4072-1542-44F8-8C87-084883D8ED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
            <a:ext cx="9144000" cy="5141975"/>
          </a:xfrm>
          <a:prstGeom prst="rect">
            <a:avLst/>
          </a:prstGeom>
          <a:effectLst>
            <a:outerShdw blurRad="50800" dist="38100" dir="5400000" algn="t" rotWithShape="0">
              <a:prstClr val="black">
                <a:alpha val="40000"/>
              </a:prstClr>
            </a:outerShdw>
          </a:effectLst>
        </p:spPr>
      </p:pic>
      <p:pic>
        <p:nvPicPr>
          <p:cNvPr id="2" name="Imagen 1">
            <a:extLst>
              <a:ext uri="{FF2B5EF4-FFF2-40B4-BE49-F238E27FC236}">
                <a16:creationId xmlns:a16="http://schemas.microsoft.com/office/drawing/2014/main" id="{11B3104B-AEE4-4737-B692-ECA5D1A5EB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 y="0"/>
            <a:ext cx="9147238" cy="5143500"/>
          </a:xfrm>
          <a:prstGeom prst="rect">
            <a:avLst/>
          </a:prstGeom>
        </p:spPr>
      </p:pic>
      <p:sp>
        <p:nvSpPr>
          <p:cNvPr id="4" name="CuadroTexto 3">
            <a:extLst>
              <a:ext uri="{FF2B5EF4-FFF2-40B4-BE49-F238E27FC236}">
                <a16:creationId xmlns:a16="http://schemas.microsoft.com/office/drawing/2014/main" id="{5537DDAE-1AC7-4810-AE81-E731C75F3983}"/>
              </a:ext>
            </a:extLst>
          </p:cNvPr>
          <p:cNvSpPr txBox="1"/>
          <p:nvPr/>
        </p:nvSpPr>
        <p:spPr>
          <a:xfrm>
            <a:off x="2940050" y="88900"/>
            <a:ext cx="5594350" cy="338554"/>
          </a:xfrm>
          <a:prstGeom prst="rect">
            <a:avLst/>
          </a:prstGeom>
          <a:noFill/>
        </p:spPr>
        <p:txBody>
          <a:bodyPr wrap="square" rtlCol="0">
            <a:spAutoFit/>
          </a:bodyPr>
          <a:lstStyle/>
          <a:p>
            <a:pPr algn="ctr"/>
            <a:r>
              <a:rPr lang="es-CR" sz="1600" b="1" dirty="0">
                <a:solidFill>
                  <a:srgbClr val="245178"/>
                </a:solidFill>
                <a:latin typeface="Myriad Pro" panose="020B0503030403020204" pitchFamily="34" charset="0"/>
              </a:rPr>
              <a:t>Paso 2: Comisión Ambiental Institucional y coordinador</a:t>
            </a:r>
          </a:p>
        </p:txBody>
      </p:sp>
      <p:sp>
        <p:nvSpPr>
          <p:cNvPr id="5" name="Elipse 4">
            <a:extLst>
              <a:ext uri="{FF2B5EF4-FFF2-40B4-BE49-F238E27FC236}">
                <a16:creationId xmlns:a16="http://schemas.microsoft.com/office/drawing/2014/main" id="{4F832F8F-CA65-468C-A4D4-EAE1FA29A110}"/>
              </a:ext>
            </a:extLst>
          </p:cNvPr>
          <p:cNvSpPr/>
          <p:nvPr/>
        </p:nvSpPr>
        <p:spPr>
          <a:xfrm>
            <a:off x="96521" y="633730"/>
            <a:ext cx="707027" cy="707027"/>
          </a:xfrm>
          <a:prstGeom prst="ellipse">
            <a:avLst/>
          </a:prstGeom>
          <a:solidFill>
            <a:srgbClr val="E2DFD4"/>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pic>
        <p:nvPicPr>
          <p:cNvPr id="6" name="Imagen 5">
            <a:extLst>
              <a:ext uri="{FF2B5EF4-FFF2-40B4-BE49-F238E27FC236}">
                <a16:creationId xmlns:a16="http://schemas.microsoft.com/office/drawing/2014/main" id="{B0C44BDB-09F8-4B46-9260-FFE01AE8D0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349" y="793749"/>
            <a:ext cx="368301" cy="368301"/>
          </a:xfrm>
          <a:prstGeom prst="rect">
            <a:avLst/>
          </a:prstGeom>
        </p:spPr>
      </p:pic>
      <p:grpSp>
        <p:nvGrpSpPr>
          <p:cNvPr id="20" name="Grupo 19">
            <a:extLst>
              <a:ext uri="{FF2B5EF4-FFF2-40B4-BE49-F238E27FC236}">
                <a16:creationId xmlns:a16="http://schemas.microsoft.com/office/drawing/2014/main" id="{A3E5806F-A2FC-442E-A009-FA32F3546804}"/>
              </a:ext>
            </a:extLst>
          </p:cNvPr>
          <p:cNvGrpSpPr/>
          <p:nvPr/>
        </p:nvGrpSpPr>
        <p:grpSpPr>
          <a:xfrm>
            <a:off x="1257761" y="868425"/>
            <a:ext cx="3643786" cy="534987"/>
            <a:chOff x="1130078" y="911798"/>
            <a:chExt cx="3643786" cy="534987"/>
          </a:xfrm>
        </p:grpSpPr>
        <p:sp>
          <p:nvSpPr>
            <p:cNvPr id="11" name="Flecha: pentágono 10">
              <a:extLst>
                <a:ext uri="{FF2B5EF4-FFF2-40B4-BE49-F238E27FC236}">
                  <a16:creationId xmlns:a16="http://schemas.microsoft.com/office/drawing/2014/main" id="{C7B14BCC-CF9F-49CF-A628-9935AB795FE2}"/>
                </a:ext>
              </a:extLst>
            </p:cNvPr>
            <p:cNvSpPr/>
            <p:nvPr/>
          </p:nvSpPr>
          <p:spPr>
            <a:xfrm>
              <a:off x="4506172" y="911798"/>
              <a:ext cx="267692" cy="534987"/>
            </a:xfrm>
            <a:prstGeom prst="homePlate">
              <a:avLst/>
            </a:prstGeom>
            <a:solidFill>
              <a:srgbClr val="245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8" name="1 Marcador de contenido">
              <a:extLst>
                <a:ext uri="{FF2B5EF4-FFF2-40B4-BE49-F238E27FC236}">
                  <a16:creationId xmlns:a16="http://schemas.microsoft.com/office/drawing/2014/main" id="{E2E63A0C-DD75-4550-97E8-FA7CD9D57939}"/>
                </a:ext>
              </a:extLst>
            </p:cNvPr>
            <p:cNvSpPr txBox="1">
              <a:spLocks/>
            </p:cNvSpPr>
            <p:nvPr/>
          </p:nvSpPr>
          <p:spPr bwMode="gray">
            <a:xfrm>
              <a:off x="1130078" y="911798"/>
              <a:ext cx="3376094" cy="534987"/>
            </a:xfrm>
            <a:prstGeom prst="rect">
              <a:avLst/>
            </a:prstGeom>
            <a:solidFill>
              <a:srgbClr val="245178"/>
            </a:solidFill>
            <a:ln>
              <a:noFill/>
              <a:headEnd/>
              <a:tailEnd/>
            </a:ln>
          </p:spPr>
          <p:style>
            <a:lnRef idx="1">
              <a:schemeClr val="accent3"/>
            </a:lnRef>
            <a:fillRef idx="2">
              <a:schemeClr val="accent3"/>
            </a:fillRef>
            <a:effectRef idx="1">
              <a:schemeClr val="accent3"/>
            </a:effectRef>
            <a:fontRef idx="minor">
              <a:schemeClr val="dk1"/>
            </a:fontRef>
          </p:style>
          <p:txBody>
            <a:bodyPr/>
            <a:lstStyle/>
            <a:p>
              <a:pPr algn="ctr" defTabSz="914400">
                <a:spcBef>
                  <a:spcPct val="20000"/>
                </a:spcBef>
                <a:buClr>
                  <a:schemeClr val="hlink"/>
                </a:buClr>
                <a:buFont typeface="Wingdings" pitchFamily="2" charset="2"/>
                <a:buNone/>
                <a:defRPr/>
              </a:pPr>
              <a:r>
                <a:rPr lang="es-CR" sz="1400" b="1" kern="0" dirty="0">
                  <a:solidFill>
                    <a:srgbClr val="E2DFD4"/>
                  </a:solidFill>
                  <a:latin typeface="Myriad Pro" panose="020B0503030403020204" pitchFamily="34" charset="0"/>
                </a:rPr>
                <a:t>Comisión Ambiental institucional (CAI)</a:t>
              </a:r>
              <a:r>
                <a:rPr lang="es-CR" sz="1400" kern="0" dirty="0">
                  <a:solidFill>
                    <a:srgbClr val="E2DFD4"/>
                  </a:solidFill>
                  <a:latin typeface="Myriad Pro" panose="020B0503030403020204" pitchFamily="34" charset="0"/>
                </a:rPr>
                <a:t>:  nombrada por el Jerarca</a:t>
              </a:r>
              <a:endParaRPr lang="es-CR" sz="1400" b="1" kern="0" dirty="0">
                <a:solidFill>
                  <a:srgbClr val="E2DFD4"/>
                </a:solidFill>
                <a:latin typeface="Myriad Pro" panose="020B0503030403020204" pitchFamily="34" charset="0"/>
              </a:endParaRPr>
            </a:p>
          </p:txBody>
        </p:sp>
      </p:grpSp>
      <p:grpSp>
        <p:nvGrpSpPr>
          <p:cNvPr id="26" name="Grupo 25">
            <a:extLst>
              <a:ext uri="{FF2B5EF4-FFF2-40B4-BE49-F238E27FC236}">
                <a16:creationId xmlns:a16="http://schemas.microsoft.com/office/drawing/2014/main" id="{ACF523BE-5A02-42EA-9FF3-346379E8AAF4}"/>
              </a:ext>
            </a:extLst>
          </p:cNvPr>
          <p:cNvGrpSpPr/>
          <p:nvPr/>
        </p:nvGrpSpPr>
        <p:grpSpPr>
          <a:xfrm>
            <a:off x="5188007" y="778272"/>
            <a:ext cx="1682636" cy="1115028"/>
            <a:chOff x="4897649" y="802923"/>
            <a:chExt cx="1682636" cy="1115028"/>
          </a:xfrm>
          <a:effectLst>
            <a:outerShdw blurRad="50800" dist="38100" dir="5400000" algn="t" rotWithShape="0">
              <a:prstClr val="black">
                <a:alpha val="40000"/>
              </a:prstClr>
            </a:outerShdw>
          </a:effectLst>
        </p:grpSpPr>
        <p:sp>
          <p:nvSpPr>
            <p:cNvPr id="12" name="Globo: flecha hacia abajo 11">
              <a:extLst>
                <a:ext uri="{FF2B5EF4-FFF2-40B4-BE49-F238E27FC236}">
                  <a16:creationId xmlns:a16="http://schemas.microsoft.com/office/drawing/2014/main" id="{D684DE6A-B4C9-4E2A-BA10-0B409AB26B14}"/>
                </a:ext>
              </a:extLst>
            </p:cNvPr>
            <p:cNvSpPr/>
            <p:nvPr/>
          </p:nvSpPr>
          <p:spPr>
            <a:xfrm>
              <a:off x="4897649" y="802923"/>
              <a:ext cx="1682636" cy="1115028"/>
            </a:xfrm>
            <a:prstGeom prst="downArrowCallout">
              <a:avLst/>
            </a:prstGeom>
            <a:solidFill>
              <a:srgbClr val="245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7" name="CuadroTexto 16">
              <a:extLst>
                <a:ext uri="{FF2B5EF4-FFF2-40B4-BE49-F238E27FC236}">
                  <a16:creationId xmlns:a16="http://schemas.microsoft.com/office/drawing/2014/main" id="{C0C79B53-ABF5-4640-8DF1-962A94BD5168}"/>
                </a:ext>
              </a:extLst>
            </p:cNvPr>
            <p:cNvSpPr txBox="1"/>
            <p:nvPr/>
          </p:nvSpPr>
          <p:spPr>
            <a:xfrm>
              <a:off x="4897649" y="868425"/>
              <a:ext cx="1682635" cy="523220"/>
            </a:xfrm>
            <a:prstGeom prst="rect">
              <a:avLst/>
            </a:prstGeom>
            <a:noFill/>
          </p:spPr>
          <p:txBody>
            <a:bodyPr wrap="square" rtlCol="0">
              <a:spAutoFit/>
            </a:bodyPr>
            <a:lstStyle/>
            <a:p>
              <a:pPr algn="ctr"/>
              <a:r>
                <a:rPr lang="es-CR" sz="1400" dirty="0">
                  <a:solidFill>
                    <a:schemeClr val="bg1"/>
                  </a:solidFill>
                  <a:latin typeface="Myriad Pro" panose="020B0503030403020204" pitchFamily="34" charset="0"/>
                </a:rPr>
                <a:t>Jerarca</a:t>
              </a:r>
            </a:p>
            <a:p>
              <a:pPr algn="ctr"/>
              <a:r>
                <a:rPr lang="es-CR" sz="1400" dirty="0">
                  <a:solidFill>
                    <a:schemeClr val="bg1"/>
                  </a:solidFill>
                  <a:latin typeface="Myriad Pro" panose="020B0503030403020204" pitchFamily="34" charset="0"/>
                </a:rPr>
                <a:t>Institucional</a:t>
              </a:r>
            </a:p>
          </p:txBody>
        </p:sp>
      </p:grpSp>
      <p:sp>
        <p:nvSpPr>
          <p:cNvPr id="31" name="CuadroTexto 30">
            <a:extLst>
              <a:ext uri="{FF2B5EF4-FFF2-40B4-BE49-F238E27FC236}">
                <a16:creationId xmlns:a16="http://schemas.microsoft.com/office/drawing/2014/main" id="{9646A8CD-E0FA-4C36-988B-1AB807618CA1}"/>
              </a:ext>
            </a:extLst>
          </p:cNvPr>
          <p:cNvSpPr txBox="1"/>
          <p:nvPr/>
        </p:nvSpPr>
        <p:spPr>
          <a:xfrm>
            <a:off x="1" y="2665364"/>
            <a:ext cx="3276600" cy="2339102"/>
          </a:xfrm>
          <a:prstGeom prst="rect">
            <a:avLst/>
          </a:prstGeom>
          <a:solidFill>
            <a:srgbClr val="245178"/>
          </a:solidFill>
          <a:effectLst/>
        </p:spPr>
        <p:txBody>
          <a:bodyPr wrap="square" rtlCol="0">
            <a:spAutoFit/>
          </a:bodyPr>
          <a:lstStyle/>
          <a:p>
            <a:pPr algn="ctr"/>
            <a:endParaRPr lang="es-CR" sz="1200" b="1" dirty="0">
              <a:solidFill>
                <a:schemeClr val="bg1"/>
              </a:solidFill>
              <a:latin typeface="Myriad Pro" panose="020B0503030403020204" pitchFamily="34" charset="0"/>
            </a:endParaRPr>
          </a:p>
          <a:p>
            <a:pPr algn="ctr"/>
            <a:endParaRPr lang="es-CR" sz="1200" b="1" dirty="0">
              <a:solidFill>
                <a:schemeClr val="bg1"/>
              </a:solidFill>
              <a:latin typeface="Myriad Pro" panose="020B0503030403020204" pitchFamily="34" charset="0"/>
            </a:endParaRPr>
          </a:p>
          <a:p>
            <a:pPr algn="ctr"/>
            <a:endParaRPr lang="es-CR" sz="1200" b="1" dirty="0">
              <a:solidFill>
                <a:schemeClr val="bg1"/>
              </a:solidFill>
              <a:latin typeface="Myriad Pro" panose="020B0503030403020204" pitchFamily="34" charset="0"/>
            </a:endParaRPr>
          </a:p>
          <a:p>
            <a:pPr algn="ctr"/>
            <a:endParaRPr lang="es-CR" sz="1200" b="1" dirty="0">
              <a:solidFill>
                <a:schemeClr val="bg1"/>
              </a:solidFill>
              <a:latin typeface="Myriad Pro" panose="020B0503030403020204" pitchFamily="34" charset="0"/>
            </a:endParaRPr>
          </a:p>
          <a:p>
            <a:pPr algn="r"/>
            <a:r>
              <a:rPr lang="es-CR" sz="1400" b="1" dirty="0">
                <a:solidFill>
                  <a:srgbClr val="F5F4F1"/>
                </a:solidFill>
                <a:latin typeface="Myriad Pro" panose="020B0503030403020204" pitchFamily="34" charset="0"/>
              </a:rPr>
              <a:t>Áreas sugeridas:       </a:t>
            </a:r>
          </a:p>
          <a:p>
            <a:pPr algn="r"/>
            <a:r>
              <a:rPr lang="es-CR" sz="1200" b="1" dirty="0">
                <a:solidFill>
                  <a:schemeClr val="bg1"/>
                </a:solidFill>
                <a:latin typeface="Myriad Pro" panose="020B0503030403020204" pitchFamily="34" charset="0"/>
              </a:rPr>
              <a:t> </a:t>
            </a:r>
          </a:p>
          <a:p>
            <a:pPr algn="r"/>
            <a:r>
              <a:rPr lang="es-CR" sz="1200" dirty="0">
                <a:solidFill>
                  <a:schemeClr val="bg1"/>
                </a:solidFill>
                <a:latin typeface="Myriad Pro" panose="020B0503030403020204" pitchFamily="34" charset="0"/>
              </a:rPr>
              <a:t>ambiental, financiera, presupuestal, </a:t>
            </a:r>
          </a:p>
          <a:p>
            <a:pPr algn="r"/>
            <a:r>
              <a:rPr lang="es-CR" sz="1200" dirty="0">
                <a:solidFill>
                  <a:schemeClr val="bg1"/>
                </a:solidFill>
                <a:latin typeface="Myriad Pro" panose="020B0503030403020204" pitchFamily="34" charset="0"/>
              </a:rPr>
              <a:t>planificación, salud ocupacional, </a:t>
            </a:r>
          </a:p>
          <a:p>
            <a:pPr algn="r"/>
            <a:r>
              <a:rPr lang="es-CR" sz="1200" dirty="0">
                <a:solidFill>
                  <a:schemeClr val="bg1"/>
                </a:solidFill>
                <a:latin typeface="Myriad Pro" panose="020B0503030403020204" pitchFamily="34" charset="0"/>
              </a:rPr>
              <a:t>servicios generales, proveeduría, </a:t>
            </a:r>
          </a:p>
          <a:p>
            <a:pPr algn="r"/>
            <a:r>
              <a:rPr lang="es-CR" sz="1200" dirty="0">
                <a:solidFill>
                  <a:schemeClr val="bg1"/>
                </a:solidFill>
                <a:latin typeface="Myriad Pro" panose="020B0503030403020204" pitchFamily="34" charset="0"/>
              </a:rPr>
              <a:t>flota vehicular y comunicación.</a:t>
            </a:r>
          </a:p>
          <a:p>
            <a:pPr algn="ctr"/>
            <a:endParaRPr lang="es-CR" sz="1200" dirty="0">
              <a:solidFill>
                <a:schemeClr val="bg1"/>
              </a:solidFill>
              <a:latin typeface="Myriad Pro" panose="020B0503030403020204" pitchFamily="34" charset="0"/>
            </a:endParaRPr>
          </a:p>
          <a:p>
            <a:pPr algn="ctr"/>
            <a:endParaRPr lang="es-CR" sz="1200" dirty="0">
              <a:solidFill>
                <a:schemeClr val="bg1"/>
              </a:solidFill>
              <a:latin typeface="Myriad Pro" panose="020B0503030403020204" pitchFamily="34" charset="0"/>
            </a:endParaRPr>
          </a:p>
        </p:txBody>
      </p:sp>
      <p:pic>
        <p:nvPicPr>
          <p:cNvPr id="7" name="Picture 2" descr="gerente de fondo de la oficina trabajo sketch carácter de dibujos animados">
            <a:extLst>
              <a:ext uri="{FF2B5EF4-FFF2-40B4-BE49-F238E27FC236}">
                <a16:creationId xmlns:a16="http://schemas.microsoft.com/office/drawing/2014/main" id="{D40EE426-F28D-4C59-8A19-E6B690A504C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10000"/>
                    </a14:imgEffect>
                    <a14:imgEffect>
                      <a14:colorTemperature colorTemp="6680"/>
                    </a14:imgEffect>
                    <a14:imgEffect>
                      <a14:saturation sat="64000"/>
                    </a14:imgEffect>
                    <a14:imgEffect>
                      <a14:brightnessContrast bright="2000" contrast="-9000"/>
                    </a14:imgEffect>
                  </a14:imgLayer>
                </a14:imgProps>
              </a:ext>
              <a:ext uri="{28A0092B-C50C-407E-A947-70E740481C1C}">
                <a14:useLocalDpi xmlns:a14="http://schemas.microsoft.com/office/drawing/2010/main" val="0"/>
              </a:ext>
            </a:extLst>
          </a:blip>
          <a:srcRect l="22222" t="27600" r="12636" b="6229"/>
          <a:stretch/>
        </p:blipFill>
        <p:spPr bwMode="auto">
          <a:xfrm flipH="1">
            <a:off x="1308012" y="1460500"/>
            <a:ext cx="1917788" cy="1711926"/>
          </a:xfrm>
          <a:prstGeom prst="rect">
            <a:avLst/>
          </a:prstGeom>
          <a:noFill/>
          <a:ln w="57150">
            <a:solidFill>
              <a:srgbClr val="E2DFD4"/>
            </a:solidFill>
          </a:ln>
          <a:extLst>
            <a:ext uri="{909E8E84-426E-40DD-AFC4-6F175D3DCCD1}">
              <a14:hiddenFill xmlns:a14="http://schemas.microsoft.com/office/drawing/2010/main">
                <a:solidFill>
                  <a:srgbClr val="FFFFFF"/>
                </a:solidFill>
              </a14:hiddenFill>
            </a:ext>
          </a:extLst>
        </p:spPr>
      </p:pic>
      <p:grpSp>
        <p:nvGrpSpPr>
          <p:cNvPr id="51" name="Grupo 50">
            <a:extLst>
              <a:ext uri="{FF2B5EF4-FFF2-40B4-BE49-F238E27FC236}">
                <a16:creationId xmlns:a16="http://schemas.microsoft.com/office/drawing/2014/main" id="{E45BF6A7-50A3-4ECF-9C77-4954191BC899}"/>
              </a:ext>
            </a:extLst>
          </p:cNvPr>
          <p:cNvGrpSpPr/>
          <p:nvPr/>
        </p:nvGrpSpPr>
        <p:grpSpPr>
          <a:xfrm>
            <a:off x="6902394" y="1993297"/>
            <a:ext cx="1879655" cy="646331"/>
            <a:chOff x="6902394" y="2079440"/>
            <a:chExt cx="1879655" cy="646331"/>
          </a:xfrm>
        </p:grpSpPr>
        <p:grpSp>
          <p:nvGrpSpPr>
            <p:cNvPr id="38" name="Grupo 37">
              <a:extLst>
                <a:ext uri="{FF2B5EF4-FFF2-40B4-BE49-F238E27FC236}">
                  <a16:creationId xmlns:a16="http://schemas.microsoft.com/office/drawing/2014/main" id="{2B7B931F-AB50-4CE7-A7CD-243688FCE467}"/>
                </a:ext>
              </a:extLst>
            </p:cNvPr>
            <p:cNvGrpSpPr/>
            <p:nvPr/>
          </p:nvGrpSpPr>
          <p:grpSpPr>
            <a:xfrm>
              <a:off x="7569199" y="2079440"/>
              <a:ext cx="1212850" cy="646331"/>
              <a:chOff x="7639050" y="2115209"/>
              <a:chExt cx="1212850" cy="646331"/>
            </a:xfrm>
            <a:solidFill>
              <a:srgbClr val="FF6600"/>
            </a:solidFill>
            <a:effectLst>
              <a:outerShdw blurRad="50800" dist="38100" dir="5400000" algn="t" rotWithShape="0">
                <a:prstClr val="black">
                  <a:alpha val="40000"/>
                </a:prstClr>
              </a:outerShdw>
            </a:effectLst>
          </p:grpSpPr>
          <p:sp>
            <p:nvSpPr>
              <p:cNvPr id="36" name="Rectángulo: esquinas redondeadas 35">
                <a:extLst>
                  <a:ext uri="{FF2B5EF4-FFF2-40B4-BE49-F238E27FC236}">
                    <a16:creationId xmlns:a16="http://schemas.microsoft.com/office/drawing/2014/main" id="{865BFFCE-493F-49C7-87D1-CA98598D9752}"/>
                  </a:ext>
                </a:extLst>
              </p:cNvPr>
              <p:cNvSpPr/>
              <p:nvPr/>
            </p:nvSpPr>
            <p:spPr>
              <a:xfrm>
                <a:off x="7639050" y="2139950"/>
                <a:ext cx="1212850" cy="585821"/>
              </a:xfrm>
              <a:prstGeom prst="roundRect">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CR"/>
              </a:p>
            </p:txBody>
          </p:sp>
          <p:sp>
            <p:nvSpPr>
              <p:cNvPr id="37" name="CuadroTexto 36">
                <a:extLst>
                  <a:ext uri="{FF2B5EF4-FFF2-40B4-BE49-F238E27FC236}">
                    <a16:creationId xmlns:a16="http://schemas.microsoft.com/office/drawing/2014/main" id="{34697781-479E-486D-A8C0-08586F052C86}"/>
                  </a:ext>
                </a:extLst>
              </p:cNvPr>
              <p:cNvSpPr txBox="1"/>
              <p:nvPr/>
            </p:nvSpPr>
            <p:spPr>
              <a:xfrm>
                <a:off x="7715250" y="2115209"/>
                <a:ext cx="1041400" cy="646331"/>
              </a:xfrm>
              <a:prstGeom prst="rect">
                <a:avLst/>
              </a:prstGeom>
              <a:noFill/>
            </p:spPr>
            <p:txBody>
              <a:bodyPr wrap="square" rtlCol="0">
                <a:spAutoFit/>
              </a:bodyPr>
              <a:lstStyle/>
              <a:p>
                <a:pPr algn="ctr"/>
                <a:r>
                  <a:rPr lang="es-ES_tradnl" altLang="es-CR" sz="1200" dirty="0">
                    <a:solidFill>
                      <a:srgbClr val="FFFFFF"/>
                    </a:solidFill>
                    <a:latin typeface="Myriad Pro" panose="020B0503030403020204" pitchFamily="34" charset="0"/>
                    <a:cs typeface="Arial" panose="020B0604020202020204" pitchFamily="34" charset="0"/>
                  </a:rPr>
                  <a:t>Comisión Técnica (MINAE, MS)</a:t>
                </a:r>
                <a:endParaRPr lang="es-ES_tradnl" sz="1200" dirty="0">
                  <a:latin typeface="Myriad Pro" panose="020B0503030403020204" pitchFamily="34" charset="0"/>
                </a:endParaRPr>
              </a:p>
            </p:txBody>
          </p:sp>
        </p:grpSp>
        <p:sp>
          <p:nvSpPr>
            <p:cNvPr id="39" name="Flecha: a la izquierda y derecha 38">
              <a:extLst>
                <a:ext uri="{FF2B5EF4-FFF2-40B4-BE49-F238E27FC236}">
                  <a16:creationId xmlns:a16="http://schemas.microsoft.com/office/drawing/2014/main" id="{80DB7D2A-0592-4481-A573-C66E66973FF1}"/>
                </a:ext>
              </a:extLst>
            </p:cNvPr>
            <p:cNvSpPr/>
            <p:nvPr/>
          </p:nvSpPr>
          <p:spPr>
            <a:xfrm>
              <a:off x="6902394" y="2312552"/>
              <a:ext cx="609599" cy="255287"/>
            </a:xfrm>
            <a:prstGeom prst="leftRightArrow">
              <a:avLst/>
            </a:prstGeom>
            <a:solidFill>
              <a:srgbClr val="FF66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grpSp>
        <p:nvGrpSpPr>
          <p:cNvPr id="27" name="Grupo 26">
            <a:extLst>
              <a:ext uri="{FF2B5EF4-FFF2-40B4-BE49-F238E27FC236}">
                <a16:creationId xmlns:a16="http://schemas.microsoft.com/office/drawing/2014/main" id="{61E5F24B-B6BE-42A4-A103-3BA389862AFB}"/>
              </a:ext>
            </a:extLst>
          </p:cNvPr>
          <p:cNvGrpSpPr/>
          <p:nvPr/>
        </p:nvGrpSpPr>
        <p:grpSpPr>
          <a:xfrm>
            <a:off x="5188007" y="1863770"/>
            <a:ext cx="1684376" cy="1421236"/>
            <a:chOff x="4897649" y="1927270"/>
            <a:chExt cx="1684376" cy="1421236"/>
          </a:xfrm>
          <a:effectLst>
            <a:outerShdw blurRad="50800" dist="38100" dir="5400000" algn="t" rotWithShape="0">
              <a:prstClr val="black">
                <a:alpha val="40000"/>
              </a:prstClr>
            </a:outerShdw>
          </a:effectLst>
        </p:grpSpPr>
        <p:sp>
          <p:nvSpPr>
            <p:cNvPr id="13" name="Globo: flecha hacia abajo 12">
              <a:extLst>
                <a:ext uri="{FF2B5EF4-FFF2-40B4-BE49-F238E27FC236}">
                  <a16:creationId xmlns:a16="http://schemas.microsoft.com/office/drawing/2014/main" id="{7C154214-DA81-4ED3-A5F0-0EDDD988FE28}"/>
                </a:ext>
              </a:extLst>
            </p:cNvPr>
            <p:cNvSpPr/>
            <p:nvPr/>
          </p:nvSpPr>
          <p:spPr>
            <a:xfrm>
              <a:off x="4897649" y="1957563"/>
              <a:ext cx="1682636" cy="1390943"/>
            </a:xfrm>
            <a:prstGeom prst="downArrowCallout">
              <a:avLst/>
            </a:prstGeom>
            <a:solidFill>
              <a:srgbClr val="5191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9" name="CuadroTexto 18">
              <a:extLst>
                <a:ext uri="{FF2B5EF4-FFF2-40B4-BE49-F238E27FC236}">
                  <a16:creationId xmlns:a16="http://schemas.microsoft.com/office/drawing/2014/main" id="{6E91AC1D-0FDA-4A97-A6FB-FAF7111543A4}"/>
                </a:ext>
              </a:extLst>
            </p:cNvPr>
            <p:cNvSpPr txBox="1"/>
            <p:nvPr/>
          </p:nvSpPr>
          <p:spPr>
            <a:xfrm>
              <a:off x="4899390" y="1927270"/>
              <a:ext cx="1682635" cy="954107"/>
            </a:xfrm>
            <a:prstGeom prst="rect">
              <a:avLst/>
            </a:prstGeom>
            <a:noFill/>
          </p:spPr>
          <p:txBody>
            <a:bodyPr wrap="square" rtlCol="0">
              <a:spAutoFit/>
            </a:bodyPr>
            <a:lstStyle/>
            <a:p>
              <a:pPr algn="ctr"/>
              <a:r>
                <a:rPr lang="es-CR" sz="1400" dirty="0">
                  <a:solidFill>
                    <a:schemeClr val="bg1"/>
                  </a:solidFill>
                  <a:latin typeface="Myriad Pro" panose="020B0503030403020204" pitchFamily="34" charset="0"/>
                </a:rPr>
                <a:t>Comisión Institucional, Coordinador del</a:t>
              </a:r>
            </a:p>
            <a:p>
              <a:pPr algn="ctr"/>
              <a:r>
                <a:rPr lang="es-CR" sz="1400" dirty="0">
                  <a:solidFill>
                    <a:schemeClr val="bg1"/>
                  </a:solidFill>
                  <a:latin typeface="Myriad Pro" panose="020B0503030403020204" pitchFamily="34" charset="0"/>
                </a:rPr>
                <a:t>PGAI</a:t>
              </a:r>
            </a:p>
          </p:txBody>
        </p:sp>
      </p:grpSp>
      <p:grpSp>
        <p:nvGrpSpPr>
          <p:cNvPr id="40" name="Grupo 39">
            <a:extLst>
              <a:ext uri="{FF2B5EF4-FFF2-40B4-BE49-F238E27FC236}">
                <a16:creationId xmlns:a16="http://schemas.microsoft.com/office/drawing/2014/main" id="{5C902041-13CF-4832-98B9-CAE08B14C5DF}"/>
              </a:ext>
            </a:extLst>
          </p:cNvPr>
          <p:cNvGrpSpPr/>
          <p:nvPr/>
        </p:nvGrpSpPr>
        <p:grpSpPr>
          <a:xfrm>
            <a:off x="3540182" y="3314814"/>
            <a:ext cx="5146617" cy="1115409"/>
            <a:chOff x="3540182" y="3378696"/>
            <a:chExt cx="5146617" cy="1115409"/>
          </a:xfrm>
        </p:grpSpPr>
        <p:grpSp>
          <p:nvGrpSpPr>
            <p:cNvPr id="28" name="Grupo 27">
              <a:extLst>
                <a:ext uri="{FF2B5EF4-FFF2-40B4-BE49-F238E27FC236}">
                  <a16:creationId xmlns:a16="http://schemas.microsoft.com/office/drawing/2014/main" id="{8F969EA3-AFD5-492C-B8C5-B805A5BF4E93}"/>
                </a:ext>
              </a:extLst>
            </p:cNvPr>
            <p:cNvGrpSpPr/>
            <p:nvPr/>
          </p:nvGrpSpPr>
          <p:grpSpPr>
            <a:xfrm>
              <a:off x="3540182" y="3378696"/>
              <a:ext cx="1469549" cy="1115409"/>
              <a:chOff x="3249824" y="3378696"/>
              <a:chExt cx="1469549" cy="1115409"/>
            </a:xfrm>
            <a:effectLst>
              <a:outerShdw blurRad="50800" dist="38100" dir="5400000" algn="t" rotWithShape="0">
                <a:prstClr val="black">
                  <a:alpha val="40000"/>
                </a:prstClr>
              </a:outerShdw>
            </a:effectLst>
          </p:grpSpPr>
          <p:sp>
            <p:nvSpPr>
              <p:cNvPr id="14" name="Globo: flecha hacia arriba 13">
                <a:extLst>
                  <a:ext uri="{FF2B5EF4-FFF2-40B4-BE49-F238E27FC236}">
                    <a16:creationId xmlns:a16="http://schemas.microsoft.com/office/drawing/2014/main" id="{B4EB1FDB-BE9F-4593-8CDC-81156E81CA32}"/>
                  </a:ext>
                </a:extLst>
              </p:cNvPr>
              <p:cNvSpPr/>
              <p:nvPr/>
            </p:nvSpPr>
            <p:spPr>
              <a:xfrm>
                <a:off x="3249824" y="3378696"/>
                <a:ext cx="1469549" cy="1115027"/>
              </a:xfrm>
              <a:prstGeom prst="upArrowCallout">
                <a:avLst/>
              </a:prstGeom>
              <a:solidFill>
                <a:srgbClr val="ABC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3" name="CuadroTexto 22">
                <a:extLst>
                  <a:ext uri="{FF2B5EF4-FFF2-40B4-BE49-F238E27FC236}">
                    <a16:creationId xmlns:a16="http://schemas.microsoft.com/office/drawing/2014/main" id="{A30168F2-7682-4F18-B6FA-09D986693865}"/>
                  </a:ext>
                </a:extLst>
              </p:cNvPr>
              <p:cNvSpPr txBox="1"/>
              <p:nvPr/>
            </p:nvSpPr>
            <p:spPr>
              <a:xfrm>
                <a:off x="3249824" y="3755441"/>
                <a:ext cx="1469549" cy="738664"/>
              </a:xfrm>
              <a:prstGeom prst="rect">
                <a:avLst/>
              </a:prstGeom>
              <a:noFill/>
            </p:spPr>
            <p:txBody>
              <a:bodyPr wrap="square" rtlCol="0">
                <a:spAutoFit/>
              </a:bodyPr>
              <a:lstStyle/>
              <a:p>
                <a:pPr algn="ctr"/>
                <a:r>
                  <a:rPr lang="es-CR" sz="1400" dirty="0">
                    <a:solidFill>
                      <a:srgbClr val="245178"/>
                    </a:solidFill>
                    <a:latin typeface="Myriad Pro" panose="020B0503030403020204" pitchFamily="34" charset="0"/>
                  </a:rPr>
                  <a:t>Responsable del PGAI,</a:t>
                </a:r>
              </a:p>
              <a:p>
                <a:pPr algn="ctr"/>
                <a:r>
                  <a:rPr lang="es-CR" sz="1400" dirty="0">
                    <a:solidFill>
                      <a:srgbClr val="245178"/>
                    </a:solidFill>
                    <a:latin typeface="Myriad Pro" panose="020B0503030403020204" pitchFamily="34" charset="0"/>
                  </a:rPr>
                  <a:t>Organización 1</a:t>
                </a:r>
              </a:p>
            </p:txBody>
          </p:sp>
        </p:grpSp>
        <p:grpSp>
          <p:nvGrpSpPr>
            <p:cNvPr id="29" name="Grupo 28">
              <a:extLst>
                <a:ext uri="{FF2B5EF4-FFF2-40B4-BE49-F238E27FC236}">
                  <a16:creationId xmlns:a16="http://schemas.microsoft.com/office/drawing/2014/main" id="{E83C8103-7241-46ED-9400-DFDF0606BA19}"/>
                </a:ext>
              </a:extLst>
            </p:cNvPr>
            <p:cNvGrpSpPr/>
            <p:nvPr/>
          </p:nvGrpSpPr>
          <p:grpSpPr>
            <a:xfrm>
              <a:off x="5294551" y="3378696"/>
              <a:ext cx="1481322" cy="1115027"/>
              <a:chOff x="5004193" y="3378696"/>
              <a:chExt cx="1481322" cy="1115027"/>
            </a:xfrm>
            <a:effectLst>
              <a:outerShdw blurRad="50800" dist="38100" dir="5400000" algn="t" rotWithShape="0">
                <a:prstClr val="black">
                  <a:alpha val="40000"/>
                </a:prstClr>
              </a:outerShdw>
            </a:effectLst>
          </p:grpSpPr>
          <p:sp>
            <p:nvSpPr>
              <p:cNvPr id="15" name="Globo: flecha hacia arriba 14">
                <a:extLst>
                  <a:ext uri="{FF2B5EF4-FFF2-40B4-BE49-F238E27FC236}">
                    <a16:creationId xmlns:a16="http://schemas.microsoft.com/office/drawing/2014/main" id="{8553DE14-83E0-475C-B835-C4B77E685027}"/>
                  </a:ext>
                </a:extLst>
              </p:cNvPr>
              <p:cNvSpPr/>
              <p:nvPr/>
            </p:nvSpPr>
            <p:spPr>
              <a:xfrm>
                <a:off x="5004193" y="3378696"/>
                <a:ext cx="1469549" cy="1115027"/>
              </a:xfrm>
              <a:prstGeom prst="upArrowCallout">
                <a:avLst/>
              </a:prstGeom>
              <a:solidFill>
                <a:srgbClr val="ABC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4" name="CuadroTexto 23">
                <a:extLst>
                  <a:ext uri="{FF2B5EF4-FFF2-40B4-BE49-F238E27FC236}">
                    <a16:creationId xmlns:a16="http://schemas.microsoft.com/office/drawing/2014/main" id="{431C4C65-0B82-4F1D-ACE0-9745FA5A805E}"/>
                  </a:ext>
                </a:extLst>
              </p:cNvPr>
              <p:cNvSpPr txBox="1"/>
              <p:nvPr/>
            </p:nvSpPr>
            <p:spPr>
              <a:xfrm>
                <a:off x="5015966" y="3746855"/>
                <a:ext cx="1469549" cy="738664"/>
              </a:xfrm>
              <a:prstGeom prst="rect">
                <a:avLst/>
              </a:prstGeom>
              <a:noFill/>
            </p:spPr>
            <p:txBody>
              <a:bodyPr wrap="square" rtlCol="0">
                <a:spAutoFit/>
              </a:bodyPr>
              <a:lstStyle/>
              <a:p>
                <a:pPr algn="ctr"/>
                <a:r>
                  <a:rPr lang="es-CR" sz="1400" dirty="0">
                    <a:solidFill>
                      <a:srgbClr val="245178"/>
                    </a:solidFill>
                    <a:latin typeface="Myriad Pro" panose="020B0503030403020204" pitchFamily="34" charset="0"/>
                  </a:rPr>
                  <a:t>Responsable del PGAI,</a:t>
                </a:r>
              </a:p>
              <a:p>
                <a:pPr algn="ctr"/>
                <a:r>
                  <a:rPr lang="es-CR" sz="1400" dirty="0">
                    <a:solidFill>
                      <a:srgbClr val="245178"/>
                    </a:solidFill>
                    <a:latin typeface="Myriad Pro" panose="020B0503030403020204" pitchFamily="34" charset="0"/>
                  </a:rPr>
                  <a:t>Organización 2</a:t>
                </a:r>
              </a:p>
            </p:txBody>
          </p:sp>
        </p:grpSp>
        <p:grpSp>
          <p:nvGrpSpPr>
            <p:cNvPr id="30" name="Grupo 29">
              <a:extLst>
                <a:ext uri="{FF2B5EF4-FFF2-40B4-BE49-F238E27FC236}">
                  <a16:creationId xmlns:a16="http://schemas.microsoft.com/office/drawing/2014/main" id="{7CDA13EC-81BB-40D5-861F-7EC15BA7AB33}"/>
                </a:ext>
              </a:extLst>
            </p:cNvPr>
            <p:cNvGrpSpPr/>
            <p:nvPr/>
          </p:nvGrpSpPr>
          <p:grpSpPr>
            <a:xfrm>
              <a:off x="7043338" y="3378696"/>
              <a:ext cx="1643461" cy="1115027"/>
              <a:chOff x="6752980" y="3378696"/>
              <a:chExt cx="1643461" cy="1115027"/>
            </a:xfrm>
            <a:effectLst>
              <a:outerShdw blurRad="50800" dist="38100" dir="5400000" algn="t" rotWithShape="0">
                <a:prstClr val="black">
                  <a:alpha val="40000"/>
                </a:prstClr>
              </a:outerShdw>
            </a:effectLst>
          </p:grpSpPr>
          <p:sp>
            <p:nvSpPr>
              <p:cNvPr id="16" name="Globo: flecha hacia arriba 15">
                <a:extLst>
                  <a:ext uri="{FF2B5EF4-FFF2-40B4-BE49-F238E27FC236}">
                    <a16:creationId xmlns:a16="http://schemas.microsoft.com/office/drawing/2014/main" id="{D3220BB6-7451-4E3C-8115-B759FC71A305}"/>
                  </a:ext>
                </a:extLst>
              </p:cNvPr>
              <p:cNvSpPr/>
              <p:nvPr/>
            </p:nvSpPr>
            <p:spPr>
              <a:xfrm>
                <a:off x="6758562" y="3378696"/>
                <a:ext cx="1469549" cy="1115027"/>
              </a:xfrm>
              <a:prstGeom prst="upArrowCallout">
                <a:avLst/>
              </a:prstGeom>
              <a:solidFill>
                <a:srgbClr val="ABC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5" name="CuadroTexto 24">
                <a:extLst>
                  <a:ext uri="{FF2B5EF4-FFF2-40B4-BE49-F238E27FC236}">
                    <a16:creationId xmlns:a16="http://schemas.microsoft.com/office/drawing/2014/main" id="{D170DBBE-7382-432F-9576-A4106387C233}"/>
                  </a:ext>
                </a:extLst>
              </p:cNvPr>
              <p:cNvSpPr txBox="1"/>
              <p:nvPr/>
            </p:nvSpPr>
            <p:spPr>
              <a:xfrm>
                <a:off x="6752980" y="3751148"/>
                <a:ext cx="1643461" cy="738664"/>
              </a:xfrm>
              <a:prstGeom prst="rect">
                <a:avLst/>
              </a:prstGeom>
              <a:noFill/>
            </p:spPr>
            <p:txBody>
              <a:bodyPr wrap="square" rtlCol="0">
                <a:spAutoFit/>
              </a:bodyPr>
              <a:lstStyle/>
              <a:p>
                <a:pPr algn="ctr"/>
                <a:r>
                  <a:rPr lang="es-CR" sz="1400" dirty="0">
                    <a:solidFill>
                      <a:srgbClr val="245178"/>
                    </a:solidFill>
                    <a:latin typeface="Myriad Pro" panose="020B0503030403020204" pitchFamily="34" charset="0"/>
                  </a:rPr>
                  <a:t>Responsable del PGAI,</a:t>
                </a:r>
              </a:p>
              <a:p>
                <a:pPr algn="ctr"/>
                <a:r>
                  <a:rPr lang="es-CR" sz="1400" dirty="0">
                    <a:solidFill>
                      <a:srgbClr val="245178"/>
                    </a:solidFill>
                    <a:latin typeface="Myriad Pro" panose="020B0503030403020204" pitchFamily="34" charset="0"/>
                  </a:rPr>
                  <a:t>Organización “n”</a:t>
                </a:r>
              </a:p>
            </p:txBody>
          </p:sp>
        </p:grpSp>
      </p:grpSp>
      <p:cxnSp>
        <p:nvCxnSpPr>
          <p:cNvPr id="57" name="Conector recto 56">
            <a:extLst>
              <a:ext uri="{FF2B5EF4-FFF2-40B4-BE49-F238E27FC236}">
                <a16:creationId xmlns:a16="http://schemas.microsoft.com/office/drawing/2014/main" id="{1849DAEE-F74A-422F-A585-DCFDC36E2075}"/>
              </a:ext>
            </a:extLst>
          </p:cNvPr>
          <p:cNvCxnSpPr/>
          <p:nvPr/>
        </p:nvCxnSpPr>
        <p:spPr>
          <a:xfrm>
            <a:off x="4274956" y="3310520"/>
            <a:ext cx="3503156" cy="0"/>
          </a:xfrm>
          <a:prstGeom prst="line">
            <a:avLst/>
          </a:prstGeom>
          <a:ln w="38100">
            <a:solidFill>
              <a:srgbClr val="5191C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818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up)">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up)">
                                      <p:cBhvr>
                                        <p:cTn id="21" dur="500"/>
                                        <p:tgtEl>
                                          <p:spTgt spid="27"/>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wipe(down)">
                                      <p:cBhvr>
                                        <p:cTn id="30" dur="5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wipe(left)">
                                      <p:cBhvr>
                                        <p:cTn id="35" dur="500"/>
                                        <p:tgtEl>
                                          <p:spTgt spid="5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up)">
                                      <p:cBhvr>
                                        <p:cTn id="4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ángulo 54">
            <a:extLst>
              <a:ext uri="{FF2B5EF4-FFF2-40B4-BE49-F238E27FC236}">
                <a16:creationId xmlns:a16="http://schemas.microsoft.com/office/drawing/2014/main" id="{8EA1C3D0-C64D-4D07-897D-CADA1C4C2310}"/>
              </a:ext>
            </a:extLst>
          </p:cNvPr>
          <p:cNvSpPr/>
          <p:nvPr/>
        </p:nvSpPr>
        <p:spPr>
          <a:xfrm>
            <a:off x="4836028" y="0"/>
            <a:ext cx="4308307" cy="5003800"/>
          </a:xfrm>
          <a:prstGeom prst="rect">
            <a:avLst/>
          </a:prstGeom>
          <a:solidFill>
            <a:srgbClr val="CFD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0" name="Rectángulo 19">
            <a:extLst>
              <a:ext uri="{FF2B5EF4-FFF2-40B4-BE49-F238E27FC236}">
                <a16:creationId xmlns:a16="http://schemas.microsoft.com/office/drawing/2014/main" id="{CDC45B12-A1D3-4854-817E-09CB920F4E91}"/>
              </a:ext>
            </a:extLst>
          </p:cNvPr>
          <p:cNvSpPr/>
          <p:nvPr/>
        </p:nvSpPr>
        <p:spPr>
          <a:xfrm>
            <a:off x="-3238" y="0"/>
            <a:ext cx="4841938" cy="5003800"/>
          </a:xfrm>
          <a:prstGeom prst="rect">
            <a:avLst/>
          </a:prstGeom>
          <a:solidFill>
            <a:srgbClr val="E8E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5" name="Imagen 4">
            <a:extLst>
              <a:ext uri="{FF2B5EF4-FFF2-40B4-BE49-F238E27FC236}">
                <a16:creationId xmlns:a16="http://schemas.microsoft.com/office/drawing/2014/main" id="{457B4720-38ED-4367-B820-DD16EB40BC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
            <a:ext cx="9144000" cy="5141975"/>
          </a:xfrm>
          <a:prstGeom prst="rect">
            <a:avLst/>
          </a:prstGeom>
          <a:effectLst>
            <a:outerShdw blurRad="50800" dist="38100" dir="5400000" algn="t" rotWithShape="0">
              <a:prstClr val="black">
                <a:alpha val="40000"/>
              </a:prstClr>
            </a:outerShdw>
          </a:effectLst>
        </p:spPr>
      </p:pic>
      <p:pic>
        <p:nvPicPr>
          <p:cNvPr id="2" name="Imagen 1">
            <a:extLst>
              <a:ext uri="{FF2B5EF4-FFF2-40B4-BE49-F238E27FC236}">
                <a16:creationId xmlns:a16="http://schemas.microsoft.com/office/drawing/2014/main" id="{E25812FF-9296-4F1E-B648-F846EE6265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 y="0"/>
            <a:ext cx="9147238" cy="5143500"/>
          </a:xfrm>
          <a:prstGeom prst="rect">
            <a:avLst/>
          </a:prstGeom>
        </p:spPr>
      </p:pic>
      <p:sp>
        <p:nvSpPr>
          <p:cNvPr id="3" name="CuadroTexto 2">
            <a:extLst>
              <a:ext uri="{FF2B5EF4-FFF2-40B4-BE49-F238E27FC236}">
                <a16:creationId xmlns:a16="http://schemas.microsoft.com/office/drawing/2014/main" id="{6B5CA94A-4EBC-4A40-858E-CF6EF101188F}"/>
              </a:ext>
            </a:extLst>
          </p:cNvPr>
          <p:cNvSpPr txBox="1"/>
          <p:nvPr/>
        </p:nvSpPr>
        <p:spPr>
          <a:xfrm>
            <a:off x="2940050" y="101600"/>
            <a:ext cx="5594350" cy="338554"/>
          </a:xfrm>
          <a:prstGeom prst="rect">
            <a:avLst/>
          </a:prstGeom>
          <a:noFill/>
        </p:spPr>
        <p:txBody>
          <a:bodyPr wrap="square" rtlCol="0">
            <a:spAutoFit/>
          </a:bodyPr>
          <a:lstStyle/>
          <a:p>
            <a:pPr algn="ctr"/>
            <a:r>
              <a:rPr lang="es-CR" sz="1600" b="1" dirty="0">
                <a:solidFill>
                  <a:srgbClr val="245178"/>
                </a:solidFill>
                <a:latin typeface="Myriad Pro" panose="020B0503030403020204" pitchFamily="34" charset="0"/>
              </a:rPr>
              <a:t>Paso 3: Elaboración de la Política Ambiental Institucional</a:t>
            </a:r>
          </a:p>
        </p:txBody>
      </p:sp>
      <p:sp>
        <p:nvSpPr>
          <p:cNvPr id="4" name="Elipse 3">
            <a:extLst>
              <a:ext uri="{FF2B5EF4-FFF2-40B4-BE49-F238E27FC236}">
                <a16:creationId xmlns:a16="http://schemas.microsoft.com/office/drawing/2014/main" id="{AFBE4BC5-EEE4-4107-BB27-3DEF5A1C7352}"/>
              </a:ext>
            </a:extLst>
          </p:cNvPr>
          <p:cNvSpPr/>
          <p:nvPr/>
        </p:nvSpPr>
        <p:spPr>
          <a:xfrm>
            <a:off x="96521" y="633730"/>
            <a:ext cx="707027" cy="707027"/>
          </a:xfrm>
          <a:prstGeom prst="ellipse">
            <a:avLst/>
          </a:prstGeom>
          <a:solidFill>
            <a:srgbClr val="E2DFD4"/>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grpSp>
        <p:nvGrpSpPr>
          <p:cNvPr id="51" name="Grupo 50">
            <a:extLst>
              <a:ext uri="{FF2B5EF4-FFF2-40B4-BE49-F238E27FC236}">
                <a16:creationId xmlns:a16="http://schemas.microsoft.com/office/drawing/2014/main" id="{74A1C312-EF71-4D5B-9A16-776609936360}"/>
              </a:ext>
            </a:extLst>
          </p:cNvPr>
          <p:cNvGrpSpPr/>
          <p:nvPr/>
        </p:nvGrpSpPr>
        <p:grpSpPr>
          <a:xfrm>
            <a:off x="1562848" y="2711036"/>
            <a:ext cx="1731439" cy="1492621"/>
            <a:chOff x="1562848" y="2711036"/>
            <a:chExt cx="1731439" cy="1492621"/>
          </a:xfrm>
        </p:grpSpPr>
        <p:sp>
          <p:nvSpPr>
            <p:cNvPr id="9" name="Hexágono 8">
              <a:extLst>
                <a:ext uri="{FF2B5EF4-FFF2-40B4-BE49-F238E27FC236}">
                  <a16:creationId xmlns:a16="http://schemas.microsoft.com/office/drawing/2014/main" id="{2A9A5102-361F-4A48-B347-747FE57EC5E2}"/>
                </a:ext>
              </a:extLst>
            </p:cNvPr>
            <p:cNvSpPr/>
            <p:nvPr/>
          </p:nvSpPr>
          <p:spPr>
            <a:xfrm>
              <a:off x="1562848" y="2711036"/>
              <a:ext cx="1731439" cy="1492621"/>
            </a:xfrm>
            <a:prstGeom prst="hexagon">
              <a:avLst/>
            </a:prstGeom>
            <a:solidFill>
              <a:schemeClr val="accent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sp>
          <p:nvSpPr>
            <p:cNvPr id="14" name="CuadroTexto 13">
              <a:extLst>
                <a:ext uri="{FF2B5EF4-FFF2-40B4-BE49-F238E27FC236}">
                  <a16:creationId xmlns:a16="http://schemas.microsoft.com/office/drawing/2014/main" id="{879EF016-0D32-49F3-85AC-C3255E480FD6}"/>
                </a:ext>
              </a:extLst>
            </p:cNvPr>
            <p:cNvSpPr txBox="1"/>
            <p:nvPr/>
          </p:nvSpPr>
          <p:spPr>
            <a:xfrm>
              <a:off x="1792141" y="3113222"/>
              <a:ext cx="1260320" cy="584775"/>
            </a:xfrm>
            <a:prstGeom prst="rect">
              <a:avLst/>
            </a:prstGeom>
            <a:noFill/>
          </p:spPr>
          <p:txBody>
            <a:bodyPr wrap="square" rtlCol="0">
              <a:spAutoFit/>
            </a:bodyPr>
            <a:lstStyle/>
            <a:p>
              <a:pPr algn="ctr"/>
              <a:r>
                <a:rPr lang="es-CR" sz="1600" b="1" dirty="0">
                  <a:solidFill>
                    <a:schemeClr val="bg1"/>
                  </a:solidFill>
                  <a:latin typeface="Myriad Pro" panose="020B0503030403020204" pitchFamily="34" charset="0"/>
                </a:rPr>
                <a:t>Política</a:t>
              </a:r>
              <a:r>
                <a:rPr lang="es-CR" sz="1600" b="1" dirty="0">
                  <a:solidFill>
                    <a:srgbClr val="002060"/>
                  </a:solidFill>
                  <a:latin typeface="Myriad Pro" panose="020B0503030403020204" pitchFamily="34" charset="0"/>
                </a:rPr>
                <a:t> </a:t>
              </a:r>
            </a:p>
            <a:p>
              <a:pPr algn="ctr"/>
              <a:r>
                <a:rPr lang="es-CR" sz="1600" b="1" dirty="0">
                  <a:solidFill>
                    <a:schemeClr val="bg1"/>
                  </a:solidFill>
                  <a:latin typeface="Myriad Pro" panose="020B0503030403020204" pitchFamily="34" charset="0"/>
                </a:rPr>
                <a:t>Ambiental</a:t>
              </a:r>
            </a:p>
          </p:txBody>
        </p:sp>
      </p:grpSp>
      <p:grpSp>
        <p:nvGrpSpPr>
          <p:cNvPr id="48" name="Grupo 47">
            <a:extLst>
              <a:ext uri="{FF2B5EF4-FFF2-40B4-BE49-F238E27FC236}">
                <a16:creationId xmlns:a16="http://schemas.microsoft.com/office/drawing/2014/main" id="{911258CA-9BF1-4D4C-8224-17C8F6445AB6}"/>
              </a:ext>
            </a:extLst>
          </p:cNvPr>
          <p:cNvGrpSpPr/>
          <p:nvPr/>
        </p:nvGrpSpPr>
        <p:grpSpPr>
          <a:xfrm>
            <a:off x="462736" y="1444527"/>
            <a:ext cx="1484386" cy="2122226"/>
            <a:chOff x="462736" y="1444527"/>
            <a:chExt cx="1484386" cy="2122226"/>
          </a:xfrm>
        </p:grpSpPr>
        <p:sp>
          <p:nvSpPr>
            <p:cNvPr id="6" name="Hexágono 5">
              <a:extLst>
                <a:ext uri="{FF2B5EF4-FFF2-40B4-BE49-F238E27FC236}">
                  <a16:creationId xmlns:a16="http://schemas.microsoft.com/office/drawing/2014/main" id="{1880DFDD-5A6B-4253-96C2-E68A150C0157}"/>
                </a:ext>
              </a:extLst>
            </p:cNvPr>
            <p:cNvSpPr/>
            <p:nvPr/>
          </p:nvSpPr>
          <p:spPr>
            <a:xfrm>
              <a:off x="462736" y="1444527"/>
              <a:ext cx="1484386" cy="1279644"/>
            </a:xfrm>
            <a:prstGeom prst="hexagon">
              <a:avLst/>
            </a:prstGeom>
            <a:solidFill>
              <a:srgbClr val="569298"/>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sp>
          <p:nvSpPr>
            <p:cNvPr id="11" name="CuadroTexto 10">
              <a:extLst>
                <a:ext uri="{FF2B5EF4-FFF2-40B4-BE49-F238E27FC236}">
                  <a16:creationId xmlns:a16="http://schemas.microsoft.com/office/drawing/2014/main" id="{F1B98223-69F2-439F-8D51-3E410F99ECF2}"/>
                </a:ext>
              </a:extLst>
            </p:cNvPr>
            <p:cNvSpPr txBox="1"/>
            <p:nvPr/>
          </p:nvSpPr>
          <p:spPr>
            <a:xfrm>
              <a:off x="528939" y="1641237"/>
              <a:ext cx="1334162" cy="938719"/>
            </a:xfrm>
            <a:prstGeom prst="rect">
              <a:avLst/>
            </a:prstGeom>
            <a:noFill/>
          </p:spPr>
          <p:txBody>
            <a:bodyPr wrap="square" rtlCol="0">
              <a:spAutoFit/>
            </a:bodyPr>
            <a:lstStyle/>
            <a:p>
              <a:pPr algn="ctr"/>
              <a:r>
                <a:rPr lang="es-CR" sz="1100" b="1" dirty="0">
                  <a:solidFill>
                    <a:schemeClr val="bg1"/>
                  </a:solidFill>
                  <a:latin typeface="Myriad Pro" panose="020B0503030403020204" pitchFamily="34" charset="0"/>
                </a:rPr>
                <a:t>Cumplimiento </a:t>
              </a:r>
            </a:p>
            <a:p>
              <a:pPr algn="ctr"/>
              <a:r>
                <a:rPr lang="es-CR" sz="1100" b="1" dirty="0">
                  <a:solidFill>
                    <a:schemeClr val="bg1"/>
                  </a:solidFill>
                  <a:latin typeface="Myriad Pro" panose="020B0503030403020204" pitchFamily="34" charset="0"/>
                </a:rPr>
                <a:t>de la legislación ambiental aplicable a </a:t>
              </a:r>
            </a:p>
            <a:p>
              <a:pPr algn="ctr"/>
              <a:r>
                <a:rPr lang="es-CR" sz="1100" b="1" dirty="0">
                  <a:solidFill>
                    <a:schemeClr val="bg1"/>
                  </a:solidFill>
                  <a:latin typeface="Myriad Pro" panose="020B0503030403020204" pitchFamily="34" charset="0"/>
                </a:rPr>
                <a:t>la institución.</a:t>
              </a:r>
            </a:p>
          </p:txBody>
        </p:sp>
        <p:sp>
          <p:nvSpPr>
            <p:cNvPr id="17" name="Flecha: doblada 16">
              <a:extLst>
                <a:ext uri="{FF2B5EF4-FFF2-40B4-BE49-F238E27FC236}">
                  <a16:creationId xmlns:a16="http://schemas.microsoft.com/office/drawing/2014/main" id="{1B85C1EC-C036-48FF-8807-6B1EBE14FAF2}"/>
                </a:ext>
              </a:extLst>
            </p:cNvPr>
            <p:cNvSpPr/>
            <p:nvPr/>
          </p:nvSpPr>
          <p:spPr>
            <a:xfrm flipV="1">
              <a:off x="1090128" y="2768305"/>
              <a:ext cx="410349" cy="798448"/>
            </a:xfrm>
            <a:prstGeom prst="bentArrow">
              <a:avLst/>
            </a:prstGeom>
            <a:solidFill>
              <a:srgbClr val="56929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solidFill>
                  <a:schemeClr val="tx1"/>
                </a:solidFill>
              </a:endParaRPr>
            </a:p>
          </p:txBody>
        </p:sp>
      </p:grpSp>
      <p:grpSp>
        <p:nvGrpSpPr>
          <p:cNvPr id="50" name="Grupo 49">
            <a:extLst>
              <a:ext uri="{FF2B5EF4-FFF2-40B4-BE49-F238E27FC236}">
                <a16:creationId xmlns:a16="http://schemas.microsoft.com/office/drawing/2014/main" id="{E4D574EF-C984-4256-9199-DC6F5A60EFDA}"/>
              </a:ext>
            </a:extLst>
          </p:cNvPr>
          <p:cNvGrpSpPr/>
          <p:nvPr/>
        </p:nvGrpSpPr>
        <p:grpSpPr>
          <a:xfrm>
            <a:off x="2918336" y="1422140"/>
            <a:ext cx="1484386" cy="2144612"/>
            <a:chOff x="2918336" y="1422140"/>
            <a:chExt cx="1484386" cy="2144612"/>
          </a:xfrm>
        </p:grpSpPr>
        <p:sp>
          <p:nvSpPr>
            <p:cNvPr id="8" name="Hexágono 7">
              <a:extLst>
                <a:ext uri="{FF2B5EF4-FFF2-40B4-BE49-F238E27FC236}">
                  <a16:creationId xmlns:a16="http://schemas.microsoft.com/office/drawing/2014/main" id="{674B99D5-2D4C-45C7-A1CC-ACF2C5EC24C2}"/>
                </a:ext>
              </a:extLst>
            </p:cNvPr>
            <p:cNvSpPr/>
            <p:nvPr/>
          </p:nvSpPr>
          <p:spPr>
            <a:xfrm>
              <a:off x="2918336" y="1422140"/>
              <a:ext cx="1484386" cy="1279644"/>
            </a:xfrm>
            <a:prstGeom prst="hexagon">
              <a:avLst/>
            </a:prstGeom>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sp>
          <p:nvSpPr>
            <p:cNvPr id="12" name="CuadroTexto 11">
              <a:extLst>
                <a:ext uri="{FF2B5EF4-FFF2-40B4-BE49-F238E27FC236}">
                  <a16:creationId xmlns:a16="http://schemas.microsoft.com/office/drawing/2014/main" id="{D1A609C8-61F4-4A5D-8F3A-B52B031700D1}"/>
                </a:ext>
              </a:extLst>
            </p:cNvPr>
            <p:cNvSpPr txBox="1"/>
            <p:nvPr/>
          </p:nvSpPr>
          <p:spPr>
            <a:xfrm>
              <a:off x="2993104" y="1750950"/>
              <a:ext cx="1334850" cy="769441"/>
            </a:xfrm>
            <a:prstGeom prst="rect">
              <a:avLst/>
            </a:prstGeom>
            <a:noFill/>
          </p:spPr>
          <p:txBody>
            <a:bodyPr wrap="square" rtlCol="0">
              <a:spAutoFit/>
            </a:bodyPr>
            <a:lstStyle/>
            <a:p>
              <a:pPr algn="ctr"/>
              <a:r>
                <a:rPr lang="es-CR" sz="1100" b="1" dirty="0">
                  <a:solidFill>
                    <a:schemeClr val="bg1"/>
                  </a:solidFill>
                  <a:latin typeface="Myriad Pro" panose="020B0503030403020204" pitchFamily="34" charset="0"/>
                </a:rPr>
                <a:t>Mejora continua de la situación ambiental institucional.</a:t>
              </a:r>
            </a:p>
          </p:txBody>
        </p:sp>
        <p:sp>
          <p:nvSpPr>
            <p:cNvPr id="18" name="Flecha: doblada 17">
              <a:extLst>
                <a:ext uri="{FF2B5EF4-FFF2-40B4-BE49-F238E27FC236}">
                  <a16:creationId xmlns:a16="http://schemas.microsoft.com/office/drawing/2014/main" id="{1109E96F-32E3-4E07-BED2-57E5204752B3}"/>
                </a:ext>
              </a:extLst>
            </p:cNvPr>
            <p:cNvSpPr/>
            <p:nvPr/>
          </p:nvSpPr>
          <p:spPr>
            <a:xfrm flipH="1" flipV="1">
              <a:off x="3338249" y="2768304"/>
              <a:ext cx="410350" cy="798448"/>
            </a:xfrm>
            <a:prstGeom prst="bentArrow">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solidFill>
                  <a:schemeClr val="tx1"/>
                </a:solidFill>
              </a:endParaRPr>
            </a:p>
          </p:txBody>
        </p:sp>
      </p:grpSp>
      <p:grpSp>
        <p:nvGrpSpPr>
          <p:cNvPr id="49" name="Grupo 48">
            <a:extLst>
              <a:ext uri="{FF2B5EF4-FFF2-40B4-BE49-F238E27FC236}">
                <a16:creationId xmlns:a16="http://schemas.microsoft.com/office/drawing/2014/main" id="{DC48BE46-68CC-4ECE-915C-73AAA64DDF82}"/>
              </a:ext>
            </a:extLst>
          </p:cNvPr>
          <p:cNvGrpSpPr/>
          <p:nvPr/>
        </p:nvGrpSpPr>
        <p:grpSpPr>
          <a:xfrm>
            <a:off x="1686374" y="782318"/>
            <a:ext cx="1484386" cy="1905038"/>
            <a:chOff x="1686374" y="782318"/>
            <a:chExt cx="1484386" cy="1905038"/>
          </a:xfrm>
        </p:grpSpPr>
        <p:sp>
          <p:nvSpPr>
            <p:cNvPr id="7" name="Hexágono 6">
              <a:extLst>
                <a:ext uri="{FF2B5EF4-FFF2-40B4-BE49-F238E27FC236}">
                  <a16:creationId xmlns:a16="http://schemas.microsoft.com/office/drawing/2014/main" id="{812F06E7-BFFA-4909-9F06-56780A166ADD}"/>
                </a:ext>
              </a:extLst>
            </p:cNvPr>
            <p:cNvSpPr/>
            <p:nvPr/>
          </p:nvSpPr>
          <p:spPr>
            <a:xfrm>
              <a:off x="1686374" y="782318"/>
              <a:ext cx="1484386" cy="1279644"/>
            </a:xfrm>
            <a:prstGeom prst="hexagon">
              <a:avLst/>
            </a:prstGeom>
            <a:solidFill>
              <a:schemeClr val="accent2"/>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sp>
          <p:nvSpPr>
            <p:cNvPr id="13" name="CuadroTexto 12">
              <a:extLst>
                <a:ext uri="{FF2B5EF4-FFF2-40B4-BE49-F238E27FC236}">
                  <a16:creationId xmlns:a16="http://schemas.microsoft.com/office/drawing/2014/main" id="{049FF450-1419-47B9-9CD7-81086BAD4518}"/>
                </a:ext>
              </a:extLst>
            </p:cNvPr>
            <p:cNvSpPr txBox="1"/>
            <p:nvPr/>
          </p:nvSpPr>
          <p:spPr>
            <a:xfrm>
              <a:off x="1700586" y="960773"/>
              <a:ext cx="1447233" cy="938719"/>
            </a:xfrm>
            <a:prstGeom prst="rect">
              <a:avLst/>
            </a:prstGeom>
            <a:noFill/>
          </p:spPr>
          <p:txBody>
            <a:bodyPr wrap="square" rtlCol="0">
              <a:spAutoFit/>
            </a:bodyPr>
            <a:lstStyle/>
            <a:p>
              <a:pPr algn="ctr"/>
              <a:r>
                <a:rPr lang="es-CR" sz="1100" b="1" dirty="0">
                  <a:solidFill>
                    <a:schemeClr val="bg1"/>
                  </a:solidFill>
                  <a:latin typeface="Myriad Pro" panose="020B0503030403020204" pitchFamily="34" charset="0"/>
                </a:rPr>
                <a:t>Prevención de </a:t>
              </a:r>
            </a:p>
            <a:p>
              <a:pPr algn="ctr"/>
              <a:r>
                <a:rPr lang="es-CR" sz="1100" b="1" dirty="0">
                  <a:solidFill>
                    <a:schemeClr val="bg1"/>
                  </a:solidFill>
                  <a:latin typeface="Myriad Pro" panose="020B0503030403020204" pitchFamily="34" charset="0"/>
                </a:rPr>
                <a:t>la contaminación derivada de las actividades de </a:t>
              </a:r>
            </a:p>
            <a:p>
              <a:pPr algn="ctr"/>
              <a:r>
                <a:rPr lang="es-CR" sz="1100" b="1" dirty="0">
                  <a:solidFill>
                    <a:schemeClr val="bg1"/>
                  </a:solidFill>
                  <a:latin typeface="Myriad Pro" panose="020B0503030403020204" pitchFamily="34" charset="0"/>
                </a:rPr>
                <a:t>la institución.</a:t>
              </a:r>
            </a:p>
          </p:txBody>
        </p:sp>
        <p:sp>
          <p:nvSpPr>
            <p:cNvPr id="19" name="Flecha: hacia abajo 18">
              <a:extLst>
                <a:ext uri="{FF2B5EF4-FFF2-40B4-BE49-F238E27FC236}">
                  <a16:creationId xmlns:a16="http://schemas.microsoft.com/office/drawing/2014/main" id="{AF18C7D2-8103-4B3A-84CD-D5009295A6DD}"/>
                </a:ext>
              </a:extLst>
            </p:cNvPr>
            <p:cNvSpPr/>
            <p:nvPr/>
          </p:nvSpPr>
          <p:spPr>
            <a:xfrm>
              <a:off x="2327390" y="2124547"/>
              <a:ext cx="210676" cy="562809"/>
            </a:xfrm>
            <a:prstGeom prst="downArrow">
              <a:avLst/>
            </a:prstGeom>
            <a:solidFill>
              <a:srgbClr val="ED7D3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sp>
        <p:nvSpPr>
          <p:cNvPr id="22" name="CuadroTexto 21">
            <a:extLst>
              <a:ext uri="{FF2B5EF4-FFF2-40B4-BE49-F238E27FC236}">
                <a16:creationId xmlns:a16="http://schemas.microsoft.com/office/drawing/2014/main" id="{4AB54E5F-F80E-407A-8EB5-6C26795B936C}"/>
              </a:ext>
            </a:extLst>
          </p:cNvPr>
          <p:cNvSpPr txBox="1"/>
          <p:nvPr/>
        </p:nvSpPr>
        <p:spPr>
          <a:xfrm>
            <a:off x="190500" y="4358289"/>
            <a:ext cx="4533900" cy="630942"/>
          </a:xfrm>
          <a:prstGeom prst="rect">
            <a:avLst/>
          </a:prstGeom>
          <a:noFill/>
        </p:spPr>
        <p:txBody>
          <a:bodyPr wrap="square" rtlCol="0">
            <a:spAutoFit/>
          </a:bodyPr>
          <a:lstStyle/>
          <a:p>
            <a:pPr>
              <a:defRPr/>
            </a:pPr>
            <a:r>
              <a:rPr lang="es-ES" sz="700" i="1" dirty="0">
                <a:solidFill>
                  <a:srgbClr val="245178"/>
                </a:solidFill>
                <a:latin typeface="Myriad Pro" panose="020B0503030403020204" pitchFamily="34" charset="0"/>
              </a:rPr>
              <a:t>Referencias y/o ejemplos:</a:t>
            </a:r>
          </a:p>
          <a:p>
            <a:pPr marL="88900" indent="-88900">
              <a:buFont typeface="Wingdings" pitchFamily="2" charset="2"/>
              <a:buChar char="ü"/>
              <a:defRPr/>
            </a:pPr>
            <a:r>
              <a:rPr lang="es-ES" sz="700" i="1" dirty="0">
                <a:solidFill>
                  <a:srgbClr val="245178"/>
                </a:solidFill>
                <a:latin typeface="Myriad Pro" panose="020B0503030403020204" pitchFamily="34" charset="0"/>
              </a:rPr>
              <a:t>Definición de la Política Ambiental de la Organización</a:t>
            </a:r>
            <a:r>
              <a:rPr lang="es-ES" sz="700" dirty="0">
                <a:solidFill>
                  <a:srgbClr val="245178"/>
                </a:solidFill>
                <a:latin typeface="Myriad Pro" panose="020B0503030403020204" pitchFamily="34" charset="0"/>
              </a:rPr>
              <a:t>  (Centro Nacional de Producción más Limpia de Colombia,  disponible en: </a:t>
            </a:r>
            <a:r>
              <a:rPr lang="es-CR" sz="700" b="1" dirty="0">
                <a:solidFill>
                  <a:srgbClr val="245178"/>
                </a:solidFill>
                <a:latin typeface="Myriad Pro" panose="020B0503030403020204" pitchFamily="34" charset="0"/>
                <a:hlinkClick r:id="rId4">
                  <a:extLst>
                    <a:ext uri="{A12FA001-AC4F-418D-AE19-62706E023703}">
                      <ahyp:hlinkClr xmlns:ahyp="http://schemas.microsoft.com/office/drawing/2018/hyperlinkcolor" val="tx"/>
                    </a:ext>
                  </a:extLst>
                </a:hlinkClick>
              </a:rPr>
              <a:t>http://www.cnpml.org/archivospublicaciones/defpoliticaamb/DefinicionDeLaPoliticaAmbiental.pdf</a:t>
            </a:r>
            <a:endParaRPr lang="es-ES" sz="700" b="1" dirty="0">
              <a:solidFill>
                <a:srgbClr val="245178"/>
              </a:solidFill>
              <a:latin typeface="Myriad Pro" panose="020B0503030403020204" pitchFamily="34" charset="0"/>
            </a:endParaRPr>
          </a:p>
          <a:p>
            <a:pPr marL="88900" indent="-88900">
              <a:buFont typeface="Wingdings" pitchFamily="2" charset="2"/>
              <a:buChar char="ü"/>
              <a:defRPr/>
            </a:pPr>
            <a:r>
              <a:rPr lang="es-CR" sz="700" b="1" dirty="0">
                <a:solidFill>
                  <a:srgbClr val="245178"/>
                </a:solidFill>
                <a:latin typeface="Myriad Pro" panose="020B0503030403020204" pitchFamily="34" charset="0"/>
                <a:hlinkClick r:id="rId5">
                  <a:extLst>
                    <a:ext uri="{A12FA001-AC4F-418D-AE19-62706E023703}">
                      <ahyp:hlinkClr xmlns:ahyp="http://schemas.microsoft.com/office/drawing/2018/hyperlinkcolor" val="tx"/>
                    </a:ext>
                  </a:extLst>
                </a:hlinkClick>
              </a:rPr>
              <a:t>http://www.infoacero.cl/medio_a/politica_amb_cmp.htm</a:t>
            </a:r>
            <a:endParaRPr lang="es-CR" sz="700" b="1" dirty="0">
              <a:solidFill>
                <a:srgbClr val="245178"/>
              </a:solidFill>
              <a:latin typeface="Myriad Pro" panose="020B0503030403020204" pitchFamily="34" charset="0"/>
            </a:endParaRPr>
          </a:p>
        </p:txBody>
      </p:sp>
      <p:pic>
        <p:nvPicPr>
          <p:cNvPr id="23" name="Imagen 22">
            <a:extLst>
              <a:ext uri="{FF2B5EF4-FFF2-40B4-BE49-F238E27FC236}">
                <a16:creationId xmlns:a16="http://schemas.microsoft.com/office/drawing/2014/main" id="{62E99B83-23EF-47EF-9212-B084F0E8D3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349" y="793749"/>
            <a:ext cx="368301" cy="368301"/>
          </a:xfrm>
          <a:prstGeom prst="rect">
            <a:avLst/>
          </a:prstGeom>
        </p:spPr>
      </p:pic>
      <p:grpSp>
        <p:nvGrpSpPr>
          <p:cNvPr id="53" name="Grupo 52">
            <a:extLst>
              <a:ext uri="{FF2B5EF4-FFF2-40B4-BE49-F238E27FC236}">
                <a16:creationId xmlns:a16="http://schemas.microsoft.com/office/drawing/2014/main" id="{0135C532-E048-4489-9305-CB10E1DF5D0D}"/>
              </a:ext>
            </a:extLst>
          </p:cNvPr>
          <p:cNvGrpSpPr/>
          <p:nvPr/>
        </p:nvGrpSpPr>
        <p:grpSpPr>
          <a:xfrm>
            <a:off x="5005117" y="2449584"/>
            <a:ext cx="3613405" cy="1041758"/>
            <a:chOff x="5005117" y="2449584"/>
            <a:chExt cx="3613405" cy="1041758"/>
          </a:xfrm>
          <a:effectLst/>
        </p:grpSpPr>
        <p:grpSp>
          <p:nvGrpSpPr>
            <p:cNvPr id="26" name="Grupo 25">
              <a:extLst>
                <a:ext uri="{FF2B5EF4-FFF2-40B4-BE49-F238E27FC236}">
                  <a16:creationId xmlns:a16="http://schemas.microsoft.com/office/drawing/2014/main" id="{7D44797D-C6E3-4DDD-BC82-3FC1F079FF9D}"/>
                </a:ext>
              </a:extLst>
            </p:cNvPr>
            <p:cNvGrpSpPr/>
            <p:nvPr/>
          </p:nvGrpSpPr>
          <p:grpSpPr>
            <a:xfrm>
              <a:off x="5005117" y="2488597"/>
              <a:ext cx="3613405" cy="1002745"/>
              <a:chOff x="4954317" y="1083484"/>
              <a:chExt cx="3613405" cy="1002745"/>
            </a:xfrm>
          </p:grpSpPr>
          <p:sp>
            <p:nvSpPr>
              <p:cNvPr id="25" name="Rectángulo: esquinas diagonales redondeadas 24">
                <a:extLst>
                  <a:ext uri="{FF2B5EF4-FFF2-40B4-BE49-F238E27FC236}">
                    <a16:creationId xmlns:a16="http://schemas.microsoft.com/office/drawing/2014/main" id="{104D901E-E8D1-4B72-98E5-F82136404A68}"/>
                  </a:ext>
                </a:extLst>
              </p:cNvPr>
              <p:cNvSpPr/>
              <p:nvPr/>
            </p:nvSpPr>
            <p:spPr>
              <a:xfrm>
                <a:off x="5373936" y="1083484"/>
                <a:ext cx="3193786" cy="761140"/>
              </a:xfrm>
              <a:prstGeom prst="round2DiagRect">
                <a:avLst/>
              </a:prstGeom>
              <a:solidFill>
                <a:schemeClr val="bg1"/>
              </a:solidFill>
              <a:ln w="28575">
                <a:solidFill>
                  <a:srgbClr val="B2AA8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4" name="Lágrima 23">
                <a:extLst>
                  <a:ext uri="{FF2B5EF4-FFF2-40B4-BE49-F238E27FC236}">
                    <a16:creationId xmlns:a16="http://schemas.microsoft.com/office/drawing/2014/main" id="{5BCCE40C-92D6-490F-9648-4BFE1DA65B22}"/>
                  </a:ext>
                </a:extLst>
              </p:cNvPr>
              <p:cNvSpPr/>
              <p:nvPr/>
            </p:nvSpPr>
            <p:spPr>
              <a:xfrm>
                <a:off x="4954317" y="1084246"/>
                <a:ext cx="1001983" cy="1001983"/>
              </a:xfrm>
              <a:prstGeom prst="teardrop">
                <a:avLst/>
              </a:prstGeom>
              <a:solidFill>
                <a:schemeClr val="bg1"/>
              </a:solidFill>
              <a:ln w="28575">
                <a:solidFill>
                  <a:srgbClr val="B2AA8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pic>
          <p:nvPicPr>
            <p:cNvPr id="37" name="Imagen 36">
              <a:extLst>
                <a:ext uri="{FF2B5EF4-FFF2-40B4-BE49-F238E27FC236}">
                  <a16:creationId xmlns:a16="http://schemas.microsoft.com/office/drawing/2014/main" id="{FEB0356A-1484-47B4-9027-C4F00B832729}"/>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44000"/>
                      </a14:imgEffect>
                      <a14:imgEffect>
                        <a14:brightnessContrast bright="-7000" contrast="12000"/>
                      </a14:imgEffect>
                    </a14:imgLayer>
                  </a14:imgProps>
                </a:ext>
                <a:ext uri="{28A0092B-C50C-407E-A947-70E740481C1C}">
                  <a14:useLocalDpi xmlns:a14="http://schemas.microsoft.com/office/drawing/2010/main" val="0"/>
                </a:ext>
              </a:extLst>
            </a:blip>
            <a:stretch>
              <a:fillRect/>
            </a:stretch>
          </p:blipFill>
          <p:spPr>
            <a:xfrm>
              <a:off x="5110893" y="2565658"/>
              <a:ext cx="824323" cy="761717"/>
            </a:xfrm>
            <a:prstGeom prst="rect">
              <a:avLst/>
            </a:prstGeom>
          </p:spPr>
        </p:pic>
        <p:sp>
          <p:nvSpPr>
            <p:cNvPr id="38" name="CuadroTexto 37">
              <a:extLst>
                <a:ext uri="{FF2B5EF4-FFF2-40B4-BE49-F238E27FC236}">
                  <a16:creationId xmlns:a16="http://schemas.microsoft.com/office/drawing/2014/main" id="{9881263B-C16E-4D01-AFD2-A3F3759C79DA}"/>
                </a:ext>
              </a:extLst>
            </p:cNvPr>
            <p:cNvSpPr txBox="1"/>
            <p:nvPr/>
          </p:nvSpPr>
          <p:spPr>
            <a:xfrm>
              <a:off x="6076950" y="2449584"/>
              <a:ext cx="2490772" cy="830997"/>
            </a:xfrm>
            <a:prstGeom prst="rect">
              <a:avLst/>
            </a:prstGeom>
            <a:noFill/>
            <a:ln>
              <a:noFill/>
            </a:ln>
          </p:spPr>
          <p:txBody>
            <a:bodyPr wrap="square" rtlCol="0">
              <a:spAutoFit/>
            </a:bodyPr>
            <a:lstStyle/>
            <a:p>
              <a:r>
                <a:rPr lang="es-CR" sz="1200" dirty="0">
                  <a:solidFill>
                    <a:srgbClr val="245178"/>
                  </a:solidFill>
                  <a:latin typeface="Myriad Pro" panose="020B0503030403020204" pitchFamily="34" charset="0"/>
                </a:rPr>
                <a:t>La política debe ser el marco </a:t>
              </a:r>
            </a:p>
            <a:p>
              <a:r>
                <a:rPr lang="es-CR" sz="1200" dirty="0">
                  <a:solidFill>
                    <a:srgbClr val="245178"/>
                  </a:solidFill>
                  <a:latin typeface="Myriad Pro" panose="020B0503030403020204" pitchFamily="34" charset="0"/>
                </a:rPr>
                <a:t>o guía para que posteriormente </a:t>
              </a:r>
            </a:p>
            <a:p>
              <a:r>
                <a:rPr lang="es-CR" sz="1200" dirty="0">
                  <a:solidFill>
                    <a:srgbClr val="245178"/>
                  </a:solidFill>
                  <a:latin typeface="Myriad Pro" panose="020B0503030403020204" pitchFamily="34" charset="0"/>
                </a:rPr>
                <a:t>se establezcan los objetivos </a:t>
              </a:r>
            </a:p>
            <a:p>
              <a:r>
                <a:rPr lang="es-CR" sz="1200" dirty="0">
                  <a:solidFill>
                    <a:srgbClr val="245178"/>
                  </a:solidFill>
                  <a:latin typeface="Myriad Pro" panose="020B0503030403020204" pitchFamily="34" charset="0"/>
                </a:rPr>
                <a:t>y metas ambientales.</a:t>
              </a:r>
            </a:p>
          </p:txBody>
        </p:sp>
      </p:grpSp>
      <p:grpSp>
        <p:nvGrpSpPr>
          <p:cNvPr id="52" name="Grupo 51">
            <a:extLst>
              <a:ext uri="{FF2B5EF4-FFF2-40B4-BE49-F238E27FC236}">
                <a16:creationId xmlns:a16="http://schemas.microsoft.com/office/drawing/2014/main" id="{20B25912-CD6A-4756-AC1F-0D0383FAE57E}"/>
              </a:ext>
            </a:extLst>
          </p:cNvPr>
          <p:cNvGrpSpPr/>
          <p:nvPr/>
        </p:nvGrpSpPr>
        <p:grpSpPr>
          <a:xfrm>
            <a:off x="5005117" y="1278296"/>
            <a:ext cx="3613405" cy="1002745"/>
            <a:chOff x="5005117" y="1278296"/>
            <a:chExt cx="3613405" cy="1002745"/>
          </a:xfrm>
          <a:effectLst/>
        </p:grpSpPr>
        <p:grpSp>
          <p:nvGrpSpPr>
            <p:cNvPr id="27" name="Grupo 26">
              <a:extLst>
                <a:ext uri="{FF2B5EF4-FFF2-40B4-BE49-F238E27FC236}">
                  <a16:creationId xmlns:a16="http://schemas.microsoft.com/office/drawing/2014/main" id="{CBE80559-297F-4294-8558-E1063D020D52}"/>
                </a:ext>
              </a:extLst>
            </p:cNvPr>
            <p:cNvGrpSpPr/>
            <p:nvPr/>
          </p:nvGrpSpPr>
          <p:grpSpPr>
            <a:xfrm>
              <a:off x="5005117" y="1278296"/>
              <a:ext cx="3613405" cy="1002745"/>
              <a:chOff x="4954317" y="1089834"/>
              <a:chExt cx="3613405" cy="1002745"/>
            </a:xfrm>
          </p:grpSpPr>
          <p:sp>
            <p:nvSpPr>
              <p:cNvPr id="28" name="Rectángulo: esquinas diagonales redondeadas 27">
                <a:extLst>
                  <a:ext uri="{FF2B5EF4-FFF2-40B4-BE49-F238E27FC236}">
                    <a16:creationId xmlns:a16="http://schemas.microsoft.com/office/drawing/2014/main" id="{C6D39CE7-A694-4279-9F5E-9015B9CC5920}"/>
                  </a:ext>
                </a:extLst>
              </p:cNvPr>
              <p:cNvSpPr/>
              <p:nvPr/>
            </p:nvSpPr>
            <p:spPr>
              <a:xfrm>
                <a:off x="5373936" y="1089834"/>
                <a:ext cx="3193786" cy="761140"/>
              </a:xfrm>
              <a:prstGeom prst="round2DiagRect">
                <a:avLst/>
              </a:prstGeom>
              <a:solidFill>
                <a:schemeClr val="bg1"/>
              </a:solidFill>
              <a:ln w="28575">
                <a:solidFill>
                  <a:srgbClr val="C55A1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sp>
            <p:nvSpPr>
              <p:cNvPr id="29" name="Lágrima 28">
                <a:extLst>
                  <a:ext uri="{FF2B5EF4-FFF2-40B4-BE49-F238E27FC236}">
                    <a16:creationId xmlns:a16="http://schemas.microsoft.com/office/drawing/2014/main" id="{689CFC59-AEAE-4FB5-86B7-73F6E83DCDD1}"/>
                  </a:ext>
                </a:extLst>
              </p:cNvPr>
              <p:cNvSpPr/>
              <p:nvPr/>
            </p:nvSpPr>
            <p:spPr>
              <a:xfrm>
                <a:off x="4954317" y="1090596"/>
                <a:ext cx="1001983" cy="1001983"/>
              </a:xfrm>
              <a:prstGeom prst="teardrop">
                <a:avLst/>
              </a:prstGeom>
              <a:solidFill>
                <a:schemeClr val="bg1"/>
              </a:solidFill>
              <a:ln w="28575">
                <a:solidFill>
                  <a:schemeClr val="accent2">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grpSp>
        <p:sp>
          <p:nvSpPr>
            <p:cNvPr id="40" name="CuadroTexto 39">
              <a:extLst>
                <a:ext uri="{FF2B5EF4-FFF2-40B4-BE49-F238E27FC236}">
                  <a16:creationId xmlns:a16="http://schemas.microsoft.com/office/drawing/2014/main" id="{81909916-5A0D-48E6-8CF0-6E17745D6F4E}"/>
                </a:ext>
              </a:extLst>
            </p:cNvPr>
            <p:cNvSpPr txBox="1"/>
            <p:nvPr/>
          </p:nvSpPr>
          <p:spPr>
            <a:xfrm>
              <a:off x="6076950" y="1339254"/>
              <a:ext cx="2393950" cy="646331"/>
            </a:xfrm>
            <a:prstGeom prst="rect">
              <a:avLst/>
            </a:prstGeom>
            <a:noFill/>
          </p:spPr>
          <p:txBody>
            <a:bodyPr wrap="square" rtlCol="0">
              <a:spAutoFit/>
            </a:bodyPr>
            <a:lstStyle/>
            <a:p>
              <a:r>
                <a:rPr lang="es-CR" sz="1200" dirty="0">
                  <a:solidFill>
                    <a:srgbClr val="245178"/>
                  </a:solidFill>
                  <a:latin typeface="Myriad Pro" panose="020B0503030403020204" pitchFamily="34" charset="0"/>
                </a:rPr>
                <a:t>Propuesta por la Comisión Institucional Ambiental y </a:t>
              </a:r>
            </a:p>
            <a:p>
              <a:r>
                <a:rPr lang="es-CR" sz="1200" dirty="0">
                  <a:solidFill>
                    <a:srgbClr val="245178"/>
                  </a:solidFill>
                  <a:latin typeface="Myriad Pro" panose="020B0503030403020204" pitchFamily="34" charset="0"/>
                </a:rPr>
                <a:t>aprobada por el Jerarca.</a:t>
              </a:r>
            </a:p>
          </p:txBody>
        </p:sp>
        <p:pic>
          <p:nvPicPr>
            <p:cNvPr id="43" name="Imagen 42">
              <a:extLst>
                <a:ext uri="{FF2B5EF4-FFF2-40B4-BE49-F238E27FC236}">
                  <a16:creationId xmlns:a16="http://schemas.microsoft.com/office/drawing/2014/main" id="{1A330DA4-B495-4384-95F3-04669C2E04B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42638" y="1367731"/>
              <a:ext cx="823608" cy="823608"/>
            </a:xfrm>
            <a:prstGeom prst="rect">
              <a:avLst/>
            </a:prstGeom>
          </p:spPr>
        </p:pic>
      </p:grpSp>
      <p:grpSp>
        <p:nvGrpSpPr>
          <p:cNvPr id="54" name="Grupo 53">
            <a:extLst>
              <a:ext uri="{FF2B5EF4-FFF2-40B4-BE49-F238E27FC236}">
                <a16:creationId xmlns:a16="http://schemas.microsoft.com/office/drawing/2014/main" id="{800C892B-AE04-436E-9C5A-6FD40B8E2CE4}"/>
              </a:ext>
            </a:extLst>
          </p:cNvPr>
          <p:cNvGrpSpPr/>
          <p:nvPr/>
        </p:nvGrpSpPr>
        <p:grpSpPr>
          <a:xfrm>
            <a:off x="5005117" y="3677439"/>
            <a:ext cx="3613405" cy="1002745"/>
            <a:chOff x="5005117" y="3677439"/>
            <a:chExt cx="3613405" cy="1002745"/>
          </a:xfrm>
        </p:grpSpPr>
        <p:grpSp>
          <p:nvGrpSpPr>
            <p:cNvPr id="30" name="Grupo 29">
              <a:extLst>
                <a:ext uri="{FF2B5EF4-FFF2-40B4-BE49-F238E27FC236}">
                  <a16:creationId xmlns:a16="http://schemas.microsoft.com/office/drawing/2014/main" id="{EDB813CD-D9E9-4EE8-B062-08A96650377A}"/>
                </a:ext>
              </a:extLst>
            </p:cNvPr>
            <p:cNvGrpSpPr/>
            <p:nvPr/>
          </p:nvGrpSpPr>
          <p:grpSpPr>
            <a:xfrm>
              <a:off x="5005117" y="3677439"/>
              <a:ext cx="3613405" cy="1002745"/>
              <a:chOff x="4954317" y="1089834"/>
              <a:chExt cx="3613405" cy="1002745"/>
            </a:xfrm>
          </p:grpSpPr>
          <p:sp>
            <p:nvSpPr>
              <p:cNvPr id="31" name="Rectángulo: esquinas diagonales redondeadas 30">
                <a:extLst>
                  <a:ext uri="{FF2B5EF4-FFF2-40B4-BE49-F238E27FC236}">
                    <a16:creationId xmlns:a16="http://schemas.microsoft.com/office/drawing/2014/main" id="{F39E503A-EE40-4789-AFFB-5E4DA0A13E23}"/>
                  </a:ext>
                </a:extLst>
              </p:cNvPr>
              <p:cNvSpPr/>
              <p:nvPr/>
            </p:nvSpPr>
            <p:spPr>
              <a:xfrm>
                <a:off x="5373936" y="1089834"/>
                <a:ext cx="3193786" cy="761140"/>
              </a:xfrm>
              <a:prstGeom prst="round2Diag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sp>
            <p:nvSpPr>
              <p:cNvPr id="32" name="Lágrima 31">
                <a:extLst>
                  <a:ext uri="{FF2B5EF4-FFF2-40B4-BE49-F238E27FC236}">
                    <a16:creationId xmlns:a16="http://schemas.microsoft.com/office/drawing/2014/main" id="{5A9D0972-4088-4A82-AAF2-9CB4269D6CE7}"/>
                  </a:ext>
                </a:extLst>
              </p:cNvPr>
              <p:cNvSpPr/>
              <p:nvPr/>
            </p:nvSpPr>
            <p:spPr>
              <a:xfrm>
                <a:off x="4954317" y="1090596"/>
                <a:ext cx="1001983" cy="1001983"/>
              </a:xfrm>
              <a:prstGeom prst="teardrop">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sp>
          <p:nvSpPr>
            <p:cNvPr id="41" name="CuadroTexto 40">
              <a:extLst>
                <a:ext uri="{FF2B5EF4-FFF2-40B4-BE49-F238E27FC236}">
                  <a16:creationId xmlns:a16="http://schemas.microsoft.com/office/drawing/2014/main" id="{C3FB6954-B647-47CF-86B9-9EF550FBF438}"/>
                </a:ext>
              </a:extLst>
            </p:cNvPr>
            <p:cNvSpPr txBox="1"/>
            <p:nvPr/>
          </p:nvSpPr>
          <p:spPr>
            <a:xfrm>
              <a:off x="6070600" y="3747048"/>
              <a:ext cx="2490772" cy="646331"/>
            </a:xfrm>
            <a:prstGeom prst="rect">
              <a:avLst/>
            </a:prstGeom>
            <a:noFill/>
            <a:ln>
              <a:noFill/>
            </a:ln>
          </p:spPr>
          <p:txBody>
            <a:bodyPr wrap="square" rtlCol="0">
              <a:spAutoFit/>
            </a:bodyPr>
            <a:lstStyle/>
            <a:p>
              <a:r>
                <a:rPr lang="es-CR" sz="1200" dirty="0">
                  <a:solidFill>
                    <a:srgbClr val="245178"/>
                  </a:solidFill>
                  <a:latin typeface="Myriad Pro" panose="020B0503030403020204" pitchFamily="34" charset="0"/>
                </a:rPr>
                <a:t>Debe ser comunicada y explicada a todos los empleados, así como a nivel externo.</a:t>
              </a:r>
            </a:p>
          </p:txBody>
        </p:sp>
        <p:pic>
          <p:nvPicPr>
            <p:cNvPr id="47" name="Imagen 46">
              <a:extLst>
                <a:ext uri="{FF2B5EF4-FFF2-40B4-BE49-F238E27FC236}">
                  <a16:creationId xmlns:a16="http://schemas.microsoft.com/office/drawing/2014/main" id="{8B3621EA-7117-4990-8C90-C6FAE8C6DC3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158975" y="3828440"/>
              <a:ext cx="799550" cy="796236"/>
            </a:xfrm>
            <a:prstGeom prst="rect">
              <a:avLst/>
            </a:prstGeom>
          </p:spPr>
        </p:pic>
      </p:grpSp>
    </p:spTree>
    <p:extLst>
      <p:ext uri="{BB962C8B-B14F-4D97-AF65-F5344CB8AC3E}">
        <p14:creationId xmlns:p14="http://schemas.microsoft.com/office/powerpoint/2010/main" val="178944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 calcmode="lin" valueType="num">
                                      <p:cBhvr>
                                        <p:cTn id="22" dur="250" fill="hold"/>
                                        <p:tgtEl>
                                          <p:spTgt spid="51"/>
                                        </p:tgtEl>
                                        <p:attrNameLst>
                                          <p:attrName>ppt_w</p:attrName>
                                        </p:attrNameLst>
                                      </p:cBhvr>
                                      <p:tavLst>
                                        <p:tav tm="0">
                                          <p:val>
                                            <p:fltVal val="0"/>
                                          </p:val>
                                        </p:tav>
                                        <p:tav tm="100000">
                                          <p:val>
                                            <p:strVal val="#ppt_w"/>
                                          </p:val>
                                        </p:tav>
                                      </p:tavLst>
                                    </p:anim>
                                    <p:anim calcmode="lin" valueType="num">
                                      <p:cBhvr>
                                        <p:cTn id="23" dur="250" fill="hold"/>
                                        <p:tgtEl>
                                          <p:spTgt spid="51"/>
                                        </p:tgtEl>
                                        <p:attrNameLst>
                                          <p:attrName>ppt_h</p:attrName>
                                        </p:attrNameLst>
                                      </p:cBhvr>
                                      <p:tavLst>
                                        <p:tav tm="0">
                                          <p:val>
                                            <p:fltVal val="0"/>
                                          </p:val>
                                        </p:tav>
                                        <p:tav tm="100000">
                                          <p:val>
                                            <p:strVal val="#ppt_h"/>
                                          </p:val>
                                        </p:tav>
                                      </p:tavLst>
                                    </p:anim>
                                    <p:animEffect transition="in" filter="fade">
                                      <p:cBhvr>
                                        <p:cTn id="24" dur="250"/>
                                        <p:tgtEl>
                                          <p:spTgt spid="51"/>
                                        </p:tgtEl>
                                      </p:cBhvr>
                                    </p:animEffect>
                                  </p:childTnLst>
                                </p:cTn>
                              </p:par>
                            </p:childTnLst>
                          </p:cTn>
                        </p:par>
                        <p:par>
                          <p:cTn id="25" fill="hold">
                            <p:stCondLst>
                              <p:cond delay="250"/>
                            </p:stCondLst>
                            <p:childTnLst>
                              <p:par>
                                <p:cTn id="26" presetID="1" presetClass="entr" presetSubtype="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2"/>
                                        </p:tgtEl>
                                        <p:attrNameLst>
                                          <p:attrName>style.visibility</p:attrName>
                                        </p:attrNameLst>
                                      </p:cBhvr>
                                      <p:to>
                                        <p:strVal val="visible"/>
                                      </p:to>
                                    </p:set>
                                    <p:anim calcmode="lin" valueType="num">
                                      <p:cBhvr additive="base">
                                        <p:cTn id="32" dur="250" fill="hold"/>
                                        <p:tgtEl>
                                          <p:spTgt spid="52"/>
                                        </p:tgtEl>
                                        <p:attrNameLst>
                                          <p:attrName>ppt_x</p:attrName>
                                        </p:attrNameLst>
                                      </p:cBhvr>
                                      <p:tavLst>
                                        <p:tav tm="0">
                                          <p:val>
                                            <p:strVal val="#ppt_x"/>
                                          </p:val>
                                        </p:tav>
                                        <p:tav tm="100000">
                                          <p:val>
                                            <p:strVal val="#ppt_x"/>
                                          </p:val>
                                        </p:tav>
                                      </p:tavLst>
                                    </p:anim>
                                    <p:anim calcmode="lin" valueType="num">
                                      <p:cBhvr additive="base">
                                        <p:cTn id="33" dur="25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53"/>
                                        </p:tgtEl>
                                        <p:attrNameLst>
                                          <p:attrName>style.visibility</p:attrName>
                                        </p:attrNameLst>
                                      </p:cBhvr>
                                      <p:to>
                                        <p:strVal val="visible"/>
                                      </p:to>
                                    </p:set>
                                    <p:anim calcmode="lin" valueType="num">
                                      <p:cBhvr additive="base">
                                        <p:cTn id="38" dur="250" fill="hold"/>
                                        <p:tgtEl>
                                          <p:spTgt spid="53"/>
                                        </p:tgtEl>
                                        <p:attrNameLst>
                                          <p:attrName>ppt_x</p:attrName>
                                        </p:attrNameLst>
                                      </p:cBhvr>
                                      <p:tavLst>
                                        <p:tav tm="0">
                                          <p:val>
                                            <p:strVal val="#ppt_x"/>
                                          </p:val>
                                        </p:tav>
                                        <p:tav tm="100000">
                                          <p:val>
                                            <p:strVal val="#ppt_x"/>
                                          </p:val>
                                        </p:tav>
                                      </p:tavLst>
                                    </p:anim>
                                    <p:anim calcmode="lin" valueType="num">
                                      <p:cBhvr additive="base">
                                        <p:cTn id="39" dur="25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54"/>
                                        </p:tgtEl>
                                        <p:attrNameLst>
                                          <p:attrName>style.visibility</p:attrName>
                                        </p:attrNameLst>
                                      </p:cBhvr>
                                      <p:to>
                                        <p:strVal val="visible"/>
                                      </p:to>
                                    </p:set>
                                    <p:anim calcmode="lin" valueType="num">
                                      <p:cBhvr additive="base">
                                        <p:cTn id="44" dur="250" fill="hold"/>
                                        <p:tgtEl>
                                          <p:spTgt spid="54"/>
                                        </p:tgtEl>
                                        <p:attrNameLst>
                                          <p:attrName>ppt_x</p:attrName>
                                        </p:attrNameLst>
                                      </p:cBhvr>
                                      <p:tavLst>
                                        <p:tav tm="0">
                                          <p:val>
                                            <p:strVal val="#ppt_x"/>
                                          </p:val>
                                        </p:tav>
                                        <p:tav tm="100000">
                                          <p:val>
                                            <p:strVal val="#ppt_x"/>
                                          </p:val>
                                        </p:tav>
                                      </p:tavLst>
                                    </p:anim>
                                    <p:anim calcmode="lin" valueType="num">
                                      <p:cBhvr additive="base">
                                        <p:cTn id="45" dur="25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AF96A57-524E-4870-84E7-9CCAF41713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 y="0"/>
            <a:ext cx="9147238" cy="5143500"/>
          </a:xfrm>
          <a:prstGeom prst="rect">
            <a:avLst/>
          </a:prstGeom>
        </p:spPr>
      </p:pic>
      <p:pic>
        <p:nvPicPr>
          <p:cNvPr id="4" name="Imagen 3">
            <a:extLst>
              <a:ext uri="{FF2B5EF4-FFF2-40B4-BE49-F238E27FC236}">
                <a16:creationId xmlns:a16="http://schemas.microsoft.com/office/drawing/2014/main" id="{E2C5BB3F-EF58-4B11-BC6A-FC9AC9518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
            <a:ext cx="9144000" cy="5141975"/>
          </a:xfrm>
          <a:prstGeom prst="rect">
            <a:avLst/>
          </a:prstGeom>
          <a:effectLst>
            <a:outerShdw blurRad="50800" dist="38100" dir="5400000" algn="t" rotWithShape="0">
              <a:prstClr val="black">
                <a:alpha val="40000"/>
              </a:prstClr>
            </a:outerShdw>
          </a:effectLst>
        </p:spPr>
      </p:pic>
      <p:sp>
        <p:nvSpPr>
          <p:cNvPr id="5" name="CuadroTexto 4">
            <a:extLst>
              <a:ext uri="{FF2B5EF4-FFF2-40B4-BE49-F238E27FC236}">
                <a16:creationId xmlns:a16="http://schemas.microsoft.com/office/drawing/2014/main" id="{6AE623DE-C10C-47CB-AFF3-C1D0E1A13153}"/>
              </a:ext>
            </a:extLst>
          </p:cNvPr>
          <p:cNvSpPr txBox="1"/>
          <p:nvPr/>
        </p:nvSpPr>
        <p:spPr>
          <a:xfrm>
            <a:off x="2940050" y="101600"/>
            <a:ext cx="5594350" cy="338554"/>
          </a:xfrm>
          <a:prstGeom prst="rect">
            <a:avLst/>
          </a:prstGeom>
          <a:noFill/>
        </p:spPr>
        <p:txBody>
          <a:bodyPr wrap="square" rtlCol="0">
            <a:spAutoFit/>
          </a:bodyPr>
          <a:lstStyle/>
          <a:p>
            <a:pPr algn="ctr"/>
            <a:r>
              <a:rPr lang="es-CR" sz="1600" b="1" dirty="0">
                <a:solidFill>
                  <a:srgbClr val="245178"/>
                </a:solidFill>
                <a:latin typeface="Myriad Pro" panose="020B0503030403020204" pitchFamily="34" charset="0"/>
              </a:rPr>
              <a:t>Paso 4: Inventario de Organizaciones</a:t>
            </a:r>
          </a:p>
        </p:txBody>
      </p:sp>
      <p:grpSp>
        <p:nvGrpSpPr>
          <p:cNvPr id="25" name="Grupo 24">
            <a:extLst>
              <a:ext uri="{FF2B5EF4-FFF2-40B4-BE49-F238E27FC236}">
                <a16:creationId xmlns:a16="http://schemas.microsoft.com/office/drawing/2014/main" id="{AE0108B8-2159-4AB9-A774-3FB6A5FF5C64}"/>
              </a:ext>
            </a:extLst>
          </p:cNvPr>
          <p:cNvGrpSpPr/>
          <p:nvPr/>
        </p:nvGrpSpPr>
        <p:grpSpPr>
          <a:xfrm>
            <a:off x="368300" y="633729"/>
            <a:ext cx="8312786" cy="2341762"/>
            <a:chOff x="368300" y="633729"/>
            <a:chExt cx="8312786" cy="2341762"/>
          </a:xfrm>
        </p:grpSpPr>
        <p:sp>
          <p:nvSpPr>
            <p:cNvPr id="8" name="Flecha: a la derecha con bandas 7">
              <a:extLst>
                <a:ext uri="{FF2B5EF4-FFF2-40B4-BE49-F238E27FC236}">
                  <a16:creationId xmlns:a16="http://schemas.microsoft.com/office/drawing/2014/main" id="{C863B26A-7EA6-4EB3-98B4-3BC79229C7E3}"/>
                </a:ext>
              </a:extLst>
            </p:cNvPr>
            <p:cNvSpPr/>
            <p:nvPr/>
          </p:nvSpPr>
          <p:spPr>
            <a:xfrm>
              <a:off x="368300" y="633729"/>
              <a:ext cx="8312786" cy="2341762"/>
            </a:xfrm>
            <a:prstGeom prst="stripedRightArrow">
              <a:avLst/>
            </a:prstGeom>
            <a:solidFill>
              <a:schemeClr val="accent1">
                <a:lumMod val="20000"/>
                <a:lumOff val="80000"/>
              </a:schemeClr>
            </a:solidFill>
            <a:ln>
              <a:noFill/>
            </a:ln>
            <a:effectLst>
              <a:innerShdw blurRad="88900" dist="50800" dir="13500000">
                <a:schemeClr val="tx2">
                  <a:lumMod val="60000"/>
                  <a:lumOff val="40000"/>
                  <a:alpha val="91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solidFill>
                  <a:schemeClr val="tx2">
                    <a:lumMod val="20000"/>
                    <a:lumOff val="80000"/>
                  </a:schemeClr>
                </a:solidFill>
              </a:endParaRPr>
            </a:p>
          </p:txBody>
        </p:sp>
        <p:grpSp>
          <p:nvGrpSpPr>
            <p:cNvPr id="22" name="Grupo 21">
              <a:extLst>
                <a:ext uri="{FF2B5EF4-FFF2-40B4-BE49-F238E27FC236}">
                  <a16:creationId xmlns:a16="http://schemas.microsoft.com/office/drawing/2014/main" id="{0AB535EB-38EB-4A9D-9A89-56FBE01895D4}"/>
                </a:ext>
              </a:extLst>
            </p:cNvPr>
            <p:cNvGrpSpPr/>
            <p:nvPr/>
          </p:nvGrpSpPr>
          <p:grpSpPr>
            <a:xfrm>
              <a:off x="853751" y="1337568"/>
              <a:ext cx="2395581" cy="944721"/>
              <a:chOff x="853751" y="1337568"/>
              <a:chExt cx="2395581" cy="944721"/>
            </a:xfrm>
          </p:grpSpPr>
          <p:sp>
            <p:nvSpPr>
              <p:cNvPr id="9" name="Flecha: pentágono 8">
                <a:extLst>
                  <a:ext uri="{FF2B5EF4-FFF2-40B4-BE49-F238E27FC236}">
                    <a16:creationId xmlns:a16="http://schemas.microsoft.com/office/drawing/2014/main" id="{1C5CC444-E2A4-40DF-AC83-F6546F476380}"/>
                  </a:ext>
                </a:extLst>
              </p:cNvPr>
              <p:cNvSpPr/>
              <p:nvPr/>
            </p:nvSpPr>
            <p:spPr>
              <a:xfrm>
                <a:off x="853751" y="1337568"/>
                <a:ext cx="2395581" cy="944721"/>
              </a:xfrm>
              <a:prstGeom prst="homePlate">
                <a:avLst/>
              </a:prstGeom>
              <a:solidFill>
                <a:srgbClr val="0870B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sp>
            <p:nvSpPr>
              <p:cNvPr id="12" name="CuadroTexto 11">
                <a:extLst>
                  <a:ext uri="{FF2B5EF4-FFF2-40B4-BE49-F238E27FC236}">
                    <a16:creationId xmlns:a16="http://schemas.microsoft.com/office/drawing/2014/main" id="{74812ED9-71A8-496A-AE7F-B9D00BA74B72}"/>
                  </a:ext>
                </a:extLst>
              </p:cNvPr>
              <p:cNvSpPr txBox="1"/>
              <p:nvPr/>
            </p:nvSpPr>
            <p:spPr>
              <a:xfrm>
                <a:off x="874701" y="1466722"/>
                <a:ext cx="1737392" cy="646331"/>
              </a:xfrm>
              <a:prstGeom prst="rect">
                <a:avLst/>
              </a:prstGeom>
              <a:noFill/>
            </p:spPr>
            <p:txBody>
              <a:bodyPr wrap="square" rtlCol="0">
                <a:spAutoFit/>
              </a:bodyPr>
              <a:lstStyle/>
              <a:p>
                <a:pPr algn="ctr"/>
                <a:r>
                  <a:rPr lang="es-CR" sz="1200" b="1" dirty="0">
                    <a:solidFill>
                      <a:schemeClr val="bg1"/>
                    </a:solidFill>
                    <a:latin typeface="Myriad Pro" panose="020B0503030403020204" pitchFamily="34" charset="0"/>
                  </a:rPr>
                  <a:t>La línea de acción del PGAI es a nivel institucional.</a:t>
                </a:r>
              </a:p>
            </p:txBody>
          </p:sp>
        </p:grpSp>
        <p:grpSp>
          <p:nvGrpSpPr>
            <p:cNvPr id="23" name="Grupo 22">
              <a:extLst>
                <a:ext uri="{FF2B5EF4-FFF2-40B4-BE49-F238E27FC236}">
                  <a16:creationId xmlns:a16="http://schemas.microsoft.com/office/drawing/2014/main" id="{F7B92253-1793-45D3-BCE1-DDCCCFF61006}"/>
                </a:ext>
              </a:extLst>
            </p:cNvPr>
            <p:cNvGrpSpPr/>
            <p:nvPr/>
          </p:nvGrpSpPr>
          <p:grpSpPr>
            <a:xfrm>
              <a:off x="3341029" y="1337568"/>
              <a:ext cx="2518849" cy="944721"/>
              <a:chOff x="3341029" y="1337568"/>
              <a:chExt cx="2518849" cy="944721"/>
            </a:xfrm>
          </p:grpSpPr>
          <p:sp>
            <p:nvSpPr>
              <p:cNvPr id="10" name="Flecha: pentágono 9">
                <a:extLst>
                  <a:ext uri="{FF2B5EF4-FFF2-40B4-BE49-F238E27FC236}">
                    <a16:creationId xmlns:a16="http://schemas.microsoft.com/office/drawing/2014/main" id="{E0E6A04B-319D-408B-88B9-94F46BD72386}"/>
                  </a:ext>
                </a:extLst>
              </p:cNvPr>
              <p:cNvSpPr/>
              <p:nvPr/>
            </p:nvSpPr>
            <p:spPr>
              <a:xfrm>
                <a:off x="3341029" y="1337568"/>
                <a:ext cx="2518849" cy="944721"/>
              </a:xfrm>
              <a:prstGeom prst="homePlate">
                <a:avLst/>
              </a:pr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sp>
            <p:nvSpPr>
              <p:cNvPr id="13" name="CuadroTexto 12">
                <a:extLst>
                  <a:ext uri="{FF2B5EF4-FFF2-40B4-BE49-F238E27FC236}">
                    <a16:creationId xmlns:a16="http://schemas.microsoft.com/office/drawing/2014/main" id="{A1E383F6-77EA-403F-B42E-D0B7CC147582}"/>
                  </a:ext>
                </a:extLst>
              </p:cNvPr>
              <p:cNvSpPr txBox="1"/>
              <p:nvPr/>
            </p:nvSpPr>
            <p:spPr>
              <a:xfrm>
                <a:off x="3369883" y="1405166"/>
                <a:ext cx="1985066" cy="769441"/>
              </a:xfrm>
              <a:prstGeom prst="rect">
                <a:avLst/>
              </a:prstGeom>
              <a:noFill/>
            </p:spPr>
            <p:txBody>
              <a:bodyPr wrap="square" rtlCol="0">
                <a:spAutoFit/>
              </a:bodyPr>
              <a:lstStyle/>
              <a:p>
                <a:pPr algn="ctr"/>
                <a:r>
                  <a:rPr lang="es-CR" sz="1100" b="1" dirty="0">
                    <a:solidFill>
                      <a:srgbClr val="245178"/>
                    </a:solidFill>
                    <a:latin typeface="Myriad Pro" panose="020B0503030403020204" pitchFamily="34" charset="0"/>
                  </a:rPr>
                  <a:t>Cada institución debe identificar y cuantificar las organizaciones existentes en la institución.</a:t>
                </a:r>
              </a:p>
            </p:txBody>
          </p:sp>
        </p:grpSp>
        <p:grpSp>
          <p:nvGrpSpPr>
            <p:cNvPr id="24" name="Grupo 23">
              <a:extLst>
                <a:ext uri="{FF2B5EF4-FFF2-40B4-BE49-F238E27FC236}">
                  <a16:creationId xmlns:a16="http://schemas.microsoft.com/office/drawing/2014/main" id="{9BE51361-360D-402C-9079-DA803462A1E5}"/>
                </a:ext>
              </a:extLst>
            </p:cNvPr>
            <p:cNvGrpSpPr/>
            <p:nvPr/>
          </p:nvGrpSpPr>
          <p:grpSpPr>
            <a:xfrm>
              <a:off x="5898875" y="1317528"/>
              <a:ext cx="2584240" cy="944721"/>
              <a:chOff x="5898875" y="1317528"/>
              <a:chExt cx="2584240" cy="944721"/>
            </a:xfrm>
          </p:grpSpPr>
          <p:sp>
            <p:nvSpPr>
              <p:cNvPr id="11" name="Flecha: pentágono 10">
                <a:extLst>
                  <a:ext uri="{FF2B5EF4-FFF2-40B4-BE49-F238E27FC236}">
                    <a16:creationId xmlns:a16="http://schemas.microsoft.com/office/drawing/2014/main" id="{666DBADA-16FF-43E5-9E70-21D3EBCF7920}"/>
                  </a:ext>
                </a:extLst>
              </p:cNvPr>
              <p:cNvSpPr/>
              <p:nvPr/>
            </p:nvSpPr>
            <p:spPr>
              <a:xfrm>
                <a:off x="5964266" y="1317528"/>
                <a:ext cx="2518849" cy="944721"/>
              </a:xfrm>
              <a:prstGeom prst="homePlate">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4" name="CuadroTexto 13">
                <a:extLst>
                  <a:ext uri="{FF2B5EF4-FFF2-40B4-BE49-F238E27FC236}">
                    <a16:creationId xmlns:a16="http://schemas.microsoft.com/office/drawing/2014/main" id="{2A351B5A-99FE-4FA1-80AB-254BE4D2F9D7}"/>
                  </a:ext>
                </a:extLst>
              </p:cNvPr>
              <p:cNvSpPr txBox="1"/>
              <p:nvPr/>
            </p:nvSpPr>
            <p:spPr>
              <a:xfrm>
                <a:off x="5898875" y="1386983"/>
                <a:ext cx="2370424" cy="784830"/>
              </a:xfrm>
              <a:prstGeom prst="rect">
                <a:avLst/>
              </a:prstGeom>
              <a:noFill/>
            </p:spPr>
            <p:txBody>
              <a:bodyPr wrap="square" rtlCol="0">
                <a:spAutoFit/>
              </a:bodyPr>
              <a:lstStyle/>
              <a:p>
                <a:pPr algn="ctr"/>
                <a:r>
                  <a:rPr lang="es-CR" sz="1100" b="1" dirty="0">
                    <a:solidFill>
                      <a:schemeClr val="bg1"/>
                    </a:solidFill>
                    <a:latin typeface="Myriad Pro" panose="020B0503030403020204" pitchFamily="34" charset="0"/>
                  </a:rPr>
                  <a:t>Una organización puede ser: </a:t>
                </a:r>
              </a:p>
              <a:p>
                <a:pPr algn="ctr"/>
                <a:r>
                  <a:rPr lang="es-CR" sz="1100" b="1" dirty="0">
                    <a:solidFill>
                      <a:schemeClr val="bg1"/>
                    </a:solidFill>
                    <a:latin typeface="Myriad Pro" panose="020B0503030403020204" pitchFamily="34" charset="0"/>
                  </a:rPr>
                  <a:t>un edificio, planteles regionales, laboratorios, centros de salud, escuelas y otros similares</a:t>
                </a:r>
                <a:r>
                  <a:rPr lang="es-CR" sz="1200" b="1" dirty="0">
                    <a:solidFill>
                      <a:schemeClr val="bg1"/>
                    </a:solidFill>
                    <a:latin typeface="Myriad Pro" panose="020B0503030403020204" pitchFamily="34" charset="0"/>
                  </a:rPr>
                  <a:t>.</a:t>
                </a:r>
              </a:p>
            </p:txBody>
          </p:sp>
        </p:grpSp>
      </p:grpSp>
      <p:graphicFrame>
        <p:nvGraphicFramePr>
          <p:cNvPr id="21" name="Tabla 20">
            <a:extLst>
              <a:ext uri="{FF2B5EF4-FFF2-40B4-BE49-F238E27FC236}">
                <a16:creationId xmlns:a16="http://schemas.microsoft.com/office/drawing/2014/main" id="{A6971F47-FDE7-4CBF-BDBC-7814721BB80C}"/>
              </a:ext>
            </a:extLst>
          </p:cNvPr>
          <p:cNvGraphicFramePr>
            <a:graphicFrameLocks noGrp="1"/>
          </p:cNvGraphicFramePr>
          <p:nvPr>
            <p:extLst>
              <p:ext uri="{D42A27DB-BD31-4B8C-83A1-F6EECF244321}">
                <p14:modId xmlns:p14="http://schemas.microsoft.com/office/powerpoint/2010/main" val="4092774138"/>
              </p:ext>
            </p:extLst>
          </p:nvPr>
        </p:nvGraphicFramePr>
        <p:xfrm>
          <a:off x="355600" y="2622550"/>
          <a:ext cx="6851649" cy="2070100"/>
        </p:xfrm>
        <a:graphic>
          <a:graphicData uri="http://schemas.openxmlformats.org/drawingml/2006/table">
            <a:tbl>
              <a:tblPr firstRow="1" firstCol="1" bandRow="1">
                <a:effectLst>
                  <a:outerShdw blurRad="50800" dist="38100" dir="5400000" algn="t" rotWithShape="0">
                    <a:prstClr val="black">
                      <a:alpha val="40000"/>
                    </a:prstClr>
                  </a:outerShdw>
                </a:effectLst>
                <a:tableStyleId>{5C22544A-7EE6-4342-B048-85BDC9FD1C3A}</a:tableStyleId>
              </a:tblPr>
              <a:tblGrid>
                <a:gridCol w="949451">
                  <a:extLst>
                    <a:ext uri="{9D8B030D-6E8A-4147-A177-3AD203B41FA5}">
                      <a16:colId xmlns:a16="http://schemas.microsoft.com/office/drawing/2014/main" val="20000"/>
                    </a:ext>
                  </a:extLst>
                </a:gridCol>
                <a:gridCol w="1122077">
                  <a:extLst>
                    <a:ext uri="{9D8B030D-6E8A-4147-A177-3AD203B41FA5}">
                      <a16:colId xmlns:a16="http://schemas.microsoft.com/office/drawing/2014/main" val="20001"/>
                    </a:ext>
                  </a:extLst>
                </a:gridCol>
                <a:gridCol w="1035764">
                  <a:extLst>
                    <a:ext uri="{9D8B030D-6E8A-4147-A177-3AD203B41FA5}">
                      <a16:colId xmlns:a16="http://schemas.microsoft.com/office/drawing/2014/main" val="20002"/>
                    </a:ext>
                  </a:extLst>
                </a:gridCol>
                <a:gridCol w="1554059">
                  <a:extLst>
                    <a:ext uri="{9D8B030D-6E8A-4147-A177-3AD203B41FA5}">
                      <a16:colId xmlns:a16="http://schemas.microsoft.com/office/drawing/2014/main" val="20003"/>
                    </a:ext>
                  </a:extLst>
                </a:gridCol>
                <a:gridCol w="1091323">
                  <a:extLst>
                    <a:ext uri="{9D8B030D-6E8A-4147-A177-3AD203B41FA5}">
                      <a16:colId xmlns:a16="http://schemas.microsoft.com/office/drawing/2014/main" val="20004"/>
                    </a:ext>
                  </a:extLst>
                </a:gridCol>
                <a:gridCol w="219795">
                  <a:extLst>
                    <a:ext uri="{9D8B030D-6E8A-4147-A177-3AD203B41FA5}">
                      <a16:colId xmlns:a16="http://schemas.microsoft.com/office/drawing/2014/main" val="20005"/>
                    </a:ext>
                  </a:extLst>
                </a:gridCol>
                <a:gridCol w="219795">
                  <a:extLst>
                    <a:ext uri="{9D8B030D-6E8A-4147-A177-3AD203B41FA5}">
                      <a16:colId xmlns:a16="http://schemas.microsoft.com/office/drawing/2014/main" val="20006"/>
                    </a:ext>
                  </a:extLst>
                </a:gridCol>
                <a:gridCol w="219795">
                  <a:extLst>
                    <a:ext uri="{9D8B030D-6E8A-4147-A177-3AD203B41FA5}">
                      <a16:colId xmlns:a16="http://schemas.microsoft.com/office/drawing/2014/main" val="20007"/>
                    </a:ext>
                  </a:extLst>
                </a:gridCol>
                <a:gridCol w="219795">
                  <a:extLst>
                    <a:ext uri="{9D8B030D-6E8A-4147-A177-3AD203B41FA5}">
                      <a16:colId xmlns:a16="http://schemas.microsoft.com/office/drawing/2014/main" val="20008"/>
                    </a:ext>
                  </a:extLst>
                </a:gridCol>
                <a:gridCol w="219795">
                  <a:extLst>
                    <a:ext uri="{9D8B030D-6E8A-4147-A177-3AD203B41FA5}">
                      <a16:colId xmlns:a16="http://schemas.microsoft.com/office/drawing/2014/main" val="20009"/>
                    </a:ext>
                  </a:extLst>
                </a:gridCol>
              </a:tblGrid>
              <a:tr h="435744">
                <a:tc rowSpan="2">
                  <a:txBody>
                    <a:bodyPr/>
                    <a:lstStyle/>
                    <a:p>
                      <a:pPr algn="ctr">
                        <a:lnSpc>
                          <a:spcPct val="100000"/>
                        </a:lnSpc>
                        <a:spcBef>
                          <a:spcPts val="1800"/>
                        </a:spcBef>
                        <a:spcAft>
                          <a:spcPts val="0"/>
                        </a:spcAft>
                      </a:pPr>
                      <a:r>
                        <a:rPr lang="es-MX" sz="800" dirty="0">
                          <a:effectLst/>
                          <a:latin typeface="Myriad Pro" panose="020B0503030403020204" pitchFamily="34" charset="0"/>
                        </a:rPr>
                        <a:t>Nombre de Edificio</a:t>
                      </a:r>
                      <a:endParaRPr lang="es-CR" sz="800" dirty="0">
                        <a:effectLst/>
                        <a:latin typeface="Myriad Pro" panose="020B0503030403020204" pitchFamily="34" charset="0"/>
                        <a:ea typeface="Times New Roman" panose="02020603050405020304" pitchFamily="18" charset="0"/>
                        <a:cs typeface="Times New Roman" panose="02020603050405020304" pitchFamily="18" charset="0"/>
                      </a:endParaRPr>
                    </a:p>
                  </a:txBody>
                  <a:tcPr marL="94036" marR="94036" marT="47018" marB="47018" anchor="ctr">
                    <a:solidFill>
                      <a:schemeClr val="accent1">
                        <a:lumMod val="75000"/>
                      </a:schemeClr>
                    </a:solidFill>
                  </a:tcPr>
                </a:tc>
                <a:tc rowSpan="2">
                  <a:txBody>
                    <a:bodyPr/>
                    <a:lstStyle/>
                    <a:p>
                      <a:pPr algn="ctr">
                        <a:lnSpc>
                          <a:spcPct val="100000"/>
                        </a:lnSpc>
                        <a:spcBef>
                          <a:spcPts val="1800"/>
                        </a:spcBef>
                        <a:spcAft>
                          <a:spcPts val="0"/>
                        </a:spcAft>
                      </a:pPr>
                      <a:r>
                        <a:rPr lang="es-MX" sz="800" dirty="0">
                          <a:effectLst/>
                          <a:latin typeface="Myriad Pro" panose="020B0503030403020204" pitchFamily="34" charset="0"/>
                        </a:rPr>
                        <a:t>Número de Funcionarios totales</a:t>
                      </a:r>
                      <a:endParaRPr lang="es-CR" sz="800" dirty="0">
                        <a:effectLst/>
                        <a:latin typeface="Myriad Pro" panose="020B0503030403020204" pitchFamily="34" charset="0"/>
                        <a:ea typeface="Times New Roman" panose="02020603050405020304" pitchFamily="18" charset="0"/>
                        <a:cs typeface="Times New Roman" panose="02020603050405020304" pitchFamily="18" charset="0"/>
                      </a:endParaRPr>
                    </a:p>
                  </a:txBody>
                  <a:tcPr marL="94036" marR="94036" marT="47018" marB="47018" anchor="ctr">
                    <a:solidFill>
                      <a:schemeClr val="accent1">
                        <a:lumMod val="75000"/>
                      </a:schemeClr>
                    </a:solidFill>
                  </a:tcPr>
                </a:tc>
                <a:tc rowSpan="2">
                  <a:txBody>
                    <a:bodyPr/>
                    <a:lstStyle/>
                    <a:p>
                      <a:pPr algn="ctr">
                        <a:lnSpc>
                          <a:spcPct val="150000"/>
                        </a:lnSpc>
                        <a:spcBef>
                          <a:spcPts val="1800"/>
                        </a:spcBef>
                        <a:spcAft>
                          <a:spcPts val="0"/>
                        </a:spcAft>
                      </a:pPr>
                      <a:r>
                        <a:rPr lang="es-MX" sz="800" dirty="0">
                          <a:effectLst/>
                          <a:latin typeface="Myriad Pro" panose="020B0503030403020204" pitchFamily="34" charset="0"/>
                        </a:rPr>
                        <a:t>Área física total (m2)</a:t>
                      </a:r>
                      <a:endParaRPr lang="es-CR" sz="800" dirty="0">
                        <a:effectLst/>
                        <a:latin typeface="Myriad Pro" panose="020B0503030403020204" pitchFamily="34" charset="0"/>
                        <a:ea typeface="Times New Roman" panose="02020603050405020304" pitchFamily="18" charset="0"/>
                        <a:cs typeface="Times New Roman" panose="02020603050405020304" pitchFamily="18" charset="0"/>
                      </a:endParaRPr>
                    </a:p>
                  </a:txBody>
                  <a:tcPr marL="94036" marR="94036" marT="47018" marB="47018" anchor="ctr">
                    <a:solidFill>
                      <a:schemeClr val="accent1">
                        <a:lumMod val="75000"/>
                      </a:schemeClr>
                    </a:solidFill>
                  </a:tcPr>
                </a:tc>
                <a:tc rowSpan="2">
                  <a:txBody>
                    <a:bodyPr/>
                    <a:lstStyle/>
                    <a:p>
                      <a:pPr algn="ctr">
                        <a:lnSpc>
                          <a:spcPct val="150000"/>
                        </a:lnSpc>
                        <a:spcBef>
                          <a:spcPts val="1800"/>
                        </a:spcBef>
                        <a:spcAft>
                          <a:spcPts val="0"/>
                        </a:spcAft>
                      </a:pPr>
                      <a:r>
                        <a:rPr lang="es-MX" sz="800" dirty="0">
                          <a:effectLst/>
                          <a:latin typeface="Myriad Pro" panose="020B0503030403020204" pitchFamily="34" charset="0"/>
                        </a:rPr>
                        <a:t>Ubicación/Dirección</a:t>
                      </a:r>
                      <a:endParaRPr lang="es-CR" sz="800" dirty="0">
                        <a:effectLst/>
                        <a:latin typeface="Myriad Pro" panose="020B0503030403020204" pitchFamily="34" charset="0"/>
                        <a:ea typeface="Times New Roman" panose="02020603050405020304" pitchFamily="18" charset="0"/>
                        <a:cs typeface="Times New Roman" panose="02020603050405020304" pitchFamily="18" charset="0"/>
                      </a:endParaRPr>
                    </a:p>
                  </a:txBody>
                  <a:tcPr marL="94036" marR="94036" marT="47018" marB="47018" anchor="ctr">
                    <a:solidFill>
                      <a:schemeClr val="accent1">
                        <a:lumMod val="75000"/>
                      </a:schemeClr>
                    </a:solidFill>
                  </a:tcPr>
                </a:tc>
                <a:tc rowSpan="2">
                  <a:txBody>
                    <a:bodyPr/>
                    <a:lstStyle/>
                    <a:p>
                      <a:pPr algn="ctr">
                        <a:lnSpc>
                          <a:spcPct val="150000"/>
                        </a:lnSpc>
                        <a:spcBef>
                          <a:spcPts val="1800"/>
                        </a:spcBef>
                        <a:spcAft>
                          <a:spcPts val="0"/>
                        </a:spcAft>
                      </a:pPr>
                      <a:r>
                        <a:rPr lang="es-MX" sz="800" dirty="0">
                          <a:effectLst/>
                          <a:latin typeface="Myriad Pro" panose="020B0503030403020204" pitchFamily="34" charset="0"/>
                        </a:rPr>
                        <a:t>Actividades</a:t>
                      </a:r>
                      <a:endParaRPr lang="es-CR" sz="800" dirty="0">
                        <a:effectLst/>
                        <a:latin typeface="Myriad Pro" panose="020B0503030403020204" pitchFamily="34" charset="0"/>
                        <a:ea typeface="Times New Roman" panose="02020603050405020304" pitchFamily="18" charset="0"/>
                        <a:cs typeface="Times New Roman" panose="02020603050405020304" pitchFamily="18" charset="0"/>
                      </a:endParaRPr>
                    </a:p>
                  </a:txBody>
                  <a:tcPr marL="94036" marR="94036" marT="47018" marB="47018" anchor="ctr">
                    <a:solidFill>
                      <a:schemeClr val="accent1">
                        <a:lumMod val="75000"/>
                      </a:schemeClr>
                    </a:solidFill>
                  </a:tcPr>
                </a:tc>
                <a:tc gridSpan="5">
                  <a:txBody>
                    <a:bodyPr/>
                    <a:lstStyle/>
                    <a:p>
                      <a:pPr algn="ctr">
                        <a:lnSpc>
                          <a:spcPct val="100000"/>
                        </a:lnSpc>
                        <a:spcBef>
                          <a:spcPts val="1800"/>
                        </a:spcBef>
                        <a:spcAft>
                          <a:spcPts val="0"/>
                        </a:spcAft>
                      </a:pPr>
                      <a:r>
                        <a:rPr lang="es-MX" sz="800" dirty="0">
                          <a:effectLst/>
                          <a:latin typeface="Myriad Pro" panose="020B0503030403020204" pitchFamily="34" charset="0"/>
                        </a:rPr>
                        <a:t>Año de implementación</a:t>
                      </a:r>
                      <a:endParaRPr lang="es-CR" sz="800" dirty="0">
                        <a:effectLst/>
                        <a:latin typeface="Myriad Pro" panose="020B0503030403020204" pitchFamily="34" charset="0"/>
                        <a:ea typeface="Times New Roman" panose="02020603050405020304" pitchFamily="18" charset="0"/>
                        <a:cs typeface="Times New Roman" panose="02020603050405020304" pitchFamily="18" charset="0"/>
                      </a:endParaRPr>
                    </a:p>
                  </a:txBody>
                  <a:tcPr marL="94036" marR="94036" marT="47018" marB="47018" anchor="ctr">
                    <a:solidFill>
                      <a:schemeClr val="accent1">
                        <a:lumMod val="75000"/>
                      </a:schemeClr>
                    </a:solidFill>
                  </a:tcPr>
                </a:tc>
                <a:tc hMerge="1">
                  <a:txBody>
                    <a:bodyPr/>
                    <a:lstStyle/>
                    <a:p>
                      <a:endParaRPr lang="es-CR"/>
                    </a:p>
                  </a:txBody>
                  <a:tcPr/>
                </a:tc>
                <a:tc hMerge="1">
                  <a:txBody>
                    <a:bodyPr/>
                    <a:lstStyle/>
                    <a:p>
                      <a:endParaRPr lang="es-CR"/>
                    </a:p>
                  </a:txBody>
                  <a:tcPr/>
                </a:tc>
                <a:tc hMerge="1">
                  <a:txBody>
                    <a:bodyPr/>
                    <a:lstStyle/>
                    <a:p>
                      <a:endParaRPr lang="es-CR"/>
                    </a:p>
                  </a:txBody>
                  <a:tcPr/>
                </a:tc>
                <a:tc hMerge="1">
                  <a:txBody>
                    <a:bodyPr/>
                    <a:lstStyle/>
                    <a:p>
                      <a:endParaRPr lang="es-CR"/>
                    </a:p>
                  </a:txBody>
                  <a:tcPr/>
                </a:tc>
                <a:extLst>
                  <a:ext uri="{0D108BD9-81ED-4DB2-BD59-A6C34878D82A}">
                    <a16:rowId xmlns:a16="http://schemas.microsoft.com/office/drawing/2014/main" val="10000"/>
                  </a:ext>
                </a:extLst>
              </a:tr>
              <a:tr h="221960">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a:txBody>
                    <a:bodyPr/>
                    <a:lstStyle/>
                    <a:p>
                      <a:pPr algn="ctr">
                        <a:lnSpc>
                          <a:spcPct val="150000"/>
                        </a:lnSpc>
                        <a:spcBef>
                          <a:spcPts val="1800"/>
                        </a:spcBef>
                        <a:spcAft>
                          <a:spcPts val="0"/>
                        </a:spcAft>
                      </a:pPr>
                      <a:r>
                        <a:rPr lang="es-MX" sz="1000" b="0" dirty="0">
                          <a:solidFill>
                            <a:srgbClr val="245178"/>
                          </a:solidFill>
                          <a:effectLst/>
                        </a:rPr>
                        <a:t>1</a:t>
                      </a:r>
                      <a:endParaRPr lang="es-CR" sz="1000" b="0" dirty="0">
                        <a:solidFill>
                          <a:srgbClr val="245178"/>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9883" marR="49883" marT="0" marB="0">
                    <a:solidFill>
                      <a:schemeClr val="accent4"/>
                    </a:solidFill>
                  </a:tcPr>
                </a:tc>
                <a:tc>
                  <a:txBody>
                    <a:bodyPr/>
                    <a:lstStyle/>
                    <a:p>
                      <a:pPr algn="ctr">
                        <a:lnSpc>
                          <a:spcPct val="150000"/>
                        </a:lnSpc>
                        <a:spcBef>
                          <a:spcPts val="1800"/>
                        </a:spcBef>
                        <a:spcAft>
                          <a:spcPts val="0"/>
                        </a:spcAft>
                      </a:pPr>
                      <a:r>
                        <a:rPr lang="es-MX" sz="1000" b="0" dirty="0">
                          <a:solidFill>
                            <a:srgbClr val="245178"/>
                          </a:solidFill>
                          <a:effectLst/>
                        </a:rPr>
                        <a:t>2</a:t>
                      </a:r>
                      <a:endParaRPr lang="es-CR" sz="1000" b="0" dirty="0">
                        <a:solidFill>
                          <a:srgbClr val="245178"/>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9883" marR="49883" marT="0" marB="0">
                    <a:solidFill>
                      <a:schemeClr val="accent4"/>
                    </a:solidFill>
                  </a:tcPr>
                </a:tc>
                <a:tc>
                  <a:txBody>
                    <a:bodyPr/>
                    <a:lstStyle/>
                    <a:p>
                      <a:pPr algn="ctr">
                        <a:lnSpc>
                          <a:spcPct val="150000"/>
                        </a:lnSpc>
                        <a:spcBef>
                          <a:spcPts val="1800"/>
                        </a:spcBef>
                        <a:spcAft>
                          <a:spcPts val="0"/>
                        </a:spcAft>
                      </a:pPr>
                      <a:r>
                        <a:rPr lang="es-MX" sz="1000" b="0" dirty="0">
                          <a:solidFill>
                            <a:srgbClr val="245178"/>
                          </a:solidFill>
                          <a:effectLst/>
                        </a:rPr>
                        <a:t>3</a:t>
                      </a:r>
                      <a:endParaRPr lang="es-CR" sz="1000" b="0" dirty="0">
                        <a:solidFill>
                          <a:srgbClr val="245178"/>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9883" marR="49883" marT="0" marB="0">
                    <a:solidFill>
                      <a:schemeClr val="accent4"/>
                    </a:solidFill>
                  </a:tcPr>
                </a:tc>
                <a:tc>
                  <a:txBody>
                    <a:bodyPr/>
                    <a:lstStyle/>
                    <a:p>
                      <a:pPr algn="ctr">
                        <a:lnSpc>
                          <a:spcPct val="150000"/>
                        </a:lnSpc>
                        <a:spcBef>
                          <a:spcPts val="1800"/>
                        </a:spcBef>
                        <a:spcAft>
                          <a:spcPts val="0"/>
                        </a:spcAft>
                      </a:pPr>
                      <a:r>
                        <a:rPr lang="es-MX" sz="1000" b="0" dirty="0">
                          <a:solidFill>
                            <a:srgbClr val="245178"/>
                          </a:solidFill>
                          <a:effectLst/>
                        </a:rPr>
                        <a:t>4</a:t>
                      </a:r>
                      <a:endParaRPr lang="es-CR" sz="1000" b="0" dirty="0">
                        <a:solidFill>
                          <a:srgbClr val="245178"/>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9883" marR="49883" marT="0" marB="0">
                    <a:solidFill>
                      <a:schemeClr val="accent4"/>
                    </a:solidFill>
                  </a:tcPr>
                </a:tc>
                <a:tc>
                  <a:txBody>
                    <a:bodyPr/>
                    <a:lstStyle/>
                    <a:p>
                      <a:pPr algn="ctr">
                        <a:lnSpc>
                          <a:spcPct val="150000"/>
                        </a:lnSpc>
                        <a:spcBef>
                          <a:spcPts val="1800"/>
                        </a:spcBef>
                        <a:spcAft>
                          <a:spcPts val="0"/>
                        </a:spcAft>
                      </a:pPr>
                      <a:r>
                        <a:rPr lang="es-MX" sz="1000" b="0" dirty="0">
                          <a:solidFill>
                            <a:srgbClr val="245178"/>
                          </a:solidFill>
                          <a:effectLst/>
                        </a:rPr>
                        <a:t>5</a:t>
                      </a:r>
                      <a:endParaRPr lang="es-CR" sz="1000" b="0" dirty="0">
                        <a:solidFill>
                          <a:srgbClr val="245178"/>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9883" marR="49883" marT="0" marB="0">
                    <a:solidFill>
                      <a:schemeClr val="accent4"/>
                    </a:solidFill>
                  </a:tcPr>
                </a:tc>
                <a:extLst>
                  <a:ext uri="{0D108BD9-81ED-4DB2-BD59-A6C34878D82A}">
                    <a16:rowId xmlns:a16="http://schemas.microsoft.com/office/drawing/2014/main" val="10001"/>
                  </a:ext>
                </a:extLst>
              </a:tr>
              <a:tr h="353099">
                <a:tc>
                  <a:txBody>
                    <a:bodyPr/>
                    <a:lstStyle/>
                    <a:p>
                      <a:pPr algn="ctr">
                        <a:lnSpc>
                          <a:spcPct val="150000"/>
                        </a:lnSpc>
                        <a:spcBef>
                          <a:spcPts val="1800"/>
                        </a:spcBef>
                        <a:spcAft>
                          <a:spcPts val="1200"/>
                        </a:spcAft>
                      </a:pPr>
                      <a:r>
                        <a:rPr lang="es-MX" sz="1000" dirty="0">
                          <a:effectLst/>
                        </a:rPr>
                        <a:t>Edificio </a:t>
                      </a:r>
                      <a:endParaRPr lang="es-CR"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883" marR="49883" marT="0" marB="0" anchor="ctr">
                    <a:solidFill>
                      <a:schemeClr val="accent6"/>
                    </a:solidFill>
                  </a:tcPr>
                </a:tc>
                <a:tc>
                  <a:txBody>
                    <a:bodyPr/>
                    <a:lstStyle/>
                    <a:p>
                      <a:pPr algn="ctr">
                        <a:lnSpc>
                          <a:spcPct val="150000"/>
                        </a:lnSpc>
                        <a:spcBef>
                          <a:spcPts val="1800"/>
                        </a:spcBef>
                        <a:spcAft>
                          <a:spcPts val="1200"/>
                        </a:spcAft>
                      </a:pPr>
                      <a:r>
                        <a:rPr lang="es-MX" sz="500">
                          <a:effectLst/>
                        </a:rPr>
                        <a:t> </a:t>
                      </a:r>
                      <a:endParaRPr lang="es-CR"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9883" marR="49883" marT="0" marB="0"/>
                </a:tc>
                <a:tc>
                  <a:txBody>
                    <a:bodyPr/>
                    <a:lstStyle/>
                    <a:p>
                      <a:pPr algn="ctr">
                        <a:lnSpc>
                          <a:spcPct val="150000"/>
                        </a:lnSpc>
                        <a:spcBef>
                          <a:spcPts val="1800"/>
                        </a:spcBef>
                        <a:spcAft>
                          <a:spcPts val="1200"/>
                        </a:spcAft>
                      </a:pPr>
                      <a:r>
                        <a:rPr lang="es-MX" sz="500" dirty="0">
                          <a:effectLst/>
                        </a:rPr>
                        <a:t> </a:t>
                      </a:r>
                      <a:endParaRPr lang="es-CR"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883" marR="49883" marT="0" marB="0"/>
                </a:tc>
                <a:tc>
                  <a:txBody>
                    <a:bodyPr/>
                    <a:lstStyle/>
                    <a:p>
                      <a:pPr algn="ctr">
                        <a:lnSpc>
                          <a:spcPct val="150000"/>
                        </a:lnSpc>
                        <a:spcBef>
                          <a:spcPts val="1800"/>
                        </a:spcBef>
                        <a:spcAft>
                          <a:spcPts val="1200"/>
                        </a:spcAft>
                      </a:pPr>
                      <a:r>
                        <a:rPr lang="es-MX" sz="500" dirty="0">
                          <a:effectLst/>
                        </a:rPr>
                        <a:t> </a:t>
                      </a:r>
                      <a:endParaRPr lang="es-CR"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883" marR="49883" marT="0" marB="0"/>
                </a:tc>
                <a:tc>
                  <a:txBody>
                    <a:bodyPr/>
                    <a:lstStyle/>
                    <a:p>
                      <a:pPr algn="ctr">
                        <a:lnSpc>
                          <a:spcPct val="150000"/>
                        </a:lnSpc>
                        <a:spcBef>
                          <a:spcPts val="1800"/>
                        </a:spcBef>
                        <a:spcAft>
                          <a:spcPts val="1200"/>
                        </a:spcAft>
                      </a:pPr>
                      <a:r>
                        <a:rPr lang="es-MX" sz="500">
                          <a:effectLst/>
                        </a:rPr>
                        <a:t> </a:t>
                      </a:r>
                      <a:endParaRPr lang="es-CR"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9883" marR="49883" marT="0" marB="0"/>
                </a:tc>
                <a:tc>
                  <a:txBody>
                    <a:bodyPr/>
                    <a:lstStyle/>
                    <a:p>
                      <a:pPr algn="ctr">
                        <a:lnSpc>
                          <a:spcPct val="150000"/>
                        </a:lnSpc>
                        <a:spcBef>
                          <a:spcPts val="1800"/>
                        </a:spcBef>
                        <a:spcAft>
                          <a:spcPts val="1200"/>
                        </a:spcAft>
                      </a:pPr>
                      <a:r>
                        <a:rPr lang="es-MX" sz="500">
                          <a:effectLst/>
                        </a:rPr>
                        <a:t> </a:t>
                      </a:r>
                      <a:endParaRPr lang="es-CR"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9883" marR="49883" marT="0" marB="0"/>
                </a:tc>
                <a:tc>
                  <a:txBody>
                    <a:bodyPr/>
                    <a:lstStyle/>
                    <a:p>
                      <a:pPr algn="ctr">
                        <a:lnSpc>
                          <a:spcPct val="150000"/>
                        </a:lnSpc>
                        <a:spcBef>
                          <a:spcPts val="1800"/>
                        </a:spcBef>
                        <a:spcAft>
                          <a:spcPts val="1200"/>
                        </a:spcAft>
                      </a:pPr>
                      <a:r>
                        <a:rPr lang="es-MX" sz="500">
                          <a:effectLst/>
                        </a:rPr>
                        <a:t> </a:t>
                      </a:r>
                      <a:endParaRPr lang="es-CR"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9883" marR="49883" marT="0" marB="0"/>
                </a:tc>
                <a:tc>
                  <a:txBody>
                    <a:bodyPr/>
                    <a:lstStyle/>
                    <a:p>
                      <a:pPr algn="ctr">
                        <a:lnSpc>
                          <a:spcPct val="150000"/>
                        </a:lnSpc>
                        <a:spcBef>
                          <a:spcPts val="1800"/>
                        </a:spcBef>
                        <a:spcAft>
                          <a:spcPts val="1200"/>
                        </a:spcAft>
                      </a:pPr>
                      <a:r>
                        <a:rPr lang="es-MX" sz="500" dirty="0">
                          <a:effectLst/>
                        </a:rPr>
                        <a:t> </a:t>
                      </a:r>
                      <a:endParaRPr lang="es-CR"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883" marR="49883" marT="0" marB="0"/>
                </a:tc>
                <a:tc>
                  <a:txBody>
                    <a:bodyPr/>
                    <a:lstStyle/>
                    <a:p>
                      <a:pPr algn="ctr">
                        <a:lnSpc>
                          <a:spcPct val="150000"/>
                        </a:lnSpc>
                        <a:spcBef>
                          <a:spcPts val="1800"/>
                        </a:spcBef>
                        <a:spcAft>
                          <a:spcPts val="1200"/>
                        </a:spcAft>
                      </a:pPr>
                      <a:r>
                        <a:rPr lang="es-MX" sz="500">
                          <a:effectLst/>
                        </a:rPr>
                        <a:t> </a:t>
                      </a:r>
                      <a:endParaRPr lang="es-CR"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9883" marR="49883" marT="0" marB="0"/>
                </a:tc>
                <a:tc>
                  <a:txBody>
                    <a:bodyPr/>
                    <a:lstStyle/>
                    <a:p>
                      <a:pPr algn="ctr">
                        <a:lnSpc>
                          <a:spcPct val="150000"/>
                        </a:lnSpc>
                        <a:spcBef>
                          <a:spcPts val="1800"/>
                        </a:spcBef>
                        <a:spcAft>
                          <a:spcPts val="1200"/>
                        </a:spcAft>
                      </a:pPr>
                      <a:r>
                        <a:rPr lang="es-MX" sz="500" dirty="0">
                          <a:effectLst/>
                        </a:rPr>
                        <a:t> </a:t>
                      </a:r>
                      <a:endParaRPr lang="es-CR"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883" marR="49883" marT="0" marB="0"/>
                </a:tc>
                <a:extLst>
                  <a:ext uri="{0D108BD9-81ED-4DB2-BD59-A6C34878D82A}">
                    <a16:rowId xmlns:a16="http://schemas.microsoft.com/office/drawing/2014/main" val="10002"/>
                  </a:ext>
                </a:extLst>
              </a:tr>
              <a:tr h="353099">
                <a:tc>
                  <a:txBody>
                    <a:bodyPr/>
                    <a:lstStyle/>
                    <a:p>
                      <a:pPr algn="ctr">
                        <a:lnSpc>
                          <a:spcPct val="150000"/>
                        </a:lnSpc>
                        <a:spcBef>
                          <a:spcPts val="1800"/>
                        </a:spcBef>
                        <a:spcAft>
                          <a:spcPts val="1200"/>
                        </a:spcAft>
                      </a:pPr>
                      <a:r>
                        <a:rPr lang="es-CR" sz="1000" dirty="0">
                          <a:effectLst/>
                          <a:latin typeface="Calibri" panose="020F0502020204030204" pitchFamily="34" charset="0"/>
                          <a:ea typeface="Times New Roman" panose="02020603050405020304" pitchFamily="18" charset="0"/>
                          <a:cs typeface="Times New Roman" panose="02020603050405020304" pitchFamily="18" charset="0"/>
                        </a:rPr>
                        <a:t>Regional</a:t>
                      </a:r>
                    </a:p>
                  </a:txBody>
                  <a:tcPr marL="49883" marR="49883" marT="0" marB="0" anchor="ctr">
                    <a:solidFill>
                      <a:schemeClr val="accent6"/>
                    </a:solidFill>
                  </a:tcPr>
                </a:tc>
                <a:tc>
                  <a:txBody>
                    <a:bodyPr/>
                    <a:lstStyle/>
                    <a:p>
                      <a:pPr algn="ctr">
                        <a:lnSpc>
                          <a:spcPct val="150000"/>
                        </a:lnSpc>
                        <a:spcBef>
                          <a:spcPts val="1800"/>
                        </a:spcBef>
                        <a:spcAft>
                          <a:spcPts val="1200"/>
                        </a:spcAft>
                      </a:pPr>
                      <a:endParaRPr lang="es-CR"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883" marR="49883" marT="0" marB="0"/>
                </a:tc>
                <a:tc>
                  <a:txBody>
                    <a:bodyPr/>
                    <a:lstStyle/>
                    <a:p>
                      <a:pPr algn="ctr">
                        <a:lnSpc>
                          <a:spcPct val="150000"/>
                        </a:lnSpc>
                        <a:spcBef>
                          <a:spcPts val="1800"/>
                        </a:spcBef>
                        <a:spcAft>
                          <a:spcPts val="1200"/>
                        </a:spcAft>
                      </a:pPr>
                      <a:endParaRPr lang="es-CR"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883" marR="49883" marT="0" marB="0"/>
                </a:tc>
                <a:tc>
                  <a:txBody>
                    <a:bodyPr/>
                    <a:lstStyle/>
                    <a:p>
                      <a:pPr algn="ctr">
                        <a:lnSpc>
                          <a:spcPct val="150000"/>
                        </a:lnSpc>
                        <a:spcBef>
                          <a:spcPts val="1800"/>
                        </a:spcBef>
                        <a:spcAft>
                          <a:spcPts val="1200"/>
                        </a:spcAft>
                      </a:pPr>
                      <a:endParaRPr lang="es-CR"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883" marR="49883" marT="0" marB="0"/>
                </a:tc>
                <a:tc>
                  <a:txBody>
                    <a:bodyPr/>
                    <a:lstStyle/>
                    <a:p>
                      <a:pPr algn="ctr">
                        <a:lnSpc>
                          <a:spcPct val="150000"/>
                        </a:lnSpc>
                        <a:spcBef>
                          <a:spcPts val="1800"/>
                        </a:spcBef>
                        <a:spcAft>
                          <a:spcPts val="1200"/>
                        </a:spcAft>
                      </a:pPr>
                      <a:endParaRPr lang="es-CR"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883" marR="49883" marT="0" marB="0"/>
                </a:tc>
                <a:tc>
                  <a:txBody>
                    <a:bodyPr/>
                    <a:lstStyle/>
                    <a:p>
                      <a:pPr algn="ctr">
                        <a:lnSpc>
                          <a:spcPct val="150000"/>
                        </a:lnSpc>
                        <a:spcBef>
                          <a:spcPts val="1800"/>
                        </a:spcBef>
                        <a:spcAft>
                          <a:spcPts val="1200"/>
                        </a:spcAft>
                      </a:pPr>
                      <a:endParaRPr lang="es-CR"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883" marR="49883" marT="0" marB="0"/>
                </a:tc>
                <a:tc>
                  <a:txBody>
                    <a:bodyPr/>
                    <a:lstStyle/>
                    <a:p>
                      <a:pPr algn="ctr">
                        <a:lnSpc>
                          <a:spcPct val="150000"/>
                        </a:lnSpc>
                        <a:spcBef>
                          <a:spcPts val="1800"/>
                        </a:spcBef>
                        <a:spcAft>
                          <a:spcPts val="1200"/>
                        </a:spcAft>
                      </a:pPr>
                      <a:endParaRPr lang="es-CR"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883" marR="49883" marT="0" marB="0"/>
                </a:tc>
                <a:tc>
                  <a:txBody>
                    <a:bodyPr/>
                    <a:lstStyle/>
                    <a:p>
                      <a:pPr algn="ctr">
                        <a:lnSpc>
                          <a:spcPct val="150000"/>
                        </a:lnSpc>
                        <a:spcBef>
                          <a:spcPts val="1800"/>
                        </a:spcBef>
                        <a:spcAft>
                          <a:spcPts val="1200"/>
                        </a:spcAft>
                      </a:pPr>
                      <a:endParaRPr lang="es-CR"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883" marR="49883" marT="0" marB="0"/>
                </a:tc>
                <a:tc>
                  <a:txBody>
                    <a:bodyPr/>
                    <a:lstStyle/>
                    <a:p>
                      <a:pPr algn="ctr">
                        <a:lnSpc>
                          <a:spcPct val="150000"/>
                        </a:lnSpc>
                        <a:spcBef>
                          <a:spcPts val="1800"/>
                        </a:spcBef>
                        <a:spcAft>
                          <a:spcPts val="1200"/>
                        </a:spcAft>
                      </a:pPr>
                      <a:endParaRPr lang="es-CR"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883" marR="49883" marT="0" marB="0"/>
                </a:tc>
                <a:tc>
                  <a:txBody>
                    <a:bodyPr/>
                    <a:lstStyle/>
                    <a:p>
                      <a:pPr algn="ctr">
                        <a:lnSpc>
                          <a:spcPct val="150000"/>
                        </a:lnSpc>
                        <a:spcBef>
                          <a:spcPts val="1800"/>
                        </a:spcBef>
                        <a:spcAft>
                          <a:spcPts val="1200"/>
                        </a:spcAft>
                      </a:pPr>
                      <a:endParaRPr lang="es-CR"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883" marR="49883" marT="0" marB="0"/>
                </a:tc>
                <a:extLst>
                  <a:ext uri="{0D108BD9-81ED-4DB2-BD59-A6C34878D82A}">
                    <a16:rowId xmlns:a16="http://schemas.microsoft.com/office/drawing/2014/main" val="10003"/>
                  </a:ext>
                </a:extLst>
              </a:tr>
              <a:tr h="353099">
                <a:tc>
                  <a:txBody>
                    <a:bodyPr/>
                    <a:lstStyle/>
                    <a:p>
                      <a:pPr algn="ctr">
                        <a:lnSpc>
                          <a:spcPct val="150000"/>
                        </a:lnSpc>
                        <a:spcBef>
                          <a:spcPts val="1800"/>
                        </a:spcBef>
                        <a:spcAft>
                          <a:spcPts val="1200"/>
                        </a:spcAft>
                      </a:pPr>
                      <a:r>
                        <a:rPr lang="es-CR" sz="1000" dirty="0">
                          <a:effectLst/>
                          <a:latin typeface="Calibri" panose="020F0502020204030204" pitchFamily="34" charset="0"/>
                          <a:ea typeface="Times New Roman" panose="02020603050405020304" pitchFamily="18" charset="0"/>
                          <a:cs typeface="Times New Roman" panose="02020603050405020304" pitchFamily="18" charset="0"/>
                        </a:rPr>
                        <a:t>Laboratorio</a:t>
                      </a:r>
                    </a:p>
                  </a:txBody>
                  <a:tcPr marL="49883" marR="49883" marT="0" marB="0" anchor="ctr">
                    <a:solidFill>
                      <a:schemeClr val="accent6"/>
                    </a:solidFill>
                  </a:tcPr>
                </a:tc>
                <a:tc>
                  <a:txBody>
                    <a:bodyPr/>
                    <a:lstStyle/>
                    <a:p>
                      <a:pPr algn="ctr">
                        <a:lnSpc>
                          <a:spcPct val="150000"/>
                        </a:lnSpc>
                        <a:spcBef>
                          <a:spcPts val="1800"/>
                        </a:spcBef>
                        <a:spcAft>
                          <a:spcPts val="1200"/>
                        </a:spcAft>
                      </a:pPr>
                      <a:endParaRPr lang="es-CR"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883" marR="49883" marT="0" marB="0"/>
                </a:tc>
                <a:tc>
                  <a:txBody>
                    <a:bodyPr/>
                    <a:lstStyle/>
                    <a:p>
                      <a:pPr algn="ctr">
                        <a:lnSpc>
                          <a:spcPct val="150000"/>
                        </a:lnSpc>
                        <a:spcBef>
                          <a:spcPts val="1800"/>
                        </a:spcBef>
                        <a:spcAft>
                          <a:spcPts val="1200"/>
                        </a:spcAft>
                      </a:pPr>
                      <a:endParaRPr lang="es-CR"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883" marR="49883" marT="0" marB="0"/>
                </a:tc>
                <a:tc>
                  <a:txBody>
                    <a:bodyPr/>
                    <a:lstStyle/>
                    <a:p>
                      <a:pPr algn="ctr">
                        <a:lnSpc>
                          <a:spcPct val="150000"/>
                        </a:lnSpc>
                        <a:spcBef>
                          <a:spcPts val="1800"/>
                        </a:spcBef>
                        <a:spcAft>
                          <a:spcPts val="1200"/>
                        </a:spcAft>
                      </a:pPr>
                      <a:endParaRPr lang="es-CR"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883" marR="49883" marT="0" marB="0"/>
                </a:tc>
                <a:tc>
                  <a:txBody>
                    <a:bodyPr/>
                    <a:lstStyle/>
                    <a:p>
                      <a:pPr algn="ctr">
                        <a:lnSpc>
                          <a:spcPct val="150000"/>
                        </a:lnSpc>
                        <a:spcBef>
                          <a:spcPts val="1800"/>
                        </a:spcBef>
                        <a:spcAft>
                          <a:spcPts val="1200"/>
                        </a:spcAft>
                      </a:pPr>
                      <a:endParaRPr lang="es-CR"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883" marR="49883" marT="0" marB="0"/>
                </a:tc>
                <a:tc>
                  <a:txBody>
                    <a:bodyPr/>
                    <a:lstStyle/>
                    <a:p>
                      <a:pPr algn="ctr">
                        <a:lnSpc>
                          <a:spcPct val="150000"/>
                        </a:lnSpc>
                        <a:spcBef>
                          <a:spcPts val="1800"/>
                        </a:spcBef>
                        <a:spcAft>
                          <a:spcPts val="1200"/>
                        </a:spcAft>
                      </a:pPr>
                      <a:endParaRPr lang="es-CR"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883" marR="49883" marT="0" marB="0"/>
                </a:tc>
                <a:tc>
                  <a:txBody>
                    <a:bodyPr/>
                    <a:lstStyle/>
                    <a:p>
                      <a:pPr algn="ctr">
                        <a:lnSpc>
                          <a:spcPct val="150000"/>
                        </a:lnSpc>
                        <a:spcBef>
                          <a:spcPts val="1800"/>
                        </a:spcBef>
                        <a:spcAft>
                          <a:spcPts val="1200"/>
                        </a:spcAft>
                      </a:pPr>
                      <a:endParaRPr lang="es-CR"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883" marR="49883" marT="0" marB="0"/>
                </a:tc>
                <a:tc>
                  <a:txBody>
                    <a:bodyPr/>
                    <a:lstStyle/>
                    <a:p>
                      <a:pPr algn="ctr">
                        <a:lnSpc>
                          <a:spcPct val="150000"/>
                        </a:lnSpc>
                        <a:spcBef>
                          <a:spcPts val="1800"/>
                        </a:spcBef>
                        <a:spcAft>
                          <a:spcPts val="1200"/>
                        </a:spcAft>
                      </a:pPr>
                      <a:endParaRPr lang="es-CR"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883" marR="49883" marT="0" marB="0"/>
                </a:tc>
                <a:tc>
                  <a:txBody>
                    <a:bodyPr/>
                    <a:lstStyle/>
                    <a:p>
                      <a:pPr algn="ctr">
                        <a:lnSpc>
                          <a:spcPct val="150000"/>
                        </a:lnSpc>
                        <a:spcBef>
                          <a:spcPts val="1800"/>
                        </a:spcBef>
                        <a:spcAft>
                          <a:spcPts val="1200"/>
                        </a:spcAft>
                      </a:pPr>
                      <a:endParaRPr lang="es-CR"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883" marR="49883" marT="0" marB="0"/>
                </a:tc>
                <a:tc>
                  <a:txBody>
                    <a:bodyPr/>
                    <a:lstStyle/>
                    <a:p>
                      <a:pPr algn="ctr">
                        <a:lnSpc>
                          <a:spcPct val="150000"/>
                        </a:lnSpc>
                        <a:spcBef>
                          <a:spcPts val="1800"/>
                        </a:spcBef>
                        <a:spcAft>
                          <a:spcPts val="1200"/>
                        </a:spcAft>
                      </a:pPr>
                      <a:endParaRPr lang="es-CR"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883" marR="49883" marT="0" marB="0"/>
                </a:tc>
                <a:extLst>
                  <a:ext uri="{0D108BD9-81ED-4DB2-BD59-A6C34878D82A}">
                    <a16:rowId xmlns:a16="http://schemas.microsoft.com/office/drawing/2014/main" val="10004"/>
                  </a:ext>
                </a:extLst>
              </a:tr>
              <a:tr h="353099">
                <a:tc>
                  <a:txBody>
                    <a:bodyPr/>
                    <a:lstStyle/>
                    <a:p>
                      <a:pPr algn="ctr">
                        <a:lnSpc>
                          <a:spcPct val="150000"/>
                        </a:lnSpc>
                        <a:spcBef>
                          <a:spcPts val="1800"/>
                        </a:spcBef>
                        <a:spcAft>
                          <a:spcPts val="1200"/>
                        </a:spcAft>
                      </a:pPr>
                      <a:r>
                        <a:rPr lang="es-CR" sz="1000" dirty="0">
                          <a:effectLst/>
                          <a:latin typeface="Calibri" panose="020F0502020204030204" pitchFamily="34" charset="0"/>
                          <a:ea typeface="Times New Roman" panose="02020603050405020304" pitchFamily="18" charset="0"/>
                          <a:cs typeface="Times New Roman" panose="02020603050405020304" pitchFamily="18" charset="0"/>
                        </a:rPr>
                        <a:t>Plantel</a:t>
                      </a:r>
                    </a:p>
                  </a:txBody>
                  <a:tcPr marL="49883" marR="49883" marT="0" marB="0" anchor="ctr">
                    <a:solidFill>
                      <a:schemeClr val="accent6"/>
                    </a:solidFill>
                  </a:tcPr>
                </a:tc>
                <a:tc>
                  <a:txBody>
                    <a:bodyPr/>
                    <a:lstStyle/>
                    <a:p>
                      <a:pPr algn="ctr">
                        <a:lnSpc>
                          <a:spcPct val="150000"/>
                        </a:lnSpc>
                        <a:spcBef>
                          <a:spcPts val="1800"/>
                        </a:spcBef>
                        <a:spcAft>
                          <a:spcPts val="1200"/>
                        </a:spcAft>
                      </a:pPr>
                      <a:endParaRPr lang="es-CR"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883" marR="49883" marT="0" marB="0"/>
                </a:tc>
                <a:tc>
                  <a:txBody>
                    <a:bodyPr/>
                    <a:lstStyle/>
                    <a:p>
                      <a:pPr algn="ctr">
                        <a:lnSpc>
                          <a:spcPct val="150000"/>
                        </a:lnSpc>
                        <a:spcBef>
                          <a:spcPts val="1800"/>
                        </a:spcBef>
                        <a:spcAft>
                          <a:spcPts val="1200"/>
                        </a:spcAft>
                      </a:pPr>
                      <a:endParaRPr lang="es-CR"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883" marR="49883" marT="0" marB="0"/>
                </a:tc>
                <a:tc>
                  <a:txBody>
                    <a:bodyPr/>
                    <a:lstStyle/>
                    <a:p>
                      <a:pPr algn="ctr">
                        <a:lnSpc>
                          <a:spcPct val="150000"/>
                        </a:lnSpc>
                        <a:spcBef>
                          <a:spcPts val="1800"/>
                        </a:spcBef>
                        <a:spcAft>
                          <a:spcPts val="1200"/>
                        </a:spcAft>
                      </a:pPr>
                      <a:endParaRPr lang="es-CR"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883" marR="49883" marT="0" marB="0"/>
                </a:tc>
                <a:tc>
                  <a:txBody>
                    <a:bodyPr/>
                    <a:lstStyle/>
                    <a:p>
                      <a:pPr algn="ctr">
                        <a:lnSpc>
                          <a:spcPct val="150000"/>
                        </a:lnSpc>
                        <a:spcBef>
                          <a:spcPts val="1800"/>
                        </a:spcBef>
                        <a:spcAft>
                          <a:spcPts val="1200"/>
                        </a:spcAft>
                      </a:pPr>
                      <a:endParaRPr lang="es-CR"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883" marR="49883" marT="0" marB="0"/>
                </a:tc>
                <a:tc>
                  <a:txBody>
                    <a:bodyPr/>
                    <a:lstStyle/>
                    <a:p>
                      <a:pPr algn="ctr">
                        <a:lnSpc>
                          <a:spcPct val="150000"/>
                        </a:lnSpc>
                        <a:spcBef>
                          <a:spcPts val="1800"/>
                        </a:spcBef>
                        <a:spcAft>
                          <a:spcPts val="1200"/>
                        </a:spcAft>
                      </a:pPr>
                      <a:endParaRPr lang="es-CR"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883" marR="49883" marT="0" marB="0"/>
                </a:tc>
                <a:tc>
                  <a:txBody>
                    <a:bodyPr/>
                    <a:lstStyle/>
                    <a:p>
                      <a:pPr algn="ctr">
                        <a:lnSpc>
                          <a:spcPct val="150000"/>
                        </a:lnSpc>
                        <a:spcBef>
                          <a:spcPts val="1800"/>
                        </a:spcBef>
                        <a:spcAft>
                          <a:spcPts val="1200"/>
                        </a:spcAft>
                      </a:pPr>
                      <a:endParaRPr lang="es-CR"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883" marR="49883" marT="0" marB="0"/>
                </a:tc>
                <a:tc>
                  <a:txBody>
                    <a:bodyPr/>
                    <a:lstStyle/>
                    <a:p>
                      <a:pPr algn="ctr">
                        <a:lnSpc>
                          <a:spcPct val="150000"/>
                        </a:lnSpc>
                        <a:spcBef>
                          <a:spcPts val="1800"/>
                        </a:spcBef>
                        <a:spcAft>
                          <a:spcPts val="1200"/>
                        </a:spcAft>
                      </a:pPr>
                      <a:endParaRPr lang="es-CR"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883" marR="49883" marT="0" marB="0"/>
                </a:tc>
                <a:tc>
                  <a:txBody>
                    <a:bodyPr/>
                    <a:lstStyle/>
                    <a:p>
                      <a:pPr algn="ctr">
                        <a:lnSpc>
                          <a:spcPct val="150000"/>
                        </a:lnSpc>
                        <a:spcBef>
                          <a:spcPts val="1800"/>
                        </a:spcBef>
                        <a:spcAft>
                          <a:spcPts val="1200"/>
                        </a:spcAft>
                      </a:pPr>
                      <a:endParaRPr lang="es-CR"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883" marR="49883" marT="0" marB="0"/>
                </a:tc>
                <a:tc>
                  <a:txBody>
                    <a:bodyPr/>
                    <a:lstStyle/>
                    <a:p>
                      <a:pPr algn="ctr">
                        <a:lnSpc>
                          <a:spcPct val="150000"/>
                        </a:lnSpc>
                        <a:spcBef>
                          <a:spcPts val="1800"/>
                        </a:spcBef>
                        <a:spcAft>
                          <a:spcPts val="1200"/>
                        </a:spcAft>
                      </a:pPr>
                      <a:endParaRPr lang="es-CR"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883" marR="49883" marT="0" marB="0"/>
                </a:tc>
                <a:extLst>
                  <a:ext uri="{0D108BD9-81ED-4DB2-BD59-A6C34878D82A}">
                    <a16:rowId xmlns:a16="http://schemas.microsoft.com/office/drawing/2014/main" val="10005"/>
                  </a:ext>
                </a:extLst>
              </a:tr>
            </a:tbl>
          </a:graphicData>
        </a:graphic>
      </p:graphicFrame>
      <p:sp>
        <p:nvSpPr>
          <p:cNvPr id="6" name="Elipse 5">
            <a:extLst>
              <a:ext uri="{FF2B5EF4-FFF2-40B4-BE49-F238E27FC236}">
                <a16:creationId xmlns:a16="http://schemas.microsoft.com/office/drawing/2014/main" id="{26DF3B40-AD97-4367-BD2C-1BAF83DF4A41}"/>
              </a:ext>
            </a:extLst>
          </p:cNvPr>
          <p:cNvSpPr/>
          <p:nvPr/>
        </p:nvSpPr>
        <p:spPr>
          <a:xfrm>
            <a:off x="96521" y="633730"/>
            <a:ext cx="707027" cy="707027"/>
          </a:xfrm>
          <a:prstGeom prst="ellipse">
            <a:avLst/>
          </a:prstGeom>
          <a:solidFill>
            <a:srgbClr val="E2DFD4"/>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pic>
        <p:nvPicPr>
          <p:cNvPr id="7" name="Imagen 6">
            <a:extLst>
              <a:ext uri="{FF2B5EF4-FFF2-40B4-BE49-F238E27FC236}">
                <a16:creationId xmlns:a16="http://schemas.microsoft.com/office/drawing/2014/main" id="{B39280CF-F5F4-4F90-AC4B-C7CF243129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349" y="793749"/>
            <a:ext cx="368301" cy="368301"/>
          </a:xfrm>
          <a:prstGeom prst="rect">
            <a:avLst/>
          </a:prstGeom>
        </p:spPr>
      </p:pic>
    </p:spTree>
    <p:extLst>
      <p:ext uri="{BB962C8B-B14F-4D97-AF65-F5344CB8AC3E}">
        <p14:creationId xmlns:p14="http://schemas.microsoft.com/office/powerpoint/2010/main" val="388466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0-#ppt_w/2"/>
                                          </p:val>
                                        </p:tav>
                                        <p:tav tm="100000">
                                          <p:val>
                                            <p:strVal val="#ppt_x"/>
                                          </p:val>
                                        </p:tav>
                                      </p:tavLst>
                                    </p:anim>
                                    <p:anim calcmode="lin" valueType="num">
                                      <p:cBhvr additive="base">
                                        <p:cTn id="8"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B3D9D0FA-9F9B-4BE9-A026-A6C94A14F674}"/>
              </a:ext>
            </a:extLst>
          </p:cNvPr>
          <p:cNvSpPr/>
          <p:nvPr/>
        </p:nvSpPr>
        <p:spPr>
          <a:xfrm>
            <a:off x="-3237" y="0"/>
            <a:ext cx="5057837" cy="5143500"/>
          </a:xfrm>
          <a:prstGeom prst="rect">
            <a:avLst/>
          </a:prstGeom>
          <a:solidFill>
            <a:srgbClr val="F5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2" name="Imagen 1">
            <a:extLst>
              <a:ext uri="{FF2B5EF4-FFF2-40B4-BE49-F238E27FC236}">
                <a16:creationId xmlns:a16="http://schemas.microsoft.com/office/drawing/2014/main" id="{3AF96A57-524E-4870-84E7-9CCAF41713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 y="0"/>
            <a:ext cx="9147238" cy="5143500"/>
          </a:xfrm>
          <a:prstGeom prst="rect">
            <a:avLst/>
          </a:prstGeom>
        </p:spPr>
      </p:pic>
      <p:pic>
        <p:nvPicPr>
          <p:cNvPr id="3" name="Imagen 2">
            <a:extLst>
              <a:ext uri="{FF2B5EF4-FFF2-40B4-BE49-F238E27FC236}">
                <a16:creationId xmlns:a16="http://schemas.microsoft.com/office/drawing/2014/main" id="{5F7C424B-D17E-4BA7-8D00-A200578593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
            <a:ext cx="9144000" cy="5141975"/>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57670E91-1770-4D06-B71D-6FCD341C883E}"/>
              </a:ext>
            </a:extLst>
          </p:cNvPr>
          <p:cNvSpPr txBox="1"/>
          <p:nvPr/>
        </p:nvSpPr>
        <p:spPr>
          <a:xfrm>
            <a:off x="2940050" y="101600"/>
            <a:ext cx="5594350" cy="338554"/>
          </a:xfrm>
          <a:prstGeom prst="rect">
            <a:avLst/>
          </a:prstGeom>
          <a:noFill/>
        </p:spPr>
        <p:txBody>
          <a:bodyPr wrap="square" rtlCol="0">
            <a:spAutoFit/>
          </a:bodyPr>
          <a:lstStyle/>
          <a:p>
            <a:pPr algn="ctr"/>
            <a:r>
              <a:rPr lang="es-CR" sz="1600" b="1" dirty="0">
                <a:solidFill>
                  <a:srgbClr val="245178"/>
                </a:solidFill>
                <a:latin typeface="Myriad Pro" panose="020B0503030403020204" pitchFamily="34" charset="0"/>
              </a:rPr>
              <a:t>Paso 5: Elaboración de Diagnóstico inicial</a:t>
            </a:r>
          </a:p>
        </p:txBody>
      </p:sp>
      <p:sp>
        <p:nvSpPr>
          <p:cNvPr id="5" name="Elipse 4">
            <a:extLst>
              <a:ext uri="{FF2B5EF4-FFF2-40B4-BE49-F238E27FC236}">
                <a16:creationId xmlns:a16="http://schemas.microsoft.com/office/drawing/2014/main" id="{EA109B14-09FA-4C26-B08D-D5E23CD91558}"/>
              </a:ext>
            </a:extLst>
          </p:cNvPr>
          <p:cNvSpPr/>
          <p:nvPr/>
        </p:nvSpPr>
        <p:spPr>
          <a:xfrm>
            <a:off x="96521" y="633730"/>
            <a:ext cx="707027" cy="707027"/>
          </a:xfrm>
          <a:prstGeom prst="ellipse">
            <a:avLst/>
          </a:prstGeom>
          <a:solidFill>
            <a:srgbClr val="E2DFD4"/>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pic>
        <p:nvPicPr>
          <p:cNvPr id="6" name="Imagen 5">
            <a:extLst>
              <a:ext uri="{FF2B5EF4-FFF2-40B4-BE49-F238E27FC236}">
                <a16:creationId xmlns:a16="http://schemas.microsoft.com/office/drawing/2014/main" id="{033FC549-447F-47AA-AABC-D2DBBB4F20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349" y="793749"/>
            <a:ext cx="368301" cy="368301"/>
          </a:xfrm>
          <a:prstGeom prst="rect">
            <a:avLst/>
          </a:prstGeom>
        </p:spPr>
      </p:pic>
      <p:grpSp>
        <p:nvGrpSpPr>
          <p:cNvPr id="9" name="Grupo 8">
            <a:extLst>
              <a:ext uri="{FF2B5EF4-FFF2-40B4-BE49-F238E27FC236}">
                <a16:creationId xmlns:a16="http://schemas.microsoft.com/office/drawing/2014/main" id="{1EB01F78-33D1-4673-9E28-2A32BF7E2CA4}"/>
              </a:ext>
            </a:extLst>
          </p:cNvPr>
          <p:cNvGrpSpPr/>
          <p:nvPr/>
        </p:nvGrpSpPr>
        <p:grpSpPr>
          <a:xfrm>
            <a:off x="1202326" y="889000"/>
            <a:ext cx="3325852" cy="3867150"/>
            <a:chOff x="900069" y="908050"/>
            <a:chExt cx="3462381" cy="4025900"/>
          </a:xfrm>
        </p:grpSpPr>
        <p:sp>
          <p:nvSpPr>
            <p:cNvPr id="8" name="Rectángulo: esquinas redondeadas 7">
              <a:extLst>
                <a:ext uri="{FF2B5EF4-FFF2-40B4-BE49-F238E27FC236}">
                  <a16:creationId xmlns:a16="http://schemas.microsoft.com/office/drawing/2014/main" id="{AD4A2A63-C813-441C-8CE0-87B4F7987482}"/>
                </a:ext>
              </a:extLst>
            </p:cNvPr>
            <p:cNvSpPr/>
            <p:nvPr/>
          </p:nvSpPr>
          <p:spPr>
            <a:xfrm>
              <a:off x="900069" y="908050"/>
              <a:ext cx="3462381" cy="4025900"/>
            </a:xfrm>
            <a:prstGeom prst="roundRect">
              <a:avLst/>
            </a:prstGeom>
            <a:solidFill>
              <a:schemeClr val="bg1"/>
            </a:solidFill>
            <a:ln w="28575" cmpd="sng">
              <a:solidFill>
                <a:schemeClr val="accent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7" name="Picture 2">
              <a:hlinkClick r:id="rId5"/>
              <a:extLst>
                <a:ext uri="{FF2B5EF4-FFF2-40B4-BE49-F238E27FC236}">
                  <a16:creationId xmlns:a16="http://schemas.microsoft.com/office/drawing/2014/main" id="{1EA7F27A-E945-41A5-93D5-8BCDE9E61E4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296" b="2449"/>
            <a:stretch/>
          </p:blipFill>
          <p:spPr bwMode="auto">
            <a:xfrm>
              <a:off x="1124325" y="1162050"/>
              <a:ext cx="2963068" cy="354072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sp>
        <p:nvSpPr>
          <p:cNvPr id="15" name="Rectángulo 14">
            <a:extLst>
              <a:ext uri="{FF2B5EF4-FFF2-40B4-BE49-F238E27FC236}">
                <a16:creationId xmlns:a16="http://schemas.microsoft.com/office/drawing/2014/main" id="{5889BC61-8995-4E3A-976B-FFB8C736B10E}"/>
              </a:ext>
            </a:extLst>
          </p:cNvPr>
          <p:cNvSpPr/>
          <p:nvPr/>
        </p:nvSpPr>
        <p:spPr>
          <a:xfrm>
            <a:off x="5218428" y="4450788"/>
            <a:ext cx="3575537" cy="45719"/>
          </a:xfrm>
          <a:prstGeom prst="rect">
            <a:avLst/>
          </a:prstGeom>
          <a:solidFill>
            <a:srgbClr val="B2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nvGrpSpPr>
          <p:cNvPr id="27" name="Grupo 26">
            <a:extLst>
              <a:ext uri="{FF2B5EF4-FFF2-40B4-BE49-F238E27FC236}">
                <a16:creationId xmlns:a16="http://schemas.microsoft.com/office/drawing/2014/main" id="{482E069E-FCD7-4860-890C-4DB2E4B62D5D}"/>
              </a:ext>
            </a:extLst>
          </p:cNvPr>
          <p:cNvGrpSpPr/>
          <p:nvPr/>
        </p:nvGrpSpPr>
        <p:grpSpPr>
          <a:xfrm>
            <a:off x="5362877" y="2345765"/>
            <a:ext cx="1084492" cy="2105652"/>
            <a:chOff x="5414461" y="2261869"/>
            <a:chExt cx="1084492" cy="2105652"/>
          </a:xfrm>
        </p:grpSpPr>
        <p:sp>
          <p:nvSpPr>
            <p:cNvPr id="11" name="Rectángulo 10">
              <a:extLst>
                <a:ext uri="{FF2B5EF4-FFF2-40B4-BE49-F238E27FC236}">
                  <a16:creationId xmlns:a16="http://schemas.microsoft.com/office/drawing/2014/main" id="{9B50C81D-53C7-4256-B0B5-55F8CA528391}"/>
                </a:ext>
              </a:extLst>
            </p:cNvPr>
            <p:cNvSpPr/>
            <p:nvPr/>
          </p:nvSpPr>
          <p:spPr>
            <a:xfrm>
              <a:off x="5420079" y="3091171"/>
              <a:ext cx="1078874" cy="1276350"/>
            </a:xfrm>
            <a:prstGeom prst="rect">
              <a:avLst/>
            </a:prstGeom>
            <a:solidFill>
              <a:schemeClr val="accent6"/>
            </a:solidFill>
            <a:ln>
              <a:noFill/>
            </a:ln>
            <a:effectLst>
              <a:outerShdw dist="304800" sx="64000" sy="64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7" name="CuadroTexto 16">
              <a:extLst>
                <a:ext uri="{FF2B5EF4-FFF2-40B4-BE49-F238E27FC236}">
                  <a16:creationId xmlns:a16="http://schemas.microsoft.com/office/drawing/2014/main" id="{0D91FFFF-21D4-481B-B239-5F6E4A3FAC8D}"/>
                </a:ext>
              </a:extLst>
            </p:cNvPr>
            <p:cNvSpPr txBox="1"/>
            <p:nvPr/>
          </p:nvSpPr>
          <p:spPr>
            <a:xfrm>
              <a:off x="5414461" y="3126851"/>
              <a:ext cx="1030730" cy="1223412"/>
            </a:xfrm>
            <a:prstGeom prst="rect">
              <a:avLst/>
            </a:prstGeom>
            <a:noFill/>
          </p:spPr>
          <p:txBody>
            <a:bodyPr wrap="square" rtlCol="0">
              <a:spAutoFit/>
            </a:bodyPr>
            <a:lstStyle/>
            <a:p>
              <a:pPr algn="ctr"/>
              <a:r>
                <a:rPr lang="es-CR" sz="1050" dirty="0">
                  <a:solidFill>
                    <a:schemeClr val="bg1"/>
                  </a:solidFill>
                  <a:latin typeface="Myriad Pro" panose="020B0503030403020204" pitchFamily="34" charset="0"/>
                </a:rPr>
                <a:t>En este paso se busca </a:t>
              </a:r>
              <a:r>
                <a:rPr lang="es-CR" sz="1050" b="1" dirty="0">
                  <a:solidFill>
                    <a:schemeClr val="bg1"/>
                  </a:solidFill>
                  <a:latin typeface="Myriad Pro" panose="020B0503030403020204" pitchFamily="34" charset="0"/>
                </a:rPr>
                <a:t>identificar las oportunidades de mejora en la gestión ambiental.</a:t>
              </a:r>
            </a:p>
          </p:txBody>
        </p:sp>
        <p:pic>
          <p:nvPicPr>
            <p:cNvPr id="22" name="Imagen 21">
              <a:extLst>
                <a:ext uri="{FF2B5EF4-FFF2-40B4-BE49-F238E27FC236}">
                  <a16:creationId xmlns:a16="http://schemas.microsoft.com/office/drawing/2014/main" id="{9A7ADABE-4A16-49BC-91E9-79DB737866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53378" y="2261869"/>
              <a:ext cx="991813" cy="991813"/>
            </a:xfrm>
            <a:prstGeom prst="rect">
              <a:avLst/>
            </a:prstGeom>
          </p:spPr>
        </p:pic>
      </p:grpSp>
      <p:grpSp>
        <p:nvGrpSpPr>
          <p:cNvPr id="28" name="Grupo 27">
            <a:extLst>
              <a:ext uri="{FF2B5EF4-FFF2-40B4-BE49-F238E27FC236}">
                <a16:creationId xmlns:a16="http://schemas.microsoft.com/office/drawing/2014/main" id="{095DCB59-6C87-4998-B5E8-A9367960A64B}"/>
              </a:ext>
            </a:extLst>
          </p:cNvPr>
          <p:cNvGrpSpPr/>
          <p:nvPr/>
        </p:nvGrpSpPr>
        <p:grpSpPr>
          <a:xfrm>
            <a:off x="6447369" y="1620949"/>
            <a:ext cx="1084709" cy="2830468"/>
            <a:chOff x="6498953" y="1537053"/>
            <a:chExt cx="1084709" cy="2830468"/>
          </a:xfrm>
        </p:grpSpPr>
        <p:sp>
          <p:nvSpPr>
            <p:cNvPr id="12" name="Rectángulo 11">
              <a:extLst>
                <a:ext uri="{FF2B5EF4-FFF2-40B4-BE49-F238E27FC236}">
                  <a16:creationId xmlns:a16="http://schemas.microsoft.com/office/drawing/2014/main" id="{3805778F-FEC4-4D68-82F9-DA37F23BE26A}"/>
                </a:ext>
              </a:extLst>
            </p:cNvPr>
            <p:cNvSpPr/>
            <p:nvPr/>
          </p:nvSpPr>
          <p:spPr>
            <a:xfrm>
              <a:off x="6504788" y="2462521"/>
              <a:ext cx="1078874" cy="1905000"/>
            </a:xfrm>
            <a:prstGeom prst="rect">
              <a:avLst/>
            </a:prstGeom>
            <a:solidFill>
              <a:schemeClr val="accent4"/>
            </a:solidFill>
            <a:ln>
              <a:noFill/>
            </a:ln>
            <a:effectLst>
              <a:outerShdw dist="304800" dir="10800000" sx="67000" sy="67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9" name="CuadroTexto 18">
              <a:extLst>
                <a:ext uri="{FF2B5EF4-FFF2-40B4-BE49-F238E27FC236}">
                  <a16:creationId xmlns:a16="http://schemas.microsoft.com/office/drawing/2014/main" id="{25D0D1E0-4D5C-42B1-BAF7-8EB31BE2A901}"/>
                </a:ext>
              </a:extLst>
            </p:cNvPr>
            <p:cNvSpPr txBox="1"/>
            <p:nvPr/>
          </p:nvSpPr>
          <p:spPr>
            <a:xfrm>
              <a:off x="6498953" y="3324494"/>
              <a:ext cx="1003572" cy="415498"/>
            </a:xfrm>
            <a:prstGeom prst="rect">
              <a:avLst/>
            </a:prstGeom>
            <a:noFill/>
          </p:spPr>
          <p:txBody>
            <a:bodyPr wrap="square" rtlCol="0">
              <a:spAutoFit/>
            </a:bodyPr>
            <a:lstStyle/>
            <a:p>
              <a:pPr algn="ctr"/>
              <a:r>
                <a:rPr lang="es-CR" sz="1050" dirty="0">
                  <a:solidFill>
                    <a:srgbClr val="245178"/>
                  </a:solidFill>
                  <a:latin typeface="Myriad Pro" panose="020B0503030403020204" pitchFamily="34" charset="0"/>
                </a:rPr>
                <a:t>Se identifica la </a:t>
              </a:r>
              <a:r>
                <a:rPr lang="es-CR" sz="1050" b="1" dirty="0">
                  <a:solidFill>
                    <a:srgbClr val="245178"/>
                  </a:solidFill>
                  <a:latin typeface="Myriad Pro" panose="020B0503030403020204" pitchFamily="34" charset="0"/>
                </a:rPr>
                <a:t>línea base.</a:t>
              </a:r>
            </a:p>
          </p:txBody>
        </p:sp>
        <p:pic>
          <p:nvPicPr>
            <p:cNvPr id="24" name="Imagen 23">
              <a:extLst>
                <a:ext uri="{FF2B5EF4-FFF2-40B4-BE49-F238E27FC236}">
                  <a16:creationId xmlns:a16="http://schemas.microsoft.com/office/drawing/2014/main" id="{112F4ADA-2C1C-4AD5-A7B2-C9544B807C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12688" y="1537053"/>
              <a:ext cx="889101" cy="869667"/>
            </a:xfrm>
            <a:prstGeom prst="rect">
              <a:avLst/>
            </a:prstGeom>
          </p:spPr>
        </p:pic>
      </p:grpSp>
      <p:grpSp>
        <p:nvGrpSpPr>
          <p:cNvPr id="29" name="Grupo 28">
            <a:extLst>
              <a:ext uri="{FF2B5EF4-FFF2-40B4-BE49-F238E27FC236}">
                <a16:creationId xmlns:a16="http://schemas.microsoft.com/office/drawing/2014/main" id="{A64626E5-E3D1-4D37-B4BD-9BCB0C6CF936}"/>
              </a:ext>
            </a:extLst>
          </p:cNvPr>
          <p:cNvGrpSpPr/>
          <p:nvPr/>
        </p:nvGrpSpPr>
        <p:grpSpPr>
          <a:xfrm>
            <a:off x="7305059" y="633730"/>
            <a:ext cx="1532910" cy="3817687"/>
            <a:chOff x="7356643" y="549834"/>
            <a:chExt cx="1532910" cy="3817687"/>
          </a:xfrm>
        </p:grpSpPr>
        <p:sp>
          <p:nvSpPr>
            <p:cNvPr id="13" name="Rectángulo 12">
              <a:extLst>
                <a:ext uri="{FF2B5EF4-FFF2-40B4-BE49-F238E27FC236}">
                  <a16:creationId xmlns:a16="http://schemas.microsoft.com/office/drawing/2014/main" id="{76F0244D-3BD1-48B9-B340-9DFCF2C3443C}"/>
                </a:ext>
              </a:extLst>
            </p:cNvPr>
            <p:cNvSpPr/>
            <p:nvPr/>
          </p:nvSpPr>
          <p:spPr>
            <a:xfrm>
              <a:off x="7583661" y="1865621"/>
              <a:ext cx="1078874" cy="2501900"/>
            </a:xfrm>
            <a:prstGeom prst="rect">
              <a:avLst/>
            </a:prstGeom>
            <a:ln>
              <a:noFill/>
            </a:ln>
            <a:effectLst>
              <a:outerShdw dist="304800" dir="10800000" sx="76000" sy="76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sp>
          <p:nvSpPr>
            <p:cNvPr id="20" name="CuadroTexto 19">
              <a:extLst>
                <a:ext uri="{FF2B5EF4-FFF2-40B4-BE49-F238E27FC236}">
                  <a16:creationId xmlns:a16="http://schemas.microsoft.com/office/drawing/2014/main" id="{1AA27790-2E56-4C35-B717-FB92F62A012A}"/>
                </a:ext>
              </a:extLst>
            </p:cNvPr>
            <p:cNvSpPr txBox="1"/>
            <p:nvPr/>
          </p:nvSpPr>
          <p:spPr>
            <a:xfrm>
              <a:off x="7538994" y="2678163"/>
              <a:ext cx="1147805" cy="1061829"/>
            </a:xfrm>
            <a:prstGeom prst="rect">
              <a:avLst/>
            </a:prstGeom>
            <a:noFill/>
          </p:spPr>
          <p:txBody>
            <a:bodyPr wrap="square" rtlCol="0">
              <a:spAutoFit/>
            </a:bodyPr>
            <a:lstStyle/>
            <a:p>
              <a:pPr algn="ctr"/>
              <a:r>
                <a:rPr lang="es-CR" sz="1050" dirty="0">
                  <a:solidFill>
                    <a:schemeClr val="bg1"/>
                  </a:solidFill>
                  <a:latin typeface="Myriad Pro" panose="020B0503030403020204" pitchFamily="34" charset="0"/>
                </a:rPr>
                <a:t>Permite saber </a:t>
              </a:r>
            </a:p>
            <a:p>
              <a:pPr algn="ctr"/>
              <a:r>
                <a:rPr lang="es-CR" sz="1050" b="1" dirty="0">
                  <a:solidFill>
                    <a:schemeClr val="bg1"/>
                  </a:solidFill>
                  <a:latin typeface="Myriad Pro" panose="020B0503030403020204" pitchFamily="34" charset="0"/>
                </a:rPr>
                <a:t>en qué punto está </a:t>
              </a:r>
            </a:p>
            <a:p>
              <a:pPr algn="ctr"/>
              <a:r>
                <a:rPr lang="es-CR" sz="1050" dirty="0">
                  <a:solidFill>
                    <a:schemeClr val="bg1"/>
                  </a:solidFill>
                  <a:latin typeface="Myriad Pro" panose="020B0503030403020204" pitchFamily="34" charset="0"/>
                </a:rPr>
                <a:t>la institución o municipalidad ambientalmente</a:t>
              </a:r>
              <a:endParaRPr lang="es-CR" sz="1050" b="1" dirty="0">
                <a:solidFill>
                  <a:schemeClr val="bg1"/>
                </a:solidFill>
                <a:latin typeface="Myriad Pro" panose="020B0503030403020204" pitchFamily="34" charset="0"/>
              </a:endParaRPr>
            </a:p>
          </p:txBody>
        </p:sp>
        <p:pic>
          <p:nvPicPr>
            <p:cNvPr id="26" name="Imagen 25">
              <a:extLst>
                <a:ext uri="{FF2B5EF4-FFF2-40B4-BE49-F238E27FC236}">
                  <a16:creationId xmlns:a16="http://schemas.microsoft.com/office/drawing/2014/main" id="{75A71ACA-6BCE-4D60-88CC-EB271D2E7E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56643" y="549834"/>
              <a:ext cx="1532910" cy="1403310"/>
            </a:xfrm>
            <a:prstGeom prst="rect">
              <a:avLst/>
            </a:prstGeom>
          </p:spPr>
        </p:pic>
      </p:grpSp>
    </p:spTree>
    <p:extLst>
      <p:ext uri="{BB962C8B-B14F-4D97-AF65-F5344CB8AC3E}">
        <p14:creationId xmlns:p14="http://schemas.microsoft.com/office/powerpoint/2010/main" val="110799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22" presetClass="entr" presetSubtype="4"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ángulo 60">
            <a:extLst>
              <a:ext uri="{FF2B5EF4-FFF2-40B4-BE49-F238E27FC236}">
                <a16:creationId xmlns:a16="http://schemas.microsoft.com/office/drawing/2014/main" id="{A994DDC4-B832-4C14-82F8-C82E1699617C}"/>
              </a:ext>
            </a:extLst>
          </p:cNvPr>
          <p:cNvSpPr/>
          <p:nvPr/>
        </p:nvSpPr>
        <p:spPr>
          <a:xfrm>
            <a:off x="0" y="0"/>
            <a:ext cx="9144000" cy="5143500"/>
          </a:xfrm>
          <a:prstGeom prst="rect">
            <a:avLst/>
          </a:prstGeom>
          <a:solidFill>
            <a:srgbClr val="F7F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62" name="Rectángulo 61">
            <a:extLst>
              <a:ext uri="{FF2B5EF4-FFF2-40B4-BE49-F238E27FC236}">
                <a16:creationId xmlns:a16="http://schemas.microsoft.com/office/drawing/2014/main" id="{54923C41-2461-4AC8-AFAA-BFB754E12D0A}"/>
              </a:ext>
            </a:extLst>
          </p:cNvPr>
          <p:cNvSpPr/>
          <p:nvPr/>
        </p:nvSpPr>
        <p:spPr>
          <a:xfrm>
            <a:off x="-3238" y="0"/>
            <a:ext cx="9147238" cy="1021155"/>
          </a:xfrm>
          <a:prstGeom prst="rect">
            <a:avLst/>
          </a:prstGeom>
          <a:solidFill>
            <a:srgbClr val="CCC7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2" name="Imagen 1">
            <a:extLst>
              <a:ext uri="{FF2B5EF4-FFF2-40B4-BE49-F238E27FC236}">
                <a16:creationId xmlns:a16="http://schemas.microsoft.com/office/drawing/2014/main" id="{6754C36D-D3E1-42EF-86D7-2DC2930C21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 y="10814"/>
            <a:ext cx="9144000" cy="5141975"/>
          </a:xfrm>
          <a:prstGeom prst="rect">
            <a:avLst/>
          </a:prstGeom>
          <a:effectLst>
            <a:outerShdw blurRad="50800" dist="38100" dir="5400000" algn="t" rotWithShape="0">
              <a:prstClr val="black">
                <a:alpha val="40000"/>
              </a:prstClr>
            </a:outerShdw>
          </a:effectLst>
        </p:spPr>
      </p:pic>
      <p:pic>
        <p:nvPicPr>
          <p:cNvPr id="3" name="Imagen 2">
            <a:extLst>
              <a:ext uri="{FF2B5EF4-FFF2-40B4-BE49-F238E27FC236}">
                <a16:creationId xmlns:a16="http://schemas.microsoft.com/office/drawing/2014/main" id="{14223A53-723B-4BFD-BBC7-8E3D0B6D55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3" y="0"/>
            <a:ext cx="9147238" cy="5143500"/>
          </a:xfrm>
          <a:prstGeom prst="rect">
            <a:avLst/>
          </a:prstGeom>
        </p:spPr>
      </p:pic>
      <p:sp>
        <p:nvSpPr>
          <p:cNvPr id="4" name="Elipse 3">
            <a:extLst>
              <a:ext uri="{FF2B5EF4-FFF2-40B4-BE49-F238E27FC236}">
                <a16:creationId xmlns:a16="http://schemas.microsoft.com/office/drawing/2014/main" id="{F0A3D21C-B3DC-47FC-9371-DCE39DA1819E}"/>
              </a:ext>
            </a:extLst>
          </p:cNvPr>
          <p:cNvSpPr/>
          <p:nvPr/>
        </p:nvSpPr>
        <p:spPr>
          <a:xfrm>
            <a:off x="96521" y="633730"/>
            <a:ext cx="707027" cy="707027"/>
          </a:xfrm>
          <a:prstGeom prst="ellipse">
            <a:avLst/>
          </a:prstGeom>
          <a:solidFill>
            <a:srgbClr val="E2DFD4"/>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pic>
        <p:nvPicPr>
          <p:cNvPr id="5" name="Imagen 4">
            <a:extLst>
              <a:ext uri="{FF2B5EF4-FFF2-40B4-BE49-F238E27FC236}">
                <a16:creationId xmlns:a16="http://schemas.microsoft.com/office/drawing/2014/main" id="{3C305A18-AE2E-4F9A-8DC0-3861A5B83F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349" y="793749"/>
            <a:ext cx="368301" cy="368301"/>
          </a:xfrm>
          <a:prstGeom prst="rect">
            <a:avLst/>
          </a:prstGeom>
        </p:spPr>
      </p:pic>
      <p:sp>
        <p:nvSpPr>
          <p:cNvPr id="6" name="CuadroTexto 5">
            <a:extLst>
              <a:ext uri="{FF2B5EF4-FFF2-40B4-BE49-F238E27FC236}">
                <a16:creationId xmlns:a16="http://schemas.microsoft.com/office/drawing/2014/main" id="{75A509F9-8767-4D5F-84AD-808425459B40}"/>
              </a:ext>
            </a:extLst>
          </p:cNvPr>
          <p:cNvSpPr txBox="1"/>
          <p:nvPr/>
        </p:nvSpPr>
        <p:spPr>
          <a:xfrm>
            <a:off x="2940050" y="101600"/>
            <a:ext cx="5594350" cy="338554"/>
          </a:xfrm>
          <a:prstGeom prst="rect">
            <a:avLst/>
          </a:prstGeom>
          <a:noFill/>
        </p:spPr>
        <p:txBody>
          <a:bodyPr wrap="square" rtlCol="0">
            <a:spAutoFit/>
          </a:bodyPr>
          <a:lstStyle/>
          <a:p>
            <a:pPr algn="ctr"/>
            <a:r>
              <a:rPr lang="es-CR" sz="1600" b="1" dirty="0">
                <a:solidFill>
                  <a:srgbClr val="245178"/>
                </a:solidFill>
                <a:latin typeface="Myriad Pro" panose="020B0503030403020204" pitchFamily="34" charset="0"/>
              </a:rPr>
              <a:t>Paso 5.1: Identificar aspectos e impactos ambientales</a:t>
            </a:r>
          </a:p>
        </p:txBody>
      </p:sp>
      <p:grpSp>
        <p:nvGrpSpPr>
          <p:cNvPr id="58" name="Grupo 57">
            <a:extLst>
              <a:ext uri="{FF2B5EF4-FFF2-40B4-BE49-F238E27FC236}">
                <a16:creationId xmlns:a16="http://schemas.microsoft.com/office/drawing/2014/main" id="{559893AE-34E6-43D2-895E-E16104440A92}"/>
              </a:ext>
            </a:extLst>
          </p:cNvPr>
          <p:cNvGrpSpPr/>
          <p:nvPr/>
        </p:nvGrpSpPr>
        <p:grpSpPr>
          <a:xfrm>
            <a:off x="2031149" y="1603220"/>
            <a:ext cx="4303769" cy="2968929"/>
            <a:chOff x="2031149" y="1685770"/>
            <a:chExt cx="4303769" cy="2968929"/>
          </a:xfrm>
        </p:grpSpPr>
        <p:pic>
          <p:nvPicPr>
            <p:cNvPr id="7" name="3 Diagrama">
              <a:extLst>
                <a:ext uri="{FF2B5EF4-FFF2-40B4-BE49-F238E27FC236}">
                  <a16:creationId xmlns:a16="http://schemas.microsoft.com/office/drawing/2014/main" id="{DE598042-46AD-4266-96DF-A213ADFEAB9B}"/>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7842" y="1685770"/>
              <a:ext cx="4147076" cy="2968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brir corchete 7">
              <a:extLst>
                <a:ext uri="{FF2B5EF4-FFF2-40B4-BE49-F238E27FC236}">
                  <a16:creationId xmlns:a16="http://schemas.microsoft.com/office/drawing/2014/main" id="{3918D458-D108-4CD8-BCF3-0E618120F35F}"/>
                </a:ext>
              </a:extLst>
            </p:cNvPr>
            <p:cNvSpPr/>
            <p:nvPr/>
          </p:nvSpPr>
          <p:spPr>
            <a:xfrm>
              <a:off x="2031149" y="1819844"/>
              <a:ext cx="141378" cy="457122"/>
            </a:xfrm>
            <a:prstGeom prst="leftBracket">
              <a:avLst/>
            </a:prstGeom>
            <a:ln w="57150">
              <a:solidFill>
                <a:srgbClr val="7360A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R">
                <a:ln>
                  <a:solidFill>
                    <a:srgbClr val="8064A2"/>
                  </a:solidFill>
                </a:ln>
              </a:endParaRPr>
            </a:p>
          </p:txBody>
        </p:sp>
        <p:sp>
          <p:nvSpPr>
            <p:cNvPr id="10" name="Abrir corchete 9">
              <a:extLst>
                <a:ext uri="{FF2B5EF4-FFF2-40B4-BE49-F238E27FC236}">
                  <a16:creationId xmlns:a16="http://schemas.microsoft.com/office/drawing/2014/main" id="{EA76173A-3822-4C85-84C9-E23BE94F0CB1}"/>
                </a:ext>
              </a:extLst>
            </p:cNvPr>
            <p:cNvSpPr/>
            <p:nvPr/>
          </p:nvSpPr>
          <p:spPr>
            <a:xfrm>
              <a:off x="2031149" y="4063035"/>
              <a:ext cx="141378" cy="457122"/>
            </a:xfrm>
            <a:prstGeom prst="leftBracket">
              <a:avLst/>
            </a:prstGeom>
            <a:ln w="57150">
              <a:solidFill>
                <a:srgbClr val="7360A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R">
                <a:ln>
                  <a:solidFill>
                    <a:srgbClr val="8064A2"/>
                  </a:solidFill>
                </a:ln>
              </a:endParaRPr>
            </a:p>
          </p:txBody>
        </p:sp>
      </p:grpSp>
      <p:grpSp>
        <p:nvGrpSpPr>
          <p:cNvPr id="59" name="Grupo 58">
            <a:extLst>
              <a:ext uri="{FF2B5EF4-FFF2-40B4-BE49-F238E27FC236}">
                <a16:creationId xmlns:a16="http://schemas.microsoft.com/office/drawing/2014/main" id="{E0C02B25-5B15-47AD-BCE8-F5E13F13C2BA}"/>
              </a:ext>
            </a:extLst>
          </p:cNvPr>
          <p:cNvGrpSpPr/>
          <p:nvPr/>
        </p:nvGrpSpPr>
        <p:grpSpPr>
          <a:xfrm>
            <a:off x="1227182" y="1723553"/>
            <a:ext cx="803968" cy="2768218"/>
            <a:chOff x="1227182" y="1806103"/>
            <a:chExt cx="803968" cy="2768218"/>
          </a:xfrm>
        </p:grpSpPr>
        <p:sp>
          <p:nvSpPr>
            <p:cNvPr id="39" name="Rectángulo: esquinas redondeadas 38">
              <a:extLst>
                <a:ext uri="{FF2B5EF4-FFF2-40B4-BE49-F238E27FC236}">
                  <a16:creationId xmlns:a16="http://schemas.microsoft.com/office/drawing/2014/main" id="{684B535F-D76E-4DF6-9457-0B0FE55B805E}"/>
                </a:ext>
              </a:extLst>
            </p:cNvPr>
            <p:cNvSpPr/>
            <p:nvPr/>
          </p:nvSpPr>
          <p:spPr>
            <a:xfrm>
              <a:off x="1320469" y="4024574"/>
              <a:ext cx="628981" cy="549747"/>
            </a:xfrm>
            <a:prstGeom prst="roundRect">
              <a:avLst/>
            </a:prstGeom>
            <a:solidFill>
              <a:srgbClr val="E3D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38" name="Rectángulo: esquinas redondeadas 37">
              <a:extLst>
                <a:ext uri="{FF2B5EF4-FFF2-40B4-BE49-F238E27FC236}">
                  <a16:creationId xmlns:a16="http://schemas.microsoft.com/office/drawing/2014/main" id="{C0679066-1D89-4C91-8B55-46634992F310}"/>
                </a:ext>
              </a:extLst>
            </p:cNvPr>
            <p:cNvSpPr/>
            <p:nvPr/>
          </p:nvSpPr>
          <p:spPr>
            <a:xfrm>
              <a:off x="1320469" y="1806103"/>
              <a:ext cx="628981" cy="549747"/>
            </a:xfrm>
            <a:prstGeom prst="roundRect">
              <a:avLst/>
            </a:prstGeom>
            <a:solidFill>
              <a:srgbClr val="E3D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1" name="6 Rectángulo">
              <a:extLst>
                <a:ext uri="{FF2B5EF4-FFF2-40B4-BE49-F238E27FC236}">
                  <a16:creationId xmlns:a16="http://schemas.microsoft.com/office/drawing/2014/main" id="{1473AA2B-A52D-49CE-A8A5-C99967C7F232}"/>
                </a:ext>
              </a:extLst>
            </p:cNvPr>
            <p:cNvSpPr>
              <a:spLocks noChangeArrowheads="1"/>
            </p:cNvSpPr>
            <p:nvPr/>
          </p:nvSpPr>
          <p:spPr bwMode="auto">
            <a:xfrm>
              <a:off x="1227182" y="1812910"/>
              <a:ext cx="803968" cy="426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s-MX" altLang="es-CR" sz="900" dirty="0">
                  <a:solidFill>
                    <a:srgbClr val="245178"/>
                  </a:solidFill>
                  <a:latin typeface="Myriad Pro" panose="020B0503030403020204" pitchFamily="34" charset="0"/>
                </a:rPr>
                <a:t>Aspecto ambiental (emisiones)</a:t>
              </a:r>
              <a:endParaRPr lang="es-CR" altLang="es-CR" sz="900" dirty="0">
                <a:solidFill>
                  <a:srgbClr val="245178"/>
                </a:solidFill>
                <a:latin typeface="Myriad Pro" panose="020B0503030403020204" pitchFamily="34" charset="0"/>
              </a:endParaRPr>
            </a:p>
          </p:txBody>
        </p:sp>
        <p:sp>
          <p:nvSpPr>
            <p:cNvPr id="12" name="8 Rectángulo">
              <a:extLst>
                <a:ext uri="{FF2B5EF4-FFF2-40B4-BE49-F238E27FC236}">
                  <a16:creationId xmlns:a16="http://schemas.microsoft.com/office/drawing/2014/main" id="{AC8478A9-0A4B-4D49-BCB0-AB7109AEE945}"/>
                </a:ext>
              </a:extLst>
            </p:cNvPr>
            <p:cNvSpPr>
              <a:spLocks noChangeArrowheads="1"/>
            </p:cNvSpPr>
            <p:nvPr/>
          </p:nvSpPr>
          <p:spPr bwMode="auto">
            <a:xfrm>
              <a:off x="1270002" y="4058154"/>
              <a:ext cx="723181" cy="427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s-MX" altLang="es-CR" sz="900" dirty="0">
                  <a:solidFill>
                    <a:srgbClr val="245178"/>
                  </a:solidFill>
                  <a:latin typeface="Myriad Pro" panose="020B0503030403020204" pitchFamily="34" charset="0"/>
                </a:rPr>
                <a:t>Aspecto ambiental (entradas)</a:t>
              </a:r>
              <a:endParaRPr lang="es-CR" altLang="es-CR" sz="900" dirty="0">
                <a:solidFill>
                  <a:srgbClr val="245178"/>
                </a:solidFill>
                <a:latin typeface="Myriad Pro" panose="020B0503030403020204" pitchFamily="34" charset="0"/>
              </a:endParaRPr>
            </a:p>
          </p:txBody>
        </p:sp>
      </p:grpSp>
      <p:sp>
        <p:nvSpPr>
          <p:cNvPr id="14" name="25 Rectángulo">
            <a:extLst>
              <a:ext uri="{FF2B5EF4-FFF2-40B4-BE49-F238E27FC236}">
                <a16:creationId xmlns:a16="http://schemas.microsoft.com/office/drawing/2014/main" id="{FCED566C-1A13-4F1D-B9B3-88392A63577A}"/>
              </a:ext>
            </a:extLst>
          </p:cNvPr>
          <p:cNvSpPr>
            <a:spLocks noChangeArrowheads="1"/>
          </p:cNvSpPr>
          <p:nvPr/>
        </p:nvSpPr>
        <p:spPr bwMode="auto">
          <a:xfrm>
            <a:off x="768856" y="707385"/>
            <a:ext cx="8053761" cy="27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tabLst>
                <a:tab pos="2690813" algn="l"/>
              </a:tabLst>
            </a:pPr>
            <a:r>
              <a:rPr lang="es-MX" altLang="es-CR" sz="1050" dirty="0">
                <a:solidFill>
                  <a:srgbClr val="245178"/>
                </a:solidFill>
                <a:latin typeface="Myriad Pro" panose="020B0503030403020204" pitchFamily="34" charset="0"/>
              </a:rPr>
              <a:t>Pérdida de biodiversidad, generación de GEI, afectación a la salud…. </a:t>
            </a:r>
            <a:r>
              <a:rPr lang="es-MX" altLang="es-CR" sz="1050" b="1" dirty="0">
                <a:solidFill>
                  <a:srgbClr val="245178"/>
                </a:solidFill>
                <a:latin typeface="Myriad Pro" panose="020B0503030403020204" pitchFamily="34" charset="0"/>
              </a:rPr>
              <a:t>Disminución del stock natural como bien de producción.</a:t>
            </a:r>
            <a:endParaRPr lang="es-CR" altLang="es-CR" sz="1050" b="1" dirty="0">
              <a:solidFill>
                <a:srgbClr val="245178"/>
              </a:solidFill>
              <a:latin typeface="Myriad Pro" panose="020B0503030403020204" pitchFamily="34" charset="0"/>
            </a:endParaRPr>
          </a:p>
        </p:txBody>
      </p:sp>
      <p:grpSp>
        <p:nvGrpSpPr>
          <p:cNvPr id="57" name="Grupo 56">
            <a:extLst>
              <a:ext uri="{FF2B5EF4-FFF2-40B4-BE49-F238E27FC236}">
                <a16:creationId xmlns:a16="http://schemas.microsoft.com/office/drawing/2014/main" id="{C6ADF21A-B770-40FF-8135-FD5140F4DD16}"/>
              </a:ext>
            </a:extLst>
          </p:cNvPr>
          <p:cNvGrpSpPr/>
          <p:nvPr/>
        </p:nvGrpSpPr>
        <p:grpSpPr>
          <a:xfrm>
            <a:off x="3009709" y="1069407"/>
            <a:ext cx="2490093" cy="755293"/>
            <a:chOff x="3009709" y="1151957"/>
            <a:chExt cx="2490093" cy="755293"/>
          </a:xfrm>
        </p:grpSpPr>
        <p:sp>
          <p:nvSpPr>
            <p:cNvPr id="15" name="19 Flecha izquierda">
              <a:extLst>
                <a:ext uri="{FF2B5EF4-FFF2-40B4-BE49-F238E27FC236}">
                  <a16:creationId xmlns:a16="http://schemas.microsoft.com/office/drawing/2014/main" id="{F9F5BB55-C516-4EB6-9B39-2538B4D07156}"/>
                </a:ext>
              </a:extLst>
            </p:cNvPr>
            <p:cNvSpPr/>
            <p:nvPr/>
          </p:nvSpPr>
          <p:spPr>
            <a:xfrm rot="5400000">
              <a:off x="4141184" y="1704503"/>
              <a:ext cx="240392" cy="165100"/>
            </a:xfrm>
            <a:prstGeom prst="leftArrow">
              <a:avLst>
                <a:gd name="adj1" fmla="val 60000"/>
                <a:gd name="adj2" fmla="val 50000"/>
              </a:avLst>
            </a:prstGeom>
            <a:solidFill>
              <a:schemeClr val="accent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grpSp>
          <p:nvGrpSpPr>
            <p:cNvPr id="54" name="Grupo 53">
              <a:extLst>
                <a:ext uri="{FF2B5EF4-FFF2-40B4-BE49-F238E27FC236}">
                  <a16:creationId xmlns:a16="http://schemas.microsoft.com/office/drawing/2014/main" id="{EB3CC643-E4C8-494E-ABB2-94A598AFA807}"/>
                </a:ext>
              </a:extLst>
            </p:cNvPr>
            <p:cNvGrpSpPr/>
            <p:nvPr/>
          </p:nvGrpSpPr>
          <p:grpSpPr>
            <a:xfrm>
              <a:off x="3753464" y="1164657"/>
              <a:ext cx="1008062" cy="472861"/>
              <a:chOff x="3753464" y="1164657"/>
              <a:chExt cx="1008062" cy="472861"/>
            </a:xfrm>
          </p:grpSpPr>
          <p:sp>
            <p:nvSpPr>
              <p:cNvPr id="51" name="Rectángulo: esquinas redondeadas 50">
                <a:extLst>
                  <a:ext uri="{FF2B5EF4-FFF2-40B4-BE49-F238E27FC236}">
                    <a16:creationId xmlns:a16="http://schemas.microsoft.com/office/drawing/2014/main" id="{E5D444D8-5F7C-4D6C-8CEB-F33C93686D27}"/>
                  </a:ext>
                </a:extLst>
              </p:cNvPr>
              <p:cNvSpPr/>
              <p:nvPr/>
            </p:nvSpPr>
            <p:spPr>
              <a:xfrm>
                <a:off x="3923712" y="1170437"/>
                <a:ext cx="681473" cy="46708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solidFill>
                    <a:schemeClr val="accent2">
                      <a:lumMod val="20000"/>
                      <a:lumOff val="80000"/>
                    </a:schemeClr>
                  </a:solidFill>
                </a:endParaRPr>
              </a:p>
            </p:txBody>
          </p:sp>
          <p:sp>
            <p:nvSpPr>
              <p:cNvPr id="16" name="20 Rectángulo">
                <a:extLst>
                  <a:ext uri="{FF2B5EF4-FFF2-40B4-BE49-F238E27FC236}">
                    <a16:creationId xmlns:a16="http://schemas.microsoft.com/office/drawing/2014/main" id="{0451F6F5-9619-4496-961B-C545C9FDC458}"/>
                  </a:ext>
                </a:extLst>
              </p:cNvPr>
              <p:cNvSpPr>
                <a:spLocks noChangeArrowheads="1"/>
              </p:cNvSpPr>
              <p:nvPr/>
            </p:nvSpPr>
            <p:spPr bwMode="auto">
              <a:xfrm>
                <a:off x="3753464" y="1164657"/>
                <a:ext cx="1008062" cy="46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s-MX" altLang="es-CR" sz="900" dirty="0">
                    <a:solidFill>
                      <a:srgbClr val="245178"/>
                    </a:solidFill>
                    <a:latin typeface="Myriad Pro" panose="020B0503030403020204" pitchFamily="34" charset="0"/>
                  </a:rPr>
                  <a:t>Deterioro </a:t>
                </a:r>
              </a:p>
              <a:p>
                <a:pPr algn="ctr">
                  <a:spcBef>
                    <a:spcPct val="0"/>
                  </a:spcBef>
                  <a:buFontTx/>
                  <a:buNone/>
                </a:pPr>
                <a:r>
                  <a:rPr lang="es-MX" altLang="es-CR" sz="900" dirty="0">
                    <a:solidFill>
                      <a:srgbClr val="245178"/>
                    </a:solidFill>
                    <a:latin typeface="Myriad Pro" panose="020B0503030403020204" pitchFamily="34" charset="0"/>
                  </a:rPr>
                  <a:t>del recurso hídrico</a:t>
                </a:r>
                <a:endParaRPr lang="es-CR" altLang="es-CR" sz="900" dirty="0">
                  <a:solidFill>
                    <a:srgbClr val="245178"/>
                  </a:solidFill>
                  <a:latin typeface="Myriad Pro" panose="020B0503030403020204" pitchFamily="34" charset="0"/>
                </a:endParaRPr>
              </a:p>
            </p:txBody>
          </p:sp>
        </p:grpSp>
        <p:grpSp>
          <p:nvGrpSpPr>
            <p:cNvPr id="53" name="Grupo 52">
              <a:extLst>
                <a:ext uri="{FF2B5EF4-FFF2-40B4-BE49-F238E27FC236}">
                  <a16:creationId xmlns:a16="http://schemas.microsoft.com/office/drawing/2014/main" id="{F1F817F2-91B0-483E-B173-7D39042BBF67}"/>
                </a:ext>
              </a:extLst>
            </p:cNvPr>
            <p:cNvGrpSpPr/>
            <p:nvPr/>
          </p:nvGrpSpPr>
          <p:grpSpPr>
            <a:xfrm>
              <a:off x="3009709" y="1151957"/>
              <a:ext cx="1008063" cy="477174"/>
              <a:chOff x="3009709" y="1151957"/>
              <a:chExt cx="1008063" cy="477174"/>
            </a:xfrm>
          </p:grpSpPr>
          <p:sp>
            <p:nvSpPr>
              <p:cNvPr id="50" name="Rectángulo: esquinas redondeadas 49">
                <a:extLst>
                  <a:ext uri="{FF2B5EF4-FFF2-40B4-BE49-F238E27FC236}">
                    <a16:creationId xmlns:a16="http://schemas.microsoft.com/office/drawing/2014/main" id="{E01EB55E-1C9E-48A3-9D69-44076B0D280D}"/>
                  </a:ext>
                </a:extLst>
              </p:cNvPr>
              <p:cNvSpPr/>
              <p:nvPr/>
            </p:nvSpPr>
            <p:spPr>
              <a:xfrm>
                <a:off x="3187700" y="1162050"/>
                <a:ext cx="681473" cy="46708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solidFill>
                    <a:schemeClr val="accent2">
                      <a:lumMod val="20000"/>
                      <a:lumOff val="80000"/>
                    </a:schemeClr>
                  </a:solidFill>
                </a:endParaRPr>
              </a:p>
            </p:txBody>
          </p:sp>
          <p:sp>
            <p:nvSpPr>
              <p:cNvPr id="17" name="21 Rectángulo">
                <a:extLst>
                  <a:ext uri="{FF2B5EF4-FFF2-40B4-BE49-F238E27FC236}">
                    <a16:creationId xmlns:a16="http://schemas.microsoft.com/office/drawing/2014/main" id="{76EA69E7-EA8B-43B7-8557-30306613CBB9}"/>
                  </a:ext>
                </a:extLst>
              </p:cNvPr>
              <p:cNvSpPr>
                <a:spLocks noChangeArrowheads="1"/>
              </p:cNvSpPr>
              <p:nvPr/>
            </p:nvSpPr>
            <p:spPr bwMode="auto">
              <a:xfrm>
                <a:off x="3009709" y="1151957"/>
                <a:ext cx="1008063" cy="464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s-MX" altLang="es-CR" sz="900" dirty="0">
                    <a:solidFill>
                      <a:srgbClr val="245178"/>
                    </a:solidFill>
                    <a:latin typeface="Myriad Pro" panose="020B0503030403020204" pitchFamily="34" charset="0"/>
                  </a:rPr>
                  <a:t>Deterioro </a:t>
                </a:r>
              </a:p>
              <a:p>
                <a:pPr algn="ctr">
                  <a:spcBef>
                    <a:spcPct val="0"/>
                  </a:spcBef>
                  <a:buFontTx/>
                  <a:buNone/>
                </a:pPr>
                <a:r>
                  <a:rPr lang="es-MX" altLang="es-CR" sz="900" dirty="0">
                    <a:solidFill>
                      <a:srgbClr val="245178"/>
                    </a:solidFill>
                    <a:latin typeface="Myriad Pro" panose="020B0503030403020204" pitchFamily="34" charset="0"/>
                  </a:rPr>
                  <a:t>de la calidad </a:t>
                </a:r>
              </a:p>
              <a:p>
                <a:pPr algn="ctr">
                  <a:spcBef>
                    <a:spcPct val="0"/>
                  </a:spcBef>
                  <a:buFontTx/>
                  <a:buNone/>
                </a:pPr>
                <a:r>
                  <a:rPr lang="es-MX" altLang="es-CR" sz="900" dirty="0">
                    <a:solidFill>
                      <a:srgbClr val="245178"/>
                    </a:solidFill>
                    <a:latin typeface="Myriad Pro" panose="020B0503030403020204" pitchFamily="34" charset="0"/>
                  </a:rPr>
                  <a:t>del aire </a:t>
                </a:r>
                <a:endParaRPr lang="es-CR" altLang="es-CR" sz="900" dirty="0">
                  <a:solidFill>
                    <a:srgbClr val="245178"/>
                  </a:solidFill>
                  <a:latin typeface="Myriad Pro" panose="020B0503030403020204" pitchFamily="34" charset="0"/>
                </a:endParaRPr>
              </a:p>
            </p:txBody>
          </p:sp>
        </p:grpSp>
        <p:sp>
          <p:nvSpPr>
            <p:cNvPr id="18" name="22 Flecha izquierda">
              <a:extLst>
                <a:ext uri="{FF2B5EF4-FFF2-40B4-BE49-F238E27FC236}">
                  <a16:creationId xmlns:a16="http://schemas.microsoft.com/office/drawing/2014/main" id="{26B8AA34-C92C-46AE-A232-63931CB1A330}"/>
                </a:ext>
              </a:extLst>
            </p:cNvPr>
            <p:cNvSpPr/>
            <p:nvPr/>
          </p:nvSpPr>
          <p:spPr>
            <a:xfrm rot="5400000">
              <a:off x="3393545" y="1703710"/>
              <a:ext cx="240393" cy="166687"/>
            </a:xfrm>
            <a:prstGeom prst="leftArrow">
              <a:avLst>
                <a:gd name="adj1" fmla="val 60000"/>
                <a:gd name="adj2" fmla="val 50000"/>
              </a:avLst>
            </a:prstGeom>
            <a:solidFill>
              <a:schemeClr val="accent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grpSp>
          <p:nvGrpSpPr>
            <p:cNvPr id="55" name="Grupo 54">
              <a:extLst>
                <a:ext uri="{FF2B5EF4-FFF2-40B4-BE49-F238E27FC236}">
                  <a16:creationId xmlns:a16="http://schemas.microsoft.com/office/drawing/2014/main" id="{6AE40A62-FDFC-4365-9E7C-1EFA548AD5BB}"/>
                </a:ext>
              </a:extLst>
            </p:cNvPr>
            <p:cNvGrpSpPr/>
            <p:nvPr/>
          </p:nvGrpSpPr>
          <p:grpSpPr>
            <a:xfrm>
              <a:off x="4620149" y="1164657"/>
              <a:ext cx="879653" cy="478795"/>
              <a:chOff x="4620149" y="1164657"/>
              <a:chExt cx="879653" cy="478795"/>
            </a:xfrm>
          </p:grpSpPr>
          <p:sp>
            <p:nvSpPr>
              <p:cNvPr id="52" name="Rectángulo: esquinas redondeadas 51">
                <a:extLst>
                  <a:ext uri="{FF2B5EF4-FFF2-40B4-BE49-F238E27FC236}">
                    <a16:creationId xmlns:a16="http://schemas.microsoft.com/office/drawing/2014/main" id="{602E30A2-057B-497E-8304-869B62EF79BC}"/>
                  </a:ext>
                </a:extLst>
              </p:cNvPr>
              <p:cNvSpPr/>
              <p:nvPr/>
            </p:nvSpPr>
            <p:spPr>
              <a:xfrm>
                <a:off x="4725589" y="1176371"/>
                <a:ext cx="681473" cy="46708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solidFill>
                    <a:schemeClr val="accent2">
                      <a:lumMod val="20000"/>
                      <a:lumOff val="80000"/>
                    </a:schemeClr>
                  </a:solidFill>
                </a:endParaRPr>
              </a:p>
            </p:txBody>
          </p:sp>
          <p:sp>
            <p:nvSpPr>
              <p:cNvPr id="19" name="23 Rectángulo">
                <a:extLst>
                  <a:ext uri="{FF2B5EF4-FFF2-40B4-BE49-F238E27FC236}">
                    <a16:creationId xmlns:a16="http://schemas.microsoft.com/office/drawing/2014/main" id="{968AA974-6DE9-449C-9B46-837EB51AD70E}"/>
                  </a:ext>
                </a:extLst>
              </p:cNvPr>
              <p:cNvSpPr>
                <a:spLocks noChangeArrowheads="1"/>
              </p:cNvSpPr>
              <p:nvPr/>
            </p:nvSpPr>
            <p:spPr bwMode="auto">
              <a:xfrm>
                <a:off x="4620149" y="1164657"/>
                <a:ext cx="879653" cy="46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s-MX" altLang="es-CR" sz="900" dirty="0">
                    <a:solidFill>
                      <a:srgbClr val="245178"/>
                    </a:solidFill>
                    <a:latin typeface="Myriad Pro" panose="020B0503030403020204" pitchFamily="34" charset="0"/>
                  </a:rPr>
                  <a:t>Deterioro de la calidad del suelo</a:t>
                </a:r>
                <a:endParaRPr lang="es-CR" altLang="es-CR" sz="900" dirty="0">
                  <a:solidFill>
                    <a:srgbClr val="245178"/>
                  </a:solidFill>
                  <a:latin typeface="Myriad Pro" panose="020B0503030403020204" pitchFamily="34" charset="0"/>
                </a:endParaRPr>
              </a:p>
            </p:txBody>
          </p:sp>
        </p:grpSp>
        <p:sp>
          <p:nvSpPr>
            <p:cNvPr id="20" name="24 Flecha izquierda">
              <a:extLst>
                <a:ext uri="{FF2B5EF4-FFF2-40B4-BE49-F238E27FC236}">
                  <a16:creationId xmlns:a16="http://schemas.microsoft.com/office/drawing/2014/main" id="{27290BAC-55B5-4AFD-AE44-0803382710DC}"/>
                </a:ext>
              </a:extLst>
            </p:cNvPr>
            <p:cNvSpPr/>
            <p:nvPr/>
          </p:nvSpPr>
          <p:spPr>
            <a:xfrm rot="5400000">
              <a:off x="4946131" y="1703709"/>
              <a:ext cx="240391" cy="166688"/>
            </a:xfrm>
            <a:prstGeom prst="leftArrow">
              <a:avLst>
                <a:gd name="adj1" fmla="val 60000"/>
                <a:gd name="adj2" fmla="val 50000"/>
              </a:avLst>
            </a:prstGeom>
            <a:solidFill>
              <a:schemeClr val="accent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grpSp>
      <p:sp>
        <p:nvSpPr>
          <p:cNvPr id="21" name="5 Rectángulo">
            <a:extLst>
              <a:ext uri="{FF2B5EF4-FFF2-40B4-BE49-F238E27FC236}">
                <a16:creationId xmlns:a16="http://schemas.microsoft.com/office/drawing/2014/main" id="{CE546047-A507-45AC-9912-4B56806B36E2}"/>
              </a:ext>
            </a:extLst>
          </p:cNvPr>
          <p:cNvSpPr>
            <a:spLocks noChangeArrowheads="1"/>
          </p:cNvSpPr>
          <p:nvPr/>
        </p:nvSpPr>
        <p:spPr bwMode="auto">
          <a:xfrm>
            <a:off x="491260" y="4671644"/>
            <a:ext cx="705302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ES" altLang="es-CR" sz="1000" i="1" dirty="0">
                <a:solidFill>
                  <a:srgbClr val="245178"/>
                </a:solidFill>
                <a:latin typeface="Myriad Pro" panose="020B0503030403020204" pitchFamily="34" charset="0"/>
              </a:rPr>
              <a:t>Protocolos de Evaluación</a:t>
            </a:r>
            <a:r>
              <a:rPr lang="es-ES" altLang="es-CR" sz="1000" dirty="0">
                <a:solidFill>
                  <a:srgbClr val="245178"/>
                </a:solidFill>
                <a:latin typeface="Myriad Pro" panose="020B0503030403020204" pitchFamily="34" charset="0"/>
              </a:rPr>
              <a:t> que se encuentra disponible en: </a:t>
            </a:r>
            <a:r>
              <a:rPr lang="es-ES" altLang="es-CR" sz="1000" b="1" u="sng" dirty="0">
                <a:solidFill>
                  <a:srgbClr val="245178"/>
                </a:solidFill>
                <a:latin typeface="Myriad Pro" panose="020B0503030403020204" pitchFamily="34" charset="0"/>
                <a:hlinkClick r:id="rId6"/>
              </a:rPr>
              <a:t>http://www.digeca.go.cr/areas/herramientas-para-elaborar-pgai</a:t>
            </a:r>
            <a:endParaRPr lang="es-CR" altLang="es-CR" sz="1000" b="1" dirty="0">
              <a:solidFill>
                <a:srgbClr val="245178"/>
              </a:solidFill>
              <a:latin typeface="Myriad Pro" panose="020B0503030403020204" pitchFamily="34" charset="0"/>
            </a:endParaRPr>
          </a:p>
        </p:txBody>
      </p:sp>
      <p:grpSp>
        <p:nvGrpSpPr>
          <p:cNvPr id="60" name="Grupo 59">
            <a:extLst>
              <a:ext uri="{FF2B5EF4-FFF2-40B4-BE49-F238E27FC236}">
                <a16:creationId xmlns:a16="http://schemas.microsoft.com/office/drawing/2014/main" id="{A4FA6767-AFCE-431E-BC91-C448EB1A80F3}"/>
              </a:ext>
            </a:extLst>
          </p:cNvPr>
          <p:cNvGrpSpPr/>
          <p:nvPr/>
        </p:nvGrpSpPr>
        <p:grpSpPr>
          <a:xfrm>
            <a:off x="5737225" y="1702020"/>
            <a:ext cx="2089545" cy="2815151"/>
            <a:chOff x="5737225" y="1784570"/>
            <a:chExt cx="2089545" cy="2815151"/>
          </a:xfrm>
        </p:grpSpPr>
        <p:grpSp>
          <p:nvGrpSpPr>
            <p:cNvPr id="48" name="Grupo 47">
              <a:extLst>
                <a:ext uri="{FF2B5EF4-FFF2-40B4-BE49-F238E27FC236}">
                  <a16:creationId xmlns:a16="http://schemas.microsoft.com/office/drawing/2014/main" id="{6FEDB2D2-F2B3-4742-9BD8-E63BDE5FA136}"/>
                </a:ext>
              </a:extLst>
            </p:cNvPr>
            <p:cNvGrpSpPr/>
            <p:nvPr/>
          </p:nvGrpSpPr>
          <p:grpSpPr>
            <a:xfrm>
              <a:off x="5737225" y="1784570"/>
              <a:ext cx="2089545" cy="1116970"/>
              <a:chOff x="5737225" y="1784570"/>
              <a:chExt cx="2089545" cy="1116970"/>
            </a:xfrm>
          </p:grpSpPr>
          <p:sp>
            <p:nvSpPr>
              <p:cNvPr id="23" name="11 Flecha izquierda">
                <a:extLst>
                  <a:ext uri="{FF2B5EF4-FFF2-40B4-BE49-F238E27FC236}">
                    <a16:creationId xmlns:a16="http://schemas.microsoft.com/office/drawing/2014/main" id="{E387F939-D50D-42D4-8CBF-22B1DCCF5AA4}"/>
                  </a:ext>
                </a:extLst>
              </p:cNvPr>
              <p:cNvSpPr>
                <a:spLocks noChangeArrowheads="1"/>
              </p:cNvSpPr>
              <p:nvPr/>
            </p:nvSpPr>
            <p:spPr bwMode="auto">
              <a:xfrm>
                <a:off x="5737225" y="2664352"/>
                <a:ext cx="1079500" cy="144463"/>
              </a:xfrm>
              <a:prstGeom prst="leftArrow">
                <a:avLst>
                  <a:gd name="adj1" fmla="val 50000"/>
                  <a:gd name="adj2" fmla="val 49817"/>
                </a:avLst>
              </a:prstGeom>
              <a:solidFill>
                <a:schemeClr val="accent1"/>
              </a:solidFill>
              <a:ln w="9525" algn="ctr">
                <a:no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a:spcBef>
                    <a:spcPct val="0"/>
                  </a:spcBef>
                  <a:buFontTx/>
                  <a:buNone/>
                </a:pPr>
                <a:endParaRPr lang="es-CR" altLang="es-CR" sz="1800"/>
              </a:p>
            </p:txBody>
          </p:sp>
          <p:grpSp>
            <p:nvGrpSpPr>
              <p:cNvPr id="43" name="Grupo 42">
                <a:extLst>
                  <a:ext uri="{FF2B5EF4-FFF2-40B4-BE49-F238E27FC236}">
                    <a16:creationId xmlns:a16="http://schemas.microsoft.com/office/drawing/2014/main" id="{6FADB90A-273C-42A3-AA15-6018D5562438}"/>
                  </a:ext>
                </a:extLst>
              </p:cNvPr>
              <p:cNvGrpSpPr/>
              <p:nvPr/>
            </p:nvGrpSpPr>
            <p:grpSpPr>
              <a:xfrm>
                <a:off x="6878644" y="2474028"/>
                <a:ext cx="925513" cy="427512"/>
                <a:chOff x="6835387" y="2351786"/>
                <a:chExt cx="925513" cy="427512"/>
              </a:xfrm>
            </p:grpSpPr>
            <p:sp>
              <p:nvSpPr>
                <p:cNvPr id="42" name="Rectángulo: esquinas redondeadas 41">
                  <a:extLst>
                    <a:ext uri="{FF2B5EF4-FFF2-40B4-BE49-F238E27FC236}">
                      <a16:creationId xmlns:a16="http://schemas.microsoft.com/office/drawing/2014/main" id="{537F7AC6-86C0-467E-8D51-B3809847640B}"/>
                    </a:ext>
                  </a:extLst>
                </p:cNvPr>
                <p:cNvSpPr/>
                <p:nvPr/>
              </p:nvSpPr>
              <p:spPr>
                <a:xfrm>
                  <a:off x="6878827" y="2413019"/>
                  <a:ext cx="818961" cy="366279"/>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sp>
              <p:nvSpPr>
                <p:cNvPr id="25" name="13 Rectángulo">
                  <a:extLst>
                    <a:ext uri="{FF2B5EF4-FFF2-40B4-BE49-F238E27FC236}">
                      <a16:creationId xmlns:a16="http://schemas.microsoft.com/office/drawing/2014/main" id="{F26F36EB-AD6F-43B3-8FB9-125681979519}"/>
                    </a:ext>
                  </a:extLst>
                </p:cNvPr>
                <p:cNvSpPr>
                  <a:spLocks noChangeArrowheads="1"/>
                </p:cNvSpPr>
                <p:nvPr/>
              </p:nvSpPr>
              <p:spPr bwMode="auto">
                <a:xfrm>
                  <a:off x="6835387" y="2351786"/>
                  <a:ext cx="925513" cy="30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s-MX" altLang="es-CR" sz="900" dirty="0">
                      <a:solidFill>
                        <a:srgbClr val="245178"/>
                      </a:solidFill>
                      <a:latin typeface="Myriad Pro" panose="020B0503030403020204" pitchFamily="34" charset="0"/>
                    </a:rPr>
                    <a:t>Interacción con </a:t>
                  </a:r>
                </a:p>
                <a:p>
                  <a:pPr algn="ctr">
                    <a:spcBef>
                      <a:spcPct val="0"/>
                    </a:spcBef>
                    <a:buFontTx/>
                    <a:buNone/>
                  </a:pPr>
                  <a:r>
                    <a:rPr lang="es-MX" altLang="es-CR" sz="900" dirty="0">
                      <a:solidFill>
                        <a:srgbClr val="245178"/>
                      </a:solidFill>
                      <a:latin typeface="Myriad Pro" panose="020B0503030403020204" pitchFamily="34" charset="0"/>
                    </a:rPr>
                    <a:t>el ambiente</a:t>
                  </a:r>
                  <a:endParaRPr lang="es-CR" altLang="es-CR" sz="900" dirty="0">
                    <a:solidFill>
                      <a:srgbClr val="245178"/>
                    </a:solidFill>
                    <a:latin typeface="Myriad Pro" panose="020B0503030403020204" pitchFamily="34" charset="0"/>
                  </a:endParaRPr>
                </a:p>
              </p:txBody>
            </p:sp>
          </p:grpSp>
          <p:sp>
            <p:nvSpPr>
              <p:cNvPr id="27" name="15 Flecha arriba">
                <a:extLst>
                  <a:ext uri="{FF2B5EF4-FFF2-40B4-BE49-F238E27FC236}">
                    <a16:creationId xmlns:a16="http://schemas.microsoft.com/office/drawing/2014/main" id="{5D8EC590-43B6-4586-BB91-10C04B4B919D}"/>
                  </a:ext>
                </a:extLst>
              </p:cNvPr>
              <p:cNvSpPr>
                <a:spLocks noChangeArrowheads="1"/>
              </p:cNvSpPr>
              <p:nvPr/>
            </p:nvSpPr>
            <p:spPr bwMode="auto">
              <a:xfrm>
                <a:off x="7244950" y="2166791"/>
                <a:ext cx="155576" cy="346780"/>
              </a:xfrm>
              <a:prstGeom prst="upArrow">
                <a:avLst>
                  <a:gd name="adj1" fmla="val 50000"/>
                  <a:gd name="adj2" fmla="val 49947"/>
                </a:avLst>
              </a:prstGeom>
              <a:solidFill>
                <a:schemeClr val="accent1"/>
              </a:solidFill>
              <a:ln w="9525" algn="ctr">
                <a:no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a:spcBef>
                    <a:spcPct val="0"/>
                  </a:spcBef>
                  <a:buFontTx/>
                  <a:buNone/>
                </a:pPr>
                <a:endParaRPr lang="es-CR" altLang="es-CR" sz="1800"/>
              </a:p>
            </p:txBody>
          </p:sp>
          <p:grpSp>
            <p:nvGrpSpPr>
              <p:cNvPr id="41" name="Grupo 40">
                <a:extLst>
                  <a:ext uri="{FF2B5EF4-FFF2-40B4-BE49-F238E27FC236}">
                    <a16:creationId xmlns:a16="http://schemas.microsoft.com/office/drawing/2014/main" id="{0F9BAF76-D415-463E-9CA7-41932EE3FF3A}"/>
                  </a:ext>
                </a:extLst>
              </p:cNvPr>
              <p:cNvGrpSpPr/>
              <p:nvPr/>
            </p:nvGrpSpPr>
            <p:grpSpPr>
              <a:xfrm>
                <a:off x="6818707" y="1784570"/>
                <a:ext cx="1008063" cy="366279"/>
                <a:chOff x="6777828" y="1681378"/>
                <a:chExt cx="1008063" cy="366279"/>
              </a:xfrm>
            </p:grpSpPr>
            <p:sp>
              <p:nvSpPr>
                <p:cNvPr id="40" name="Rectángulo: esquinas redondeadas 39">
                  <a:extLst>
                    <a:ext uri="{FF2B5EF4-FFF2-40B4-BE49-F238E27FC236}">
                      <a16:creationId xmlns:a16="http://schemas.microsoft.com/office/drawing/2014/main" id="{CE807AEA-DAE3-4900-AE09-F0961E41C690}"/>
                    </a:ext>
                  </a:extLst>
                </p:cNvPr>
                <p:cNvSpPr/>
                <p:nvPr/>
              </p:nvSpPr>
              <p:spPr>
                <a:xfrm>
                  <a:off x="6885177" y="1681378"/>
                  <a:ext cx="818961" cy="366279"/>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sp>
              <p:nvSpPr>
                <p:cNvPr id="28" name="16 Rectángulo">
                  <a:extLst>
                    <a:ext uri="{FF2B5EF4-FFF2-40B4-BE49-F238E27FC236}">
                      <a16:creationId xmlns:a16="http://schemas.microsoft.com/office/drawing/2014/main" id="{77776BE2-233E-40C7-85D6-6F6189CA7F13}"/>
                    </a:ext>
                  </a:extLst>
                </p:cNvPr>
                <p:cNvSpPr>
                  <a:spLocks noChangeArrowheads="1"/>
                </p:cNvSpPr>
                <p:nvPr/>
              </p:nvSpPr>
              <p:spPr bwMode="auto">
                <a:xfrm>
                  <a:off x="6777828" y="1682140"/>
                  <a:ext cx="1008063" cy="30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s-MX" altLang="es-CR" sz="900" dirty="0">
                      <a:solidFill>
                        <a:srgbClr val="245178"/>
                      </a:solidFill>
                      <a:latin typeface="Myriad Pro" panose="020B0503030403020204" pitchFamily="34" charset="0"/>
                    </a:rPr>
                    <a:t>Impactos ambientales</a:t>
                  </a:r>
                  <a:endParaRPr lang="es-CR" altLang="es-CR" sz="900" dirty="0">
                    <a:solidFill>
                      <a:srgbClr val="245178"/>
                    </a:solidFill>
                    <a:latin typeface="Myriad Pro" panose="020B0503030403020204" pitchFamily="34" charset="0"/>
                  </a:endParaRPr>
                </a:p>
              </p:txBody>
            </p:sp>
          </p:grpSp>
        </p:grpSp>
        <p:grpSp>
          <p:nvGrpSpPr>
            <p:cNvPr id="49" name="Grupo 48">
              <a:extLst>
                <a:ext uri="{FF2B5EF4-FFF2-40B4-BE49-F238E27FC236}">
                  <a16:creationId xmlns:a16="http://schemas.microsoft.com/office/drawing/2014/main" id="{FFB256EA-B475-4FEA-862F-7ABB94EF7041}"/>
                </a:ext>
              </a:extLst>
            </p:cNvPr>
            <p:cNvGrpSpPr/>
            <p:nvPr/>
          </p:nvGrpSpPr>
          <p:grpSpPr>
            <a:xfrm>
              <a:off x="5737225" y="3512752"/>
              <a:ext cx="2089544" cy="1086969"/>
              <a:chOff x="5737225" y="3512752"/>
              <a:chExt cx="2089544" cy="1086969"/>
            </a:xfrm>
          </p:grpSpPr>
          <p:sp>
            <p:nvSpPr>
              <p:cNvPr id="24" name="12 Flecha izquierda">
                <a:extLst>
                  <a:ext uri="{FF2B5EF4-FFF2-40B4-BE49-F238E27FC236}">
                    <a16:creationId xmlns:a16="http://schemas.microsoft.com/office/drawing/2014/main" id="{45F1C5F3-2293-49CB-BB96-B7CE0E02480B}"/>
                  </a:ext>
                </a:extLst>
              </p:cNvPr>
              <p:cNvSpPr>
                <a:spLocks noChangeArrowheads="1"/>
              </p:cNvSpPr>
              <p:nvPr/>
            </p:nvSpPr>
            <p:spPr bwMode="auto">
              <a:xfrm>
                <a:off x="5737225" y="3618132"/>
                <a:ext cx="1079500" cy="144462"/>
              </a:xfrm>
              <a:prstGeom prst="leftArrow">
                <a:avLst>
                  <a:gd name="adj1" fmla="val 50000"/>
                  <a:gd name="adj2" fmla="val 49817"/>
                </a:avLst>
              </a:prstGeom>
              <a:solidFill>
                <a:schemeClr val="accent1"/>
              </a:solidFill>
              <a:ln w="9525" algn="ctr">
                <a:no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a:spcBef>
                    <a:spcPct val="0"/>
                  </a:spcBef>
                  <a:buFontTx/>
                  <a:buNone/>
                </a:pPr>
                <a:endParaRPr lang="es-CR" altLang="es-CR" sz="1800"/>
              </a:p>
            </p:txBody>
          </p:sp>
          <p:grpSp>
            <p:nvGrpSpPr>
              <p:cNvPr id="47" name="Grupo 46">
                <a:extLst>
                  <a:ext uri="{FF2B5EF4-FFF2-40B4-BE49-F238E27FC236}">
                    <a16:creationId xmlns:a16="http://schemas.microsoft.com/office/drawing/2014/main" id="{9FF86886-3611-45BE-8719-8EF808BECC52}"/>
                  </a:ext>
                </a:extLst>
              </p:cNvPr>
              <p:cNvGrpSpPr/>
              <p:nvPr/>
            </p:nvGrpSpPr>
            <p:grpSpPr>
              <a:xfrm>
                <a:off x="6818708" y="3512752"/>
                <a:ext cx="1008061" cy="366279"/>
                <a:chOff x="6855617" y="3512752"/>
                <a:chExt cx="1008061" cy="366279"/>
              </a:xfrm>
            </p:grpSpPr>
            <p:sp>
              <p:nvSpPr>
                <p:cNvPr id="44" name="Rectángulo: esquinas redondeadas 43">
                  <a:extLst>
                    <a:ext uri="{FF2B5EF4-FFF2-40B4-BE49-F238E27FC236}">
                      <a16:creationId xmlns:a16="http://schemas.microsoft.com/office/drawing/2014/main" id="{BE49B94A-85E5-492A-A03E-510B72595E84}"/>
                    </a:ext>
                  </a:extLst>
                </p:cNvPr>
                <p:cNvSpPr/>
                <p:nvPr/>
              </p:nvSpPr>
              <p:spPr>
                <a:xfrm>
                  <a:off x="6956158" y="3512752"/>
                  <a:ext cx="829733" cy="366279"/>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sp>
              <p:nvSpPr>
                <p:cNvPr id="26" name="14 Rectángulo">
                  <a:extLst>
                    <a:ext uri="{FF2B5EF4-FFF2-40B4-BE49-F238E27FC236}">
                      <a16:creationId xmlns:a16="http://schemas.microsoft.com/office/drawing/2014/main" id="{CA06D097-9C83-4D65-A112-6E0750F7A8D3}"/>
                    </a:ext>
                  </a:extLst>
                </p:cNvPr>
                <p:cNvSpPr>
                  <a:spLocks noChangeArrowheads="1"/>
                </p:cNvSpPr>
                <p:nvPr/>
              </p:nvSpPr>
              <p:spPr bwMode="auto">
                <a:xfrm>
                  <a:off x="6855617" y="3514649"/>
                  <a:ext cx="1008061" cy="3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s-MX" altLang="es-CR" sz="900" dirty="0">
                      <a:solidFill>
                        <a:srgbClr val="245178"/>
                      </a:solidFill>
                      <a:latin typeface="Myriad Pro" panose="020B0503030403020204" pitchFamily="34" charset="0"/>
                    </a:rPr>
                    <a:t>Interacción </a:t>
                  </a:r>
                </a:p>
                <a:p>
                  <a:pPr algn="ctr">
                    <a:spcBef>
                      <a:spcPct val="0"/>
                    </a:spcBef>
                    <a:buFontTx/>
                    <a:buNone/>
                  </a:pPr>
                  <a:r>
                    <a:rPr lang="es-MX" altLang="es-CR" sz="900" dirty="0">
                      <a:solidFill>
                        <a:srgbClr val="245178"/>
                      </a:solidFill>
                      <a:latin typeface="Myriad Pro" panose="020B0503030403020204" pitchFamily="34" charset="0"/>
                    </a:rPr>
                    <a:t>con el ambiente</a:t>
                  </a:r>
                  <a:endParaRPr lang="es-CR" altLang="es-CR" sz="900" dirty="0">
                    <a:solidFill>
                      <a:srgbClr val="245178"/>
                    </a:solidFill>
                    <a:latin typeface="Myriad Pro" panose="020B0503030403020204" pitchFamily="34" charset="0"/>
                  </a:endParaRPr>
                </a:p>
              </p:txBody>
            </p:sp>
          </p:grpSp>
          <p:grpSp>
            <p:nvGrpSpPr>
              <p:cNvPr id="46" name="Grupo 45">
                <a:extLst>
                  <a:ext uri="{FF2B5EF4-FFF2-40B4-BE49-F238E27FC236}">
                    <a16:creationId xmlns:a16="http://schemas.microsoft.com/office/drawing/2014/main" id="{B5E28FC0-2AB4-447D-AA49-CF3680CB157B}"/>
                  </a:ext>
                </a:extLst>
              </p:cNvPr>
              <p:cNvGrpSpPr/>
              <p:nvPr/>
            </p:nvGrpSpPr>
            <p:grpSpPr>
              <a:xfrm>
                <a:off x="6818707" y="4214447"/>
                <a:ext cx="1008062" cy="385274"/>
                <a:chOff x="6859586" y="4214447"/>
                <a:chExt cx="1008062" cy="385274"/>
              </a:xfrm>
            </p:grpSpPr>
            <p:sp>
              <p:nvSpPr>
                <p:cNvPr id="45" name="Rectángulo: esquinas redondeadas 44">
                  <a:extLst>
                    <a:ext uri="{FF2B5EF4-FFF2-40B4-BE49-F238E27FC236}">
                      <a16:creationId xmlns:a16="http://schemas.microsoft.com/office/drawing/2014/main" id="{FF76B1F4-B382-4E81-887C-A7D3E0D625E0}"/>
                    </a:ext>
                  </a:extLst>
                </p:cNvPr>
                <p:cNvSpPr/>
                <p:nvPr/>
              </p:nvSpPr>
              <p:spPr>
                <a:xfrm>
                  <a:off x="6956158" y="4233442"/>
                  <a:ext cx="829733" cy="366279"/>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sp>
              <p:nvSpPr>
                <p:cNvPr id="29" name="17 Rectángulo">
                  <a:extLst>
                    <a:ext uri="{FF2B5EF4-FFF2-40B4-BE49-F238E27FC236}">
                      <a16:creationId xmlns:a16="http://schemas.microsoft.com/office/drawing/2014/main" id="{906C6E15-7857-4050-B57B-A531D169FBA0}"/>
                    </a:ext>
                  </a:extLst>
                </p:cNvPr>
                <p:cNvSpPr>
                  <a:spLocks noChangeArrowheads="1"/>
                </p:cNvSpPr>
                <p:nvPr/>
              </p:nvSpPr>
              <p:spPr bwMode="auto">
                <a:xfrm>
                  <a:off x="6859586" y="4214447"/>
                  <a:ext cx="1008062" cy="32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s-MX" altLang="es-CR" sz="900" dirty="0">
                      <a:solidFill>
                        <a:srgbClr val="245178"/>
                      </a:solidFill>
                      <a:latin typeface="Myriad Pro" panose="020B0503030403020204" pitchFamily="34" charset="0"/>
                    </a:rPr>
                    <a:t>Impactos ambientales</a:t>
                  </a:r>
                  <a:endParaRPr lang="es-CR" altLang="es-CR" sz="900" dirty="0">
                    <a:solidFill>
                      <a:srgbClr val="245178"/>
                    </a:solidFill>
                    <a:latin typeface="Myriad Pro" panose="020B0503030403020204" pitchFamily="34" charset="0"/>
                  </a:endParaRPr>
                </a:p>
              </p:txBody>
            </p:sp>
          </p:grpSp>
          <p:sp>
            <p:nvSpPr>
              <p:cNvPr id="30" name="18 Flecha arriba">
                <a:extLst>
                  <a:ext uri="{FF2B5EF4-FFF2-40B4-BE49-F238E27FC236}">
                    <a16:creationId xmlns:a16="http://schemas.microsoft.com/office/drawing/2014/main" id="{E89D646D-1337-45CD-B63D-678D83B3B87F}"/>
                  </a:ext>
                </a:extLst>
              </p:cNvPr>
              <p:cNvSpPr>
                <a:spLocks noChangeArrowheads="1"/>
              </p:cNvSpPr>
              <p:nvPr/>
            </p:nvSpPr>
            <p:spPr bwMode="auto">
              <a:xfrm rot="10800000">
                <a:off x="7243362" y="3898003"/>
                <a:ext cx="158754" cy="324745"/>
              </a:xfrm>
              <a:prstGeom prst="upArrow">
                <a:avLst>
                  <a:gd name="adj1" fmla="val 50000"/>
                  <a:gd name="adj2" fmla="val 49327"/>
                </a:avLst>
              </a:prstGeom>
              <a:solidFill>
                <a:schemeClr val="accent1"/>
              </a:solidFill>
              <a:ln w="9525" algn="ctr">
                <a:no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a:spcBef>
                    <a:spcPct val="0"/>
                  </a:spcBef>
                  <a:buFontTx/>
                  <a:buNone/>
                </a:pPr>
                <a:endParaRPr lang="es-CR" altLang="es-CR" sz="1800"/>
              </a:p>
            </p:txBody>
          </p:sp>
        </p:grpSp>
      </p:grpSp>
    </p:spTree>
    <p:extLst>
      <p:ext uri="{BB962C8B-B14F-4D97-AF65-F5344CB8AC3E}">
        <p14:creationId xmlns:p14="http://schemas.microsoft.com/office/powerpoint/2010/main" val="266526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500" fill="hold"/>
                                        <p:tgtEl>
                                          <p:spTgt spid="58"/>
                                        </p:tgtEl>
                                        <p:attrNameLst>
                                          <p:attrName>ppt_w</p:attrName>
                                        </p:attrNameLst>
                                      </p:cBhvr>
                                      <p:tavLst>
                                        <p:tav tm="0">
                                          <p:val>
                                            <p:fltVal val="0"/>
                                          </p:val>
                                        </p:tav>
                                        <p:tav tm="100000">
                                          <p:val>
                                            <p:strVal val="#ppt_w"/>
                                          </p:val>
                                        </p:tav>
                                      </p:tavLst>
                                    </p:anim>
                                    <p:anim calcmode="lin" valueType="num">
                                      <p:cBhvr>
                                        <p:cTn id="8" dur="500" fill="hold"/>
                                        <p:tgtEl>
                                          <p:spTgt spid="58"/>
                                        </p:tgtEl>
                                        <p:attrNameLst>
                                          <p:attrName>ppt_h</p:attrName>
                                        </p:attrNameLst>
                                      </p:cBhvr>
                                      <p:tavLst>
                                        <p:tav tm="0">
                                          <p:val>
                                            <p:fltVal val="0"/>
                                          </p:val>
                                        </p:tav>
                                        <p:tav tm="100000">
                                          <p:val>
                                            <p:strVal val="#ppt_h"/>
                                          </p:val>
                                        </p:tav>
                                      </p:tavLst>
                                    </p:anim>
                                    <p:animEffect transition="in" filter="fade">
                                      <p:cBhvr>
                                        <p:cTn id="9" dur="500"/>
                                        <p:tgtEl>
                                          <p:spTgt spid="5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9"/>
                                        </p:tgtEl>
                                        <p:attrNameLst>
                                          <p:attrName>style.visibility</p:attrName>
                                        </p:attrNameLst>
                                      </p:cBhvr>
                                      <p:to>
                                        <p:strVal val="visible"/>
                                      </p:to>
                                    </p:set>
                                    <p:animEffect transition="in" filter="fade">
                                      <p:cBhvr>
                                        <p:cTn id="14" dur="500"/>
                                        <p:tgtEl>
                                          <p:spTgt spid="5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wipe(down)">
                                      <p:cBhvr>
                                        <p:cTn id="24" dur="500"/>
                                        <p:tgtEl>
                                          <p:spTgt spid="57"/>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E0E16C99-83B1-4CDA-BC3D-CD7EC838D5C2}"/>
              </a:ext>
            </a:extLst>
          </p:cNvPr>
          <p:cNvSpPr/>
          <p:nvPr/>
        </p:nvSpPr>
        <p:spPr>
          <a:xfrm>
            <a:off x="0" y="2571750"/>
            <a:ext cx="9144000" cy="2438400"/>
          </a:xfrm>
          <a:prstGeom prst="rect">
            <a:avLst/>
          </a:prstGeom>
          <a:solidFill>
            <a:srgbClr val="E2D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10" name="Imagen 9">
            <a:extLst>
              <a:ext uri="{FF2B5EF4-FFF2-40B4-BE49-F238E27FC236}">
                <a16:creationId xmlns:a16="http://schemas.microsoft.com/office/drawing/2014/main" id="{2A12CB6B-7E37-470A-92A9-649B7C26F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
            <a:ext cx="9144000" cy="5141975"/>
          </a:xfrm>
          <a:prstGeom prst="rect">
            <a:avLst/>
          </a:prstGeom>
          <a:effectLst>
            <a:outerShdw blurRad="50800" dist="38100" dir="5400000" algn="t" rotWithShape="0">
              <a:prstClr val="black">
                <a:alpha val="40000"/>
              </a:prstClr>
            </a:outerShdw>
          </a:effectLst>
        </p:spPr>
      </p:pic>
      <p:pic>
        <p:nvPicPr>
          <p:cNvPr id="6" name="Imagen 5">
            <a:extLst>
              <a:ext uri="{FF2B5EF4-FFF2-40B4-BE49-F238E27FC236}">
                <a16:creationId xmlns:a16="http://schemas.microsoft.com/office/drawing/2014/main" id="{BD924990-EF75-4DE1-B219-152BAAB583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 y="0"/>
            <a:ext cx="9147238" cy="5143500"/>
          </a:xfrm>
          <a:prstGeom prst="rect">
            <a:avLst/>
          </a:prstGeom>
        </p:spPr>
      </p:pic>
      <p:sp>
        <p:nvSpPr>
          <p:cNvPr id="7" name="Elipse 6">
            <a:extLst>
              <a:ext uri="{FF2B5EF4-FFF2-40B4-BE49-F238E27FC236}">
                <a16:creationId xmlns:a16="http://schemas.microsoft.com/office/drawing/2014/main" id="{A4C3B5BF-7BD0-4E7A-97F6-869F3F41D29A}"/>
              </a:ext>
            </a:extLst>
          </p:cNvPr>
          <p:cNvSpPr/>
          <p:nvPr/>
        </p:nvSpPr>
        <p:spPr>
          <a:xfrm>
            <a:off x="96521" y="633730"/>
            <a:ext cx="707027" cy="707027"/>
          </a:xfrm>
          <a:prstGeom prst="ellipse">
            <a:avLst/>
          </a:prstGeom>
          <a:solidFill>
            <a:srgbClr val="E2DFD4"/>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pic>
        <p:nvPicPr>
          <p:cNvPr id="8" name="Imagen 7">
            <a:extLst>
              <a:ext uri="{FF2B5EF4-FFF2-40B4-BE49-F238E27FC236}">
                <a16:creationId xmlns:a16="http://schemas.microsoft.com/office/drawing/2014/main" id="{2F9A8A23-0804-4C9D-9345-5E7014F21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349" y="793749"/>
            <a:ext cx="368301" cy="368301"/>
          </a:xfrm>
          <a:prstGeom prst="rect">
            <a:avLst/>
          </a:prstGeom>
        </p:spPr>
      </p:pic>
      <p:sp>
        <p:nvSpPr>
          <p:cNvPr id="9" name="CuadroTexto 8">
            <a:extLst>
              <a:ext uri="{FF2B5EF4-FFF2-40B4-BE49-F238E27FC236}">
                <a16:creationId xmlns:a16="http://schemas.microsoft.com/office/drawing/2014/main" id="{738516CC-25F6-4142-B2D6-8783987D0FDF}"/>
              </a:ext>
            </a:extLst>
          </p:cNvPr>
          <p:cNvSpPr txBox="1"/>
          <p:nvPr/>
        </p:nvSpPr>
        <p:spPr>
          <a:xfrm>
            <a:off x="2940050" y="116468"/>
            <a:ext cx="5594350" cy="338554"/>
          </a:xfrm>
          <a:prstGeom prst="rect">
            <a:avLst/>
          </a:prstGeom>
          <a:noFill/>
        </p:spPr>
        <p:txBody>
          <a:bodyPr wrap="square" rtlCol="0">
            <a:spAutoFit/>
          </a:bodyPr>
          <a:lstStyle/>
          <a:p>
            <a:pPr algn="ctr"/>
            <a:r>
              <a:rPr lang="es-CR" sz="1600" b="1" dirty="0">
                <a:solidFill>
                  <a:srgbClr val="245178"/>
                </a:solidFill>
                <a:latin typeface="Myriad Pro" panose="020B0503030403020204" pitchFamily="34" charset="0"/>
              </a:rPr>
              <a:t>Paso 5.1: Identificar aspectos e impactos ambientales</a:t>
            </a:r>
          </a:p>
        </p:txBody>
      </p:sp>
      <p:graphicFrame>
        <p:nvGraphicFramePr>
          <p:cNvPr id="12" name="7 Tabla">
            <a:extLst>
              <a:ext uri="{FF2B5EF4-FFF2-40B4-BE49-F238E27FC236}">
                <a16:creationId xmlns:a16="http://schemas.microsoft.com/office/drawing/2014/main" id="{380F56F4-415B-482C-B2C7-943A42F8E617}"/>
              </a:ext>
            </a:extLst>
          </p:cNvPr>
          <p:cNvGraphicFramePr>
            <a:graphicFrameLocks noGrp="1"/>
          </p:cNvGraphicFramePr>
          <p:nvPr>
            <p:extLst>
              <p:ext uri="{D42A27DB-BD31-4B8C-83A1-F6EECF244321}">
                <p14:modId xmlns:p14="http://schemas.microsoft.com/office/powerpoint/2010/main" val="3768749686"/>
              </p:ext>
            </p:extLst>
          </p:nvPr>
        </p:nvGraphicFramePr>
        <p:xfrm>
          <a:off x="1255850" y="831849"/>
          <a:ext cx="6867174" cy="3581401"/>
        </p:xfrm>
        <a:graphic>
          <a:graphicData uri="http://schemas.openxmlformats.org/drawingml/2006/table">
            <a:tbl>
              <a:tblPr firstCol="1">
                <a:effectLst>
                  <a:outerShdw blurRad="50800" dist="38100" dir="5400000" algn="t" rotWithShape="0">
                    <a:prstClr val="black">
                      <a:alpha val="40000"/>
                    </a:prstClr>
                  </a:outerShdw>
                </a:effectLst>
              </a:tblPr>
              <a:tblGrid>
                <a:gridCol w="3205289">
                  <a:extLst>
                    <a:ext uri="{9D8B030D-6E8A-4147-A177-3AD203B41FA5}">
                      <a16:colId xmlns:a16="http://schemas.microsoft.com/office/drawing/2014/main" val="20000"/>
                    </a:ext>
                  </a:extLst>
                </a:gridCol>
                <a:gridCol w="3661885">
                  <a:extLst>
                    <a:ext uri="{9D8B030D-6E8A-4147-A177-3AD203B41FA5}">
                      <a16:colId xmlns:a16="http://schemas.microsoft.com/office/drawing/2014/main" val="20001"/>
                    </a:ext>
                  </a:extLst>
                </a:gridCol>
              </a:tblGrid>
              <a:tr h="294994">
                <a:tc>
                  <a:txBody>
                    <a:bodyPr/>
                    <a:lstStyle/>
                    <a:p>
                      <a:pPr algn="ctr">
                        <a:lnSpc>
                          <a:spcPct val="100000"/>
                        </a:lnSpc>
                        <a:spcBef>
                          <a:spcPts val="600"/>
                        </a:spcBef>
                        <a:spcAft>
                          <a:spcPts val="0"/>
                        </a:spcAft>
                      </a:pPr>
                      <a:r>
                        <a:rPr lang="es-ES" sz="1400" b="1" dirty="0">
                          <a:ln>
                            <a:noFill/>
                          </a:ln>
                          <a:solidFill>
                            <a:srgbClr val="FFFFFF"/>
                          </a:solidFill>
                          <a:latin typeface="Myriad Pro" panose="020B0503030403020204" pitchFamily="34" charset="0"/>
                          <a:ea typeface="Times New Roman"/>
                          <a:cs typeface="Times New Roman"/>
                        </a:rPr>
                        <a:t>Aspecto ambiental</a:t>
                      </a:r>
                      <a:endParaRPr lang="es-CR" sz="1400" dirty="0">
                        <a:ln>
                          <a:noFill/>
                        </a:ln>
                        <a:latin typeface="Myriad Pro" panose="020B0503030403020204" pitchFamily="34" charset="0"/>
                        <a:ea typeface="Times New Roman"/>
                        <a:cs typeface="Times New Roman"/>
                      </a:endParaRPr>
                    </a:p>
                  </a:txBody>
                  <a:tcPr marL="62799" marR="6279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lnSpc>
                          <a:spcPct val="100000"/>
                        </a:lnSpc>
                        <a:spcBef>
                          <a:spcPts val="600"/>
                        </a:spcBef>
                        <a:spcAft>
                          <a:spcPts val="0"/>
                        </a:spcAft>
                      </a:pPr>
                      <a:r>
                        <a:rPr lang="es-ES" sz="1400" b="1" dirty="0">
                          <a:ln>
                            <a:noFill/>
                          </a:ln>
                          <a:solidFill>
                            <a:srgbClr val="FFFFFF"/>
                          </a:solidFill>
                          <a:latin typeface="Myriad Pro" panose="020B0503030403020204" pitchFamily="34" charset="0"/>
                          <a:ea typeface="Times New Roman"/>
                          <a:cs typeface="Times New Roman"/>
                        </a:rPr>
                        <a:t>Impacto ambiental</a:t>
                      </a:r>
                      <a:endParaRPr lang="es-CR" sz="1400" dirty="0">
                        <a:ln>
                          <a:noFill/>
                        </a:ln>
                        <a:latin typeface="Myriad Pro" panose="020B0503030403020204" pitchFamily="34" charset="0"/>
                        <a:ea typeface="Times New Roman"/>
                        <a:cs typeface="Times New Roman"/>
                      </a:endParaRPr>
                    </a:p>
                  </a:txBody>
                  <a:tcPr marL="62799" marR="6279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56FB7"/>
                    </a:solidFill>
                  </a:tcPr>
                </a:tc>
                <a:extLst>
                  <a:ext uri="{0D108BD9-81ED-4DB2-BD59-A6C34878D82A}">
                    <a16:rowId xmlns:a16="http://schemas.microsoft.com/office/drawing/2014/main" val="10000"/>
                  </a:ext>
                </a:extLst>
              </a:tr>
              <a:tr h="394607">
                <a:tc>
                  <a:txBody>
                    <a:bodyPr/>
                    <a:lstStyle/>
                    <a:p>
                      <a:pPr algn="l">
                        <a:lnSpc>
                          <a:spcPct val="100000"/>
                        </a:lnSpc>
                        <a:spcBef>
                          <a:spcPts val="600"/>
                        </a:spcBef>
                        <a:spcAft>
                          <a:spcPts val="0"/>
                        </a:spcAft>
                      </a:pPr>
                      <a:r>
                        <a:rPr lang="es-ES" sz="1100" dirty="0">
                          <a:ln>
                            <a:noFill/>
                          </a:ln>
                          <a:solidFill>
                            <a:srgbClr val="245178"/>
                          </a:solidFill>
                          <a:latin typeface="Myriad Pro" panose="020B0503030403020204" pitchFamily="34" charset="0"/>
                          <a:ea typeface="Times New Roman"/>
                          <a:cs typeface="Times New Roman"/>
                        </a:rPr>
                        <a:t>Consumo de combustibles fósiles. </a:t>
                      </a:r>
                      <a:endParaRPr lang="es-CR" sz="1100" dirty="0">
                        <a:ln>
                          <a:noFill/>
                        </a:ln>
                        <a:solidFill>
                          <a:srgbClr val="245178"/>
                        </a:solidFill>
                        <a:latin typeface="Myriad Pro" panose="020B0503030403020204" pitchFamily="34" charset="0"/>
                        <a:ea typeface="Times New Roman"/>
                        <a:cs typeface="Times New Roman"/>
                      </a:endParaRPr>
                    </a:p>
                  </a:txBody>
                  <a:tcPr marL="62799" marR="6279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CF5E7"/>
                    </a:solidFill>
                  </a:tcPr>
                </a:tc>
                <a:tc>
                  <a:txBody>
                    <a:bodyPr/>
                    <a:lstStyle/>
                    <a:p>
                      <a:pPr marL="88900" indent="0" algn="l">
                        <a:lnSpc>
                          <a:spcPct val="100000"/>
                        </a:lnSpc>
                        <a:spcBef>
                          <a:spcPts val="600"/>
                        </a:spcBef>
                        <a:spcAft>
                          <a:spcPts val="0"/>
                        </a:spcAft>
                      </a:pPr>
                      <a:r>
                        <a:rPr lang="es-ES" sz="1100" dirty="0">
                          <a:ln>
                            <a:noFill/>
                          </a:ln>
                          <a:solidFill>
                            <a:srgbClr val="245178"/>
                          </a:solidFill>
                          <a:latin typeface="Myriad Pro" panose="020B0503030403020204" pitchFamily="34" charset="0"/>
                          <a:ea typeface="Times New Roman"/>
                          <a:cs typeface="Times New Roman"/>
                        </a:rPr>
                        <a:t>Deterioro de la calidad del aire, lluvia ácida, efecto invernadero.</a:t>
                      </a:r>
                    </a:p>
                  </a:txBody>
                  <a:tcPr marL="62799" marR="6279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5EBF7"/>
                    </a:solidFill>
                  </a:tcPr>
                </a:tc>
                <a:extLst>
                  <a:ext uri="{0D108BD9-81ED-4DB2-BD59-A6C34878D82A}">
                    <a16:rowId xmlns:a16="http://schemas.microsoft.com/office/drawing/2014/main" val="10001"/>
                  </a:ext>
                </a:extLst>
              </a:tr>
              <a:tr h="394607">
                <a:tc>
                  <a:txBody>
                    <a:bodyPr/>
                    <a:lstStyle/>
                    <a:p>
                      <a:pPr algn="l">
                        <a:lnSpc>
                          <a:spcPct val="100000"/>
                        </a:lnSpc>
                        <a:spcBef>
                          <a:spcPts val="600"/>
                        </a:spcBef>
                        <a:spcAft>
                          <a:spcPts val="0"/>
                        </a:spcAft>
                      </a:pPr>
                      <a:r>
                        <a:rPr lang="es-ES" sz="1100" dirty="0">
                          <a:ln>
                            <a:noFill/>
                          </a:ln>
                          <a:solidFill>
                            <a:srgbClr val="245178"/>
                          </a:solidFill>
                          <a:latin typeface="Myriad Pro" panose="020B0503030403020204" pitchFamily="34" charset="0"/>
                          <a:ea typeface="Times New Roman"/>
                          <a:cs typeface="Times New Roman"/>
                        </a:rPr>
                        <a:t>Consumo de energía eléctrica a partir de fuentes fósiles.</a:t>
                      </a:r>
                      <a:endParaRPr lang="es-CR" sz="1100" dirty="0">
                        <a:ln>
                          <a:noFill/>
                        </a:ln>
                        <a:solidFill>
                          <a:srgbClr val="245178"/>
                        </a:solidFill>
                        <a:latin typeface="Myriad Pro" panose="020B0503030403020204" pitchFamily="34" charset="0"/>
                        <a:ea typeface="Times New Roman"/>
                        <a:cs typeface="Times New Roman"/>
                      </a:endParaRPr>
                    </a:p>
                  </a:txBody>
                  <a:tcPr marL="62799" marR="6279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CF5E7"/>
                    </a:solidFill>
                  </a:tcPr>
                </a:tc>
                <a:tc>
                  <a:txBody>
                    <a:bodyPr/>
                    <a:lstStyle/>
                    <a:p>
                      <a:pPr marL="88900" indent="0" algn="l" defTabSz="914400" rtl="0" eaLnBrk="1" latinLnBrk="0" hangingPunct="1">
                        <a:lnSpc>
                          <a:spcPct val="100000"/>
                        </a:lnSpc>
                        <a:spcBef>
                          <a:spcPts val="600"/>
                        </a:spcBef>
                        <a:spcAft>
                          <a:spcPts val="0"/>
                        </a:spcAft>
                      </a:pPr>
                      <a:r>
                        <a:rPr lang="es-ES" sz="1100" kern="1200" dirty="0">
                          <a:ln>
                            <a:noFill/>
                          </a:ln>
                          <a:solidFill>
                            <a:srgbClr val="245178"/>
                          </a:solidFill>
                          <a:latin typeface="Myriad Pro" panose="020B0503030403020204" pitchFamily="34" charset="0"/>
                          <a:ea typeface="Times New Roman"/>
                          <a:cs typeface="Times New Roman"/>
                        </a:rPr>
                        <a:t>Contaminación del aire, generación de gases de efecto invernadero. </a:t>
                      </a:r>
                      <a:endParaRPr lang="es-CR" sz="1100" kern="1200" dirty="0">
                        <a:ln>
                          <a:noFill/>
                        </a:ln>
                        <a:solidFill>
                          <a:srgbClr val="245178"/>
                        </a:solidFill>
                        <a:latin typeface="Myriad Pro" panose="020B0503030403020204" pitchFamily="34" charset="0"/>
                        <a:ea typeface="Times New Roman"/>
                        <a:cs typeface="Times New Roman"/>
                      </a:endParaRPr>
                    </a:p>
                  </a:txBody>
                  <a:tcPr marL="62799" marR="6279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5EBF7"/>
                    </a:solidFill>
                  </a:tcPr>
                </a:tc>
                <a:extLst>
                  <a:ext uri="{0D108BD9-81ED-4DB2-BD59-A6C34878D82A}">
                    <a16:rowId xmlns:a16="http://schemas.microsoft.com/office/drawing/2014/main" val="10002"/>
                  </a:ext>
                </a:extLst>
              </a:tr>
              <a:tr h="394607">
                <a:tc>
                  <a:txBody>
                    <a:bodyPr/>
                    <a:lstStyle/>
                    <a:p>
                      <a:pPr algn="l">
                        <a:lnSpc>
                          <a:spcPct val="100000"/>
                        </a:lnSpc>
                        <a:spcBef>
                          <a:spcPts val="600"/>
                        </a:spcBef>
                        <a:spcAft>
                          <a:spcPts val="0"/>
                        </a:spcAft>
                      </a:pPr>
                      <a:r>
                        <a:rPr lang="es-ES" sz="1100" dirty="0">
                          <a:ln>
                            <a:noFill/>
                          </a:ln>
                          <a:solidFill>
                            <a:srgbClr val="245178"/>
                          </a:solidFill>
                          <a:latin typeface="Myriad Pro" panose="020B0503030403020204" pitchFamily="34" charset="0"/>
                          <a:ea typeface="Times New Roman"/>
                          <a:cs typeface="Times New Roman"/>
                        </a:rPr>
                        <a:t>Uso de Clorofluorocarbonados (</a:t>
                      </a:r>
                      <a:r>
                        <a:rPr lang="es-ES" sz="1100" dirty="0" err="1">
                          <a:ln>
                            <a:noFill/>
                          </a:ln>
                          <a:solidFill>
                            <a:srgbClr val="245178"/>
                          </a:solidFill>
                          <a:latin typeface="Myriad Pro" panose="020B0503030403020204" pitchFamily="34" charset="0"/>
                          <a:ea typeface="Times New Roman"/>
                          <a:cs typeface="Times New Roman"/>
                        </a:rPr>
                        <a:t>CFC’s</a:t>
                      </a:r>
                      <a:r>
                        <a:rPr lang="es-ES" sz="1100" dirty="0">
                          <a:ln>
                            <a:noFill/>
                          </a:ln>
                          <a:solidFill>
                            <a:srgbClr val="245178"/>
                          </a:solidFill>
                          <a:latin typeface="Myriad Pro" panose="020B0503030403020204" pitchFamily="34" charset="0"/>
                          <a:ea typeface="Times New Roman"/>
                          <a:cs typeface="Times New Roman"/>
                        </a:rPr>
                        <a:t>) en sistemas de aire acondicionado.</a:t>
                      </a:r>
                      <a:endParaRPr lang="es-CR" sz="1100" dirty="0">
                        <a:ln>
                          <a:noFill/>
                        </a:ln>
                        <a:solidFill>
                          <a:srgbClr val="245178"/>
                        </a:solidFill>
                        <a:latin typeface="Myriad Pro" panose="020B0503030403020204" pitchFamily="34" charset="0"/>
                        <a:ea typeface="Times New Roman"/>
                        <a:cs typeface="Times New Roman"/>
                      </a:endParaRPr>
                    </a:p>
                  </a:txBody>
                  <a:tcPr marL="62799" marR="6279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CF5E7"/>
                    </a:solidFill>
                  </a:tcPr>
                </a:tc>
                <a:tc>
                  <a:txBody>
                    <a:bodyPr/>
                    <a:lstStyle/>
                    <a:p>
                      <a:pPr marL="88900" indent="0" algn="l" defTabSz="914400" rtl="0" eaLnBrk="1" latinLnBrk="0" hangingPunct="1">
                        <a:lnSpc>
                          <a:spcPct val="100000"/>
                        </a:lnSpc>
                        <a:spcBef>
                          <a:spcPts val="600"/>
                        </a:spcBef>
                        <a:spcAft>
                          <a:spcPts val="0"/>
                        </a:spcAft>
                      </a:pPr>
                      <a:r>
                        <a:rPr lang="es-ES" sz="1100" kern="1200" dirty="0">
                          <a:ln>
                            <a:noFill/>
                          </a:ln>
                          <a:solidFill>
                            <a:srgbClr val="245178"/>
                          </a:solidFill>
                          <a:latin typeface="Myriad Pro" panose="020B0503030403020204" pitchFamily="34" charset="0"/>
                          <a:ea typeface="Times New Roman"/>
                          <a:cs typeface="Times New Roman"/>
                        </a:rPr>
                        <a:t>Afectación de la capa de ozono y efecto invernadero.</a:t>
                      </a:r>
                      <a:endParaRPr lang="es-CR" sz="1100" kern="1200" dirty="0">
                        <a:ln>
                          <a:noFill/>
                        </a:ln>
                        <a:solidFill>
                          <a:srgbClr val="245178"/>
                        </a:solidFill>
                        <a:latin typeface="Myriad Pro" panose="020B0503030403020204" pitchFamily="34" charset="0"/>
                        <a:ea typeface="Times New Roman"/>
                        <a:cs typeface="Times New Roman"/>
                      </a:endParaRPr>
                    </a:p>
                  </a:txBody>
                  <a:tcPr marL="62799" marR="6279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5EBF7"/>
                    </a:solidFill>
                  </a:tcPr>
                </a:tc>
                <a:extLst>
                  <a:ext uri="{0D108BD9-81ED-4DB2-BD59-A6C34878D82A}">
                    <a16:rowId xmlns:a16="http://schemas.microsoft.com/office/drawing/2014/main" val="10003"/>
                  </a:ext>
                </a:extLst>
              </a:tr>
              <a:tr h="662377">
                <a:tc>
                  <a:txBody>
                    <a:bodyPr/>
                    <a:lstStyle/>
                    <a:p>
                      <a:pPr algn="l">
                        <a:lnSpc>
                          <a:spcPct val="100000"/>
                        </a:lnSpc>
                        <a:spcBef>
                          <a:spcPts val="600"/>
                        </a:spcBef>
                        <a:spcAft>
                          <a:spcPts val="0"/>
                        </a:spcAft>
                      </a:pPr>
                      <a:r>
                        <a:rPr lang="es-ES" sz="1100" dirty="0">
                          <a:ln>
                            <a:noFill/>
                          </a:ln>
                          <a:solidFill>
                            <a:srgbClr val="245178"/>
                          </a:solidFill>
                          <a:latin typeface="Myriad Pro" panose="020B0503030403020204" pitchFamily="34" charset="0"/>
                          <a:ea typeface="Times New Roman"/>
                          <a:cs typeface="Times New Roman"/>
                        </a:rPr>
                        <a:t>Generación de aguas residuales .</a:t>
                      </a:r>
                      <a:endParaRPr lang="es-CR" sz="1100" dirty="0">
                        <a:ln>
                          <a:noFill/>
                        </a:ln>
                        <a:solidFill>
                          <a:srgbClr val="245178"/>
                        </a:solidFill>
                        <a:latin typeface="Myriad Pro" panose="020B0503030403020204" pitchFamily="34" charset="0"/>
                        <a:ea typeface="Times New Roman"/>
                        <a:cs typeface="Times New Roman"/>
                      </a:endParaRPr>
                    </a:p>
                  </a:txBody>
                  <a:tcPr marL="62799" marR="6279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CF5E7"/>
                    </a:solidFill>
                  </a:tcPr>
                </a:tc>
                <a:tc>
                  <a:txBody>
                    <a:bodyPr/>
                    <a:lstStyle/>
                    <a:p>
                      <a:pPr marL="88900" indent="0" algn="l" defTabSz="914400" rtl="0" eaLnBrk="1" latinLnBrk="0" hangingPunct="1">
                        <a:lnSpc>
                          <a:spcPct val="100000"/>
                        </a:lnSpc>
                        <a:spcBef>
                          <a:spcPts val="600"/>
                        </a:spcBef>
                        <a:spcAft>
                          <a:spcPts val="0"/>
                        </a:spcAft>
                      </a:pPr>
                      <a:r>
                        <a:rPr lang="es-ES" sz="1100" kern="1200" dirty="0">
                          <a:ln>
                            <a:noFill/>
                          </a:ln>
                          <a:solidFill>
                            <a:srgbClr val="245178"/>
                          </a:solidFill>
                          <a:latin typeface="Myriad Pro" panose="020B0503030403020204" pitchFamily="34" charset="0"/>
                          <a:ea typeface="Times New Roman"/>
                          <a:cs typeface="Times New Roman"/>
                        </a:rPr>
                        <a:t>Deterioro de la calidad del agua del cuerpo receptor.</a:t>
                      </a:r>
                      <a:endParaRPr lang="es-CR" sz="1100" kern="1200" dirty="0">
                        <a:ln>
                          <a:noFill/>
                        </a:ln>
                        <a:solidFill>
                          <a:srgbClr val="245178"/>
                        </a:solidFill>
                        <a:latin typeface="Myriad Pro" panose="020B0503030403020204" pitchFamily="34" charset="0"/>
                        <a:ea typeface="Times New Roman"/>
                        <a:cs typeface="Times New Roman"/>
                      </a:endParaRPr>
                    </a:p>
                    <a:p>
                      <a:pPr marL="88900" indent="0" algn="l" defTabSz="914400" rtl="0" eaLnBrk="1" latinLnBrk="0" hangingPunct="1">
                        <a:lnSpc>
                          <a:spcPct val="100000"/>
                        </a:lnSpc>
                        <a:spcBef>
                          <a:spcPts val="600"/>
                        </a:spcBef>
                        <a:spcAft>
                          <a:spcPts val="0"/>
                        </a:spcAft>
                      </a:pPr>
                      <a:r>
                        <a:rPr lang="es-ES" sz="1100" kern="1200" dirty="0">
                          <a:ln>
                            <a:noFill/>
                          </a:ln>
                          <a:solidFill>
                            <a:srgbClr val="245178"/>
                          </a:solidFill>
                          <a:latin typeface="Myriad Pro" panose="020B0503030403020204" pitchFamily="34" charset="0"/>
                          <a:ea typeface="Times New Roman"/>
                          <a:cs typeface="Times New Roman"/>
                        </a:rPr>
                        <a:t>Generación de gases de efecto invernadero.</a:t>
                      </a:r>
                      <a:endParaRPr lang="es-CR" sz="1100" kern="1200" dirty="0">
                        <a:ln>
                          <a:noFill/>
                        </a:ln>
                        <a:solidFill>
                          <a:srgbClr val="245178"/>
                        </a:solidFill>
                        <a:latin typeface="Myriad Pro" panose="020B0503030403020204" pitchFamily="34" charset="0"/>
                        <a:ea typeface="Times New Roman"/>
                        <a:cs typeface="Times New Roman"/>
                      </a:endParaRPr>
                    </a:p>
                  </a:txBody>
                  <a:tcPr marL="62799" marR="6279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5EBF7"/>
                    </a:solidFill>
                  </a:tcPr>
                </a:tc>
                <a:extLst>
                  <a:ext uri="{0D108BD9-81ED-4DB2-BD59-A6C34878D82A}">
                    <a16:rowId xmlns:a16="http://schemas.microsoft.com/office/drawing/2014/main" val="10004"/>
                  </a:ext>
                </a:extLst>
              </a:tr>
              <a:tr h="1000612">
                <a:tc>
                  <a:txBody>
                    <a:bodyPr/>
                    <a:lstStyle/>
                    <a:p>
                      <a:pPr algn="l">
                        <a:lnSpc>
                          <a:spcPct val="100000"/>
                        </a:lnSpc>
                        <a:spcBef>
                          <a:spcPts val="600"/>
                        </a:spcBef>
                        <a:spcAft>
                          <a:spcPts val="0"/>
                        </a:spcAft>
                      </a:pPr>
                      <a:r>
                        <a:rPr lang="es-ES" sz="1100" dirty="0">
                          <a:ln>
                            <a:noFill/>
                          </a:ln>
                          <a:solidFill>
                            <a:srgbClr val="245178"/>
                          </a:solidFill>
                          <a:latin typeface="Myriad Pro" panose="020B0503030403020204" pitchFamily="34" charset="0"/>
                          <a:ea typeface="Times New Roman"/>
                          <a:cs typeface="Times New Roman"/>
                        </a:rPr>
                        <a:t>Generación de residuos sólidos ordinarios (papel, cartón </a:t>
                      </a:r>
                      <a:r>
                        <a:rPr lang="es-ES" sz="1100" dirty="0" err="1">
                          <a:ln>
                            <a:noFill/>
                          </a:ln>
                          <a:solidFill>
                            <a:srgbClr val="245178"/>
                          </a:solidFill>
                          <a:latin typeface="Myriad Pro" panose="020B0503030403020204" pitchFamily="34" charset="0"/>
                          <a:ea typeface="Times New Roman"/>
                          <a:cs typeface="Times New Roman"/>
                        </a:rPr>
                        <a:t>p.e</a:t>
                      </a:r>
                      <a:r>
                        <a:rPr lang="es-ES" sz="1100" dirty="0">
                          <a:ln>
                            <a:noFill/>
                          </a:ln>
                          <a:solidFill>
                            <a:srgbClr val="245178"/>
                          </a:solidFill>
                          <a:latin typeface="Myriad Pro" panose="020B0503030403020204" pitchFamily="34" charset="0"/>
                          <a:ea typeface="Times New Roman"/>
                          <a:cs typeface="Times New Roman"/>
                        </a:rPr>
                        <a:t>).</a:t>
                      </a:r>
                      <a:endParaRPr lang="es-CR" sz="1100" dirty="0">
                        <a:ln>
                          <a:noFill/>
                        </a:ln>
                        <a:solidFill>
                          <a:srgbClr val="245178"/>
                        </a:solidFill>
                        <a:latin typeface="Myriad Pro" panose="020B0503030403020204" pitchFamily="34" charset="0"/>
                        <a:ea typeface="Times New Roman"/>
                        <a:cs typeface="Times New Roman"/>
                      </a:endParaRPr>
                    </a:p>
                  </a:txBody>
                  <a:tcPr marL="62799" marR="6279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CF5E7"/>
                    </a:solidFill>
                  </a:tcPr>
                </a:tc>
                <a:tc>
                  <a:txBody>
                    <a:bodyPr/>
                    <a:lstStyle/>
                    <a:p>
                      <a:pPr marL="88900" indent="0" algn="l" defTabSz="914400" rtl="0" eaLnBrk="1" latinLnBrk="0" hangingPunct="1">
                        <a:lnSpc>
                          <a:spcPct val="100000"/>
                        </a:lnSpc>
                        <a:spcBef>
                          <a:spcPts val="600"/>
                        </a:spcBef>
                        <a:spcAft>
                          <a:spcPts val="0"/>
                        </a:spcAft>
                      </a:pPr>
                      <a:r>
                        <a:rPr lang="es-ES" sz="1100" kern="1200" dirty="0">
                          <a:ln>
                            <a:noFill/>
                          </a:ln>
                          <a:solidFill>
                            <a:srgbClr val="245178"/>
                          </a:solidFill>
                          <a:latin typeface="Myriad Pro" panose="020B0503030403020204" pitchFamily="34" charset="0"/>
                          <a:ea typeface="Times New Roman"/>
                          <a:cs typeface="Times New Roman"/>
                        </a:rPr>
                        <a:t>Generación de gases de efecto invernadero.</a:t>
                      </a:r>
                      <a:endParaRPr lang="es-CR" sz="1100" kern="1200" dirty="0">
                        <a:ln>
                          <a:noFill/>
                        </a:ln>
                        <a:solidFill>
                          <a:srgbClr val="245178"/>
                        </a:solidFill>
                        <a:latin typeface="Myriad Pro" panose="020B0503030403020204" pitchFamily="34" charset="0"/>
                        <a:ea typeface="Times New Roman"/>
                        <a:cs typeface="Times New Roman"/>
                      </a:endParaRPr>
                    </a:p>
                    <a:p>
                      <a:pPr marL="88900" indent="0" algn="l" defTabSz="914400" rtl="0" eaLnBrk="1" latinLnBrk="0" hangingPunct="1">
                        <a:lnSpc>
                          <a:spcPct val="100000"/>
                        </a:lnSpc>
                        <a:spcBef>
                          <a:spcPts val="600"/>
                        </a:spcBef>
                        <a:spcAft>
                          <a:spcPts val="0"/>
                        </a:spcAft>
                      </a:pPr>
                      <a:r>
                        <a:rPr lang="es-ES" sz="1100" kern="1200" dirty="0">
                          <a:ln>
                            <a:noFill/>
                          </a:ln>
                          <a:solidFill>
                            <a:srgbClr val="245178"/>
                          </a:solidFill>
                          <a:latin typeface="Myriad Pro" panose="020B0503030403020204" pitchFamily="34" charset="0"/>
                          <a:ea typeface="Times New Roman"/>
                          <a:cs typeface="Times New Roman"/>
                        </a:rPr>
                        <a:t>Pérdida de hábitat.</a:t>
                      </a:r>
                      <a:endParaRPr lang="es-CR" sz="1100" kern="1200" dirty="0">
                        <a:ln>
                          <a:noFill/>
                        </a:ln>
                        <a:solidFill>
                          <a:srgbClr val="245178"/>
                        </a:solidFill>
                        <a:latin typeface="Myriad Pro" panose="020B0503030403020204" pitchFamily="34" charset="0"/>
                        <a:ea typeface="Times New Roman"/>
                        <a:cs typeface="Times New Roman"/>
                      </a:endParaRPr>
                    </a:p>
                    <a:p>
                      <a:pPr marL="88900" indent="0" algn="l" defTabSz="914400" rtl="0" eaLnBrk="1" latinLnBrk="0" hangingPunct="1">
                        <a:lnSpc>
                          <a:spcPct val="100000"/>
                        </a:lnSpc>
                        <a:spcBef>
                          <a:spcPts val="600"/>
                        </a:spcBef>
                        <a:spcAft>
                          <a:spcPts val="0"/>
                        </a:spcAft>
                      </a:pPr>
                      <a:r>
                        <a:rPr lang="es-ES" sz="1100" kern="1200" dirty="0">
                          <a:ln>
                            <a:noFill/>
                          </a:ln>
                          <a:solidFill>
                            <a:srgbClr val="245178"/>
                          </a:solidFill>
                          <a:latin typeface="Myriad Pro" panose="020B0503030403020204" pitchFamily="34" charset="0"/>
                          <a:ea typeface="Times New Roman"/>
                          <a:cs typeface="Times New Roman"/>
                        </a:rPr>
                        <a:t>Contaminación del suelo.</a:t>
                      </a:r>
                      <a:endParaRPr lang="es-CR" sz="1100" kern="1200" dirty="0">
                        <a:ln>
                          <a:noFill/>
                        </a:ln>
                        <a:solidFill>
                          <a:srgbClr val="245178"/>
                        </a:solidFill>
                        <a:latin typeface="Myriad Pro" panose="020B0503030403020204" pitchFamily="34" charset="0"/>
                        <a:ea typeface="Times New Roman"/>
                        <a:cs typeface="Times New Roman"/>
                      </a:endParaRPr>
                    </a:p>
                    <a:p>
                      <a:pPr marL="88900" indent="0" algn="l" defTabSz="914400" rtl="0" eaLnBrk="1" latinLnBrk="0" hangingPunct="1">
                        <a:lnSpc>
                          <a:spcPct val="100000"/>
                        </a:lnSpc>
                        <a:spcBef>
                          <a:spcPts val="600"/>
                        </a:spcBef>
                        <a:spcAft>
                          <a:spcPts val="0"/>
                        </a:spcAft>
                      </a:pPr>
                      <a:r>
                        <a:rPr lang="es-ES" sz="1100" kern="1200" dirty="0">
                          <a:ln>
                            <a:noFill/>
                          </a:ln>
                          <a:solidFill>
                            <a:srgbClr val="245178"/>
                          </a:solidFill>
                          <a:latin typeface="Myriad Pro" panose="020B0503030403020204" pitchFamily="34" charset="0"/>
                          <a:ea typeface="Times New Roman"/>
                          <a:cs typeface="Times New Roman"/>
                        </a:rPr>
                        <a:t>Afectación a la salud.</a:t>
                      </a:r>
                      <a:endParaRPr lang="es-CR" sz="1100" kern="1200" dirty="0">
                        <a:ln>
                          <a:noFill/>
                        </a:ln>
                        <a:solidFill>
                          <a:srgbClr val="245178"/>
                        </a:solidFill>
                        <a:latin typeface="Myriad Pro" panose="020B0503030403020204" pitchFamily="34" charset="0"/>
                        <a:ea typeface="Times New Roman"/>
                        <a:cs typeface="Times New Roman"/>
                      </a:endParaRPr>
                    </a:p>
                  </a:txBody>
                  <a:tcPr marL="62799" marR="6279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5EBF7"/>
                    </a:solidFill>
                  </a:tcPr>
                </a:tc>
                <a:extLst>
                  <a:ext uri="{0D108BD9-81ED-4DB2-BD59-A6C34878D82A}">
                    <a16:rowId xmlns:a16="http://schemas.microsoft.com/office/drawing/2014/main" val="10005"/>
                  </a:ext>
                </a:extLst>
              </a:tr>
              <a:tr h="242293">
                <a:tc>
                  <a:txBody>
                    <a:bodyPr/>
                    <a:lstStyle/>
                    <a:p>
                      <a:pPr algn="l">
                        <a:lnSpc>
                          <a:spcPct val="100000"/>
                        </a:lnSpc>
                        <a:spcBef>
                          <a:spcPts val="600"/>
                        </a:spcBef>
                        <a:spcAft>
                          <a:spcPts val="0"/>
                        </a:spcAft>
                      </a:pPr>
                      <a:r>
                        <a:rPr lang="es-ES" sz="1100" dirty="0">
                          <a:ln>
                            <a:noFill/>
                          </a:ln>
                          <a:solidFill>
                            <a:srgbClr val="245178"/>
                          </a:solidFill>
                          <a:latin typeface="Myriad Pro" panose="020B0503030403020204" pitchFamily="34" charset="0"/>
                          <a:ea typeface="Times New Roman"/>
                          <a:cs typeface="Times New Roman"/>
                        </a:rPr>
                        <a:t>Generación de residuos tóxicos peligrosos.</a:t>
                      </a:r>
                      <a:endParaRPr lang="es-CR" sz="1100" dirty="0">
                        <a:ln>
                          <a:noFill/>
                        </a:ln>
                        <a:solidFill>
                          <a:srgbClr val="245178"/>
                        </a:solidFill>
                        <a:latin typeface="Myriad Pro" panose="020B0503030403020204" pitchFamily="34" charset="0"/>
                        <a:ea typeface="Times New Roman"/>
                        <a:cs typeface="Times New Roman"/>
                      </a:endParaRPr>
                    </a:p>
                  </a:txBody>
                  <a:tcPr marL="62799" marR="6279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CF5E7"/>
                    </a:solidFill>
                  </a:tcPr>
                </a:tc>
                <a:tc>
                  <a:txBody>
                    <a:bodyPr/>
                    <a:lstStyle/>
                    <a:p>
                      <a:pPr marL="88900" indent="0" algn="l" defTabSz="914400" rtl="0" eaLnBrk="1" latinLnBrk="0" hangingPunct="1">
                        <a:lnSpc>
                          <a:spcPct val="100000"/>
                        </a:lnSpc>
                        <a:spcBef>
                          <a:spcPts val="600"/>
                        </a:spcBef>
                        <a:spcAft>
                          <a:spcPts val="0"/>
                        </a:spcAft>
                      </a:pPr>
                      <a:r>
                        <a:rPr lang="es-ES" sz="1100" kern="1200" dirty="0">
                          <a:ln>
                            <a:noFill/>
                          </a:ln>
                          <a:solidFill>
                            <a:srgbClr val="245178"/>
                          </a:solidFill>
                          <a:latin typeface="Myriad Pro" panose="020B0503030403020204" pitchFamily="34" charset="0"/>
                          <a:ea typeface="Times New Roman"/>
                          <a:cs typeface="Times New Roman"/>
                        </a:rPr>
                        <a:t>Contaminación del suelo y aguas.</a:t>
                      </a:r>
                      <a:endParaRPr lang="es-CR" sz="1100" kern="1200" dirty="0">
                        <a:ln>
                          <a:noFill/>
                        </a:ln>
                        <a:solidFill>
                          <a:srgbClr val="245178"/>
                        </a:solidFill>
                        <a:latin typeface="Myriad Pro" panose="020B0503030403020204" pitchFamily="34" charset="0"/>
                        <a:ea typeface="Times New Roman"/>
                        <a:cs typeface="Times New Roman"/>
                      </a:endParaRPr>
                    </a:p>
                  </a:txBody>
                  <a:tcPr marL="62799" marR="6279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5EBF7"/>
                    </a:solidFill>
                  </a:tcPr>
                </a:tc>
                <a:extLst>
                  <a:ext uri="{0D108BD9-81ED-4DB2-BD59-A6C34878D82A}">
                    <a16:rowId xmlns:a16="http://schemas.microsoft.com/office/drawing/2014/main" val="10006"/>
                  </a:ext>
                </a:extLst>
              </a:tr>
              <a:tr h="197304">
                <a:tc>
                  <a:txBody>
                    <a:bodyPr/>
                    <a:lstStyle/>
                    <a:p>
                      <a:pPr algn="l">
                        <a:lnSpc>
                          <a:spcPct val="100000"/>
                        </a:lnSpc>
                        <a:spcBef>
                          <a:spcPts val="600"/>
                        </a:spcBef>
                        <a:spcAft>
                          <a:spcPts val="0"/>
                        </a:spcAft>
                      </a:pPr>
                      <a:r>
                        <a:rPr lang="es-ES" sz="1100" dirty="0">
                          <a:ln>
                            <a:noFill/>
                          </a:ln>
                          <a:solidFill>
                            <a:srgbClr val="245178"/>
                          </a:solidFill>
                          <a:latin typeface="Myriad Pro" panose="020B0503030403020204" pitchFamily="34" charset="0"/>
                          <a:ea typeface="Times New Roman"/>
                          <a:cs typeface="Times New Roman"/>
                        </a:rPr>
                        <a:t>Emisión de ruido.</a:t>
                      </a:r>
                      <a:endParaRPr lang="es-CR" sz="1100" dirty="0">
                        <a:ln>
                          <a:noFill/>
                        </a:ln>
                        <a:solidFill>
                          <a:srgbClr val="245178"/>
                        </a:solidFill>
                        <a:latin typeface="Myriad Pro" panose="020B0503030403020204" pitchFamily="34" charset="0"/>
                        <a:ea typeface="Times New Roman"/>
                        <a:cs typeface="Times New Roman"/>
                      </a:endParaRPr>
                    </a:p>
                  </a:txBody>
                  <a:tcPr marL="62799" marR="62799" marT="0" marB="0" anchor="ctr">
                    <a:lnL w="28575"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CF5E7"/>
                    </a:solidFill>
                  </a:tcPr>
                </a:tc>
                <a:tc>
                  <a:txBody>
                    <a:bodyPr/>
                    <a:lstStyle/>
                    <a:p>
                      <a:pPr marL="88900" indent="0" algn="l" defTabSz="914400" rtl="0" eaLnBrk="1" latinLnBrk="0" hangingPunct="1">
                        <a:lnSpc>
                          <a:spcPct val="100000"/>
                        </a:lnSpc>
                        <a:spcBef>
                          <a:spcPts val="600"/>
                        </a:spcBef>
                        <a:spcAft>
                          <a:spcPts val="0"/>
                        </a:spcAft>
                      </a:pPr>
                      <a:r>
                        <a:rPr lang="es-ES" sz="1100" kern="1200" dirty="0">
                          <a:ln>
                            <a:noFill/>
                          </a:ln>
                          <a:solidFill>
                            <a:srgbClr val="245178"/>
                          </a:solidFill>
                          <a:latin typeface="Myriad Pro" panose="020B0503030403020204" pitchFamily="34" charset="0"/>
                          <a:ea typeface="Times New Roman"/>
                          <a:cs typeface="Times New Roman"/>
                        </a:rPr>
                        <a:t>Afectación  a la salud de empleados y vecinos.</a:t>
                      </a:r>
                      <a:endParaRPr lang="es-CR" sz="1100" kern="1200" dirty="0">
                        <a:ln>
                          <a:noFill/>
                        </a:ln>
                        <a:solidFill>
                          <a:srgbClr val="245178"/>
                        </a:solidFill>
                        <a:latin typeface="Myriad Pro" panose="020B0503030403020204" pitchFamily="34" charset="0"/>
                        <a:ea typeface="Times New Roman"/>
                        <a:cs typeface="Times New Roman"/>
                      </a:endParaRPr>
                    </a:p>
                  </a:txBody>
                  <a:tcPr marL="62799" marR="62799" marT="0" marB="0" anchor="ctr">
                    <a:lnL w="381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5EBF7"/>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714598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ángulo 23">
            <a:extLst>
              <a:ext uri="{FF2B5EF4-FFF2-40B4-BE49-F238E27FC236}">
                <a16:creationId xmlns:a16="http://schemas.microsoft.com/office/drawing/2014/main" id="{2DF018E7-DFE5-4E91-8CDC-C27FF5B13758}"/>
              </a:ext>
            </a:extLst>
          </p:cNvPr>
          <p:cNvSpPr/>
          <p:nvPr/>
        </p:nvSpPr>
        <p:spPr>
          <a:xfrm>
            <a:off x="0" y="2571750"/>
            <a:ext cx="9144000" cy="2438400"/>
          </a:xfrm>
          <a:prstGeom prst="rect">
            <a:avLst/>
          </a:prstGeom>
          <a:solidFill>
            <a:srgbClr val="E2D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6" name="Imagen 5">
            <a:extLst>
              <a:ext uri="{FF2B5EF4-FFF2-40B4-BE49-F238E27FC236}">
                <a16:creationId xmlns:a16="http://schemas.microsoft.com/office/drawing/2014/main" id="{1DEB5B30-5364-4631-BA99-2E952DBF2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
            <a:ext cx="9144000" cy="5141975"/>
          </a:xfrm>
          <a:prstGeom prst="rect">
            <a:avLst/>
          </a:prstGeom>
          <a:effectLst>
            <a:outerShdw blurRad="50800" dist="38100" dir="5400000" algn="t" rotWithShape="0">
              <a:prstClr val="black">
                <a:alpha val="40000"/>
              </a:prstClr>
            </a:outerShdw>
          </a:effectLst>
        </p:spPr>
      </p:pic>
      <p:pic>
        <p:nvPicPr>
          <p:cNvPr id="2" name="Imagen 1">
            <a:extLst>
              <a:ext uri="{FF2B5EF4-FFF2-40B4-BE49-F238E27FC236}">
                <a16:creationId xmlns:a16="http://schemas.microsoft.com/office/drawing/2014/main" id="{D12736E2-E896-4FFD-92CD-ED3469A55B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 y="0"/>
            <a:ext cx="9147238" cy="5143500"/>
          </a:xfrm>
          <a:prstGeom prst="rect">
            <a:avLst/>
          </a:prstGeom>
        </p:spPr>
      </p:pic>
      <p:sp>
        <p:nvSpPr>
          <p:cNvPr id="3" name="Elipse 2">
            <a:extLst>
              <a:ext uri="{FF2B5EF4-FFF2-40B4-BE49-F238E27FC236}">
                <a16:creationId xmlns:a16="http://schemas.microsoft.com/office/drawing/2014/main" id="{A3AC4EE9-AAC5-46C5-98EE-8930B64FE221}"/>
              </a:ext>
            </a:extLst>
          </p:cNvPr>
          <p:cNvSpPr/>
          <p:nvPr/>
        </p:nvSpPr>
        <p:spPr>
          <a:xfrm>
            <a:off x="96521" y="633730"/>
            <a:ext cx="707027" cy="707027"/>
          </a:xfrm>
          <a:prstGeom prst="ellipse">
            <a:avLst/>
          </a:prstGeom>
          <a:solidFill>
            <a:srgbClr val="E2DFD4"/>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pic>
        <p:nvPicPr>
          <p:cNvPr id="4" name="Imagen 3">
            <a:extLst>
              <a:ext uri="{FF2B5EF4-FFF2-40B4-BE49-F238E27FC236}">
                <a16:creationId xmlns:a16="http://schemas.microsoft.com/office/drawing/2014/main" id="{B1A77D76-F6D6-4B80-9925-9FF900CDE9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349" y="793749"/>
            <a:ext cx="368301" cy="368301"/>
          </a:xfrm>
          <a:prstGeom prst="rect">
            <a:avLst/>
          </a:prstGeom>
        </p:spPr>
      </p:pic>
      <p:sp>
        <p:nvSpPr>
          <p:cNvPr id="5" name="CuadroTexto 4">
            <a:extLst>
              <a:ext uri="{FF2B5EF4-FFF2-40B4-BE49-F238E27FC236}">
                <a16:creationId xmlns:a16="http://schemas.microsoft.com/office/drawing/2014/main" id="{1187691C-DE91-4048-BD6F-F72D13EB6823}"/>
              </a:ext>
            </a:extLst>
          </p:cNvPr>
          <p:cNvSpPr txBox="1"/>
          <p:nvPr/>
        </p:nvSpPr>
        <p:spPr>
          <a:xfrm>
            <a:off x="2940050" y="101600"/>
            <a:ext cx="5594350" cy="338554"/>
          </a:xfrm>
          <a:prstGeom prst="rect">
            <a:avLst/>
          </a:prstGeom>
          <a:noFill/>
        </p:spPr>
        <p:txBody>
          <a:bodyPr wrap="square" rtlCol="0">
            <a:spAutoFit/>
          </a:bodyPr>
          <a:lstStyle/>
          <a:p>
            <a:pPr algn="ctr"/>
            <a:r>
              <a:rPr lang="es-CR" sz="1600" b="1" dirty="0">
                <a:solidFill>
                  <a:srgbClr val="245178"/>
                </a:solidFill>
                <a:latin typeface="Myriad Pro" panose="020B0503030403020204" pitchFamily="34" charset="0"/>
              </a:rPr>
              <a:t>Paso 5.2: Identificar requisitos legales</a:t>
            </a:r>
          </a:p>
        </p:txBody>
      </p:sp>
      <p:grpSp>
        <p:nvGrpSpPr>
          <p:cNvPr id="23" name="Grupo 22">
            <a:extLst>
              <a:ext uri="{FF2B5EF4-FFF2-40B4-BE49-F238E27FC236}">
                <a16:creationId xmlns:a16="http://schemas.microsoft.com/office/drawing/2014/main" id="{44ACF671-7CE6-4339-9006-77085841088D}"/>
              </a:ext>
            </a:extLst>
          </p:cNvPr>
          <p:cNvGrpSpPr/>
          <p:nvPr/>
        </p:nvGrpSpPr>
        <p:grpSpPr>
          <a:xfrm>
            <a:off x="3887471" y="1520024"/>
            <a:ext cx="4646929" cy="3043792"/>
            <a:chOff x="3790879" y="1581505"/>
            <a:chExt cx="4646929" cy="3043792"/>
          </a:xfrm>
          <a:effectLst>
            <a:outerShdw blurRad="50800" dist="38100" dir="5400000" algn="t" rotWithShape="0">
              <a:prstClr val="black">
                <a:alpha val="40000"/>
              </a:prstClr>
            </a:outerShdw>
          </a:effectLst>
        </p:grpSpPr>
        <p:sp>
          <p:nvSpPr>
            <p:cNvPr id="12" name="Flecha: a la derecha con bandas 11">
              <a:extLst>
                <a:ext uri="{FF2B5EF4-FFF2-40B4-BE49-F238E27FC236}">
                  <a16:creationId xmlns:a16="http://schemas.microsoft.com/office/drawing/2014/main" id="{1B3D9EEC-BEB0-4213-8AF0-D1641C4EA743}"/>
                </a:ext>
              </a:extLst>
            </p:cNvPr>
            <p:cNvSpPr/>
            <p:nvPr/>
          </p:nvSpPr>
          <p:spPr>
            <a:xfrm>
              <a:off x="3790879" y="1581505"/>
              <a:ext cx="4646929" cy="1568450"/>
            </a:xfrm>
            <a:prstGeom prst="stripedRightArrow">
              <a:avLst/>
            </a:prstGeom>
            <a:solidFill>
              <a:schemeClr val="accent4"/>
            </a:solidFill>
            <a:ln w="1905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R"/>
            </a:p>
          </p:txBody>
        </p:sp>
        <p:sp>
          <p:nvSpPr>
            <p:cNvPr id="13" name="Rectángulo: esquinas diagonales redondeadas 12">
              <a:extLst>
                <a:ext uri="{FF2B5EF4-FFF2-40B4-BE49-F238E27FC236}">
                  <a16:creationId xmlns:a16="http://schemas.microsoft.com/office/drawing/2014/main" id="{49856155-2941-43F3-9D14-C9500A2D9518}"/>
                </a:ext>
              </a:extLst>
            </p:cNvPr>
            <p:cNvSpPr/>
            <p:nvPr/>
          </p:nvSpPr>
          <p:spPr>
            <a:xfrm>
              <a:off x="4155731" y="2320246"/>
              <a:ext cx="2400300" cy="2305051"/>
            </a:xfrm>
            <a:prstGeom prst="round2DiagRect">
              <a:avLst/>
            </a:prstGeom>
            <a:solidFill>
              <a:schemeClr val="bg1"/>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6" name="CuadroTexto 15">
              <a:extLst>
                <a:ext uri="{FF2B5EF4-FFF2-40B4-BE49-F238E27FC236}">
                  <a16:creationId xmlns:a16="http://schemas.microsoft.com/office/drawing/2014/main" id="{C6C763A5-5463-4C98-AAA0-629F5F71FD40}"/>
                </a:ext>
              </a:extLst>
            </p:cNvPr>
            <p:cNvSpPr txBox="1"/>
            <p:nvPr/>
          </p:nvSpPr>
          <p:spPr>
            <a:xfrm>
              <a:off x="4092352" y="2003011"/>
              <a:ext cx="3713554" cy="338554"/>
            </a:xfrm>
            <a:prstGeom prst="rect">
              <a:avLst/>
            </a:prstGeom>
            <a:noFill/>
          </p:spPr>
          <p:txBody>
            <a:bodyPr wrap="square" rtlCol="0">
              <a:spAutoFit/>
            </a:bodyPr>
            <a:lstStyle/>
            <a:p>
              <a:r>
                <a:rPr lang="es-CR" sz="1600" b="1" dirty="0">
                  <a:solidFill>
                    <a:srgbClr val="245178"/>
                  </a:solidFill>
                  <a:latin typeface="Myriad Pro" panose="020B0503030403020204" pitchFamily="34" charset="0"/>
                </a:rPr>
                <a:t>Referencias</a:t>
              </a:r>
              <a:r>
                <a:rPr lang="es-CR" sz="1600" dirty="0">
                  <a:solidFill>
                    <a:srgbClr val="245178"/>
                  </a:solidFill>
                  <a:latin typeface="Myriad Pro" panose="020B0503030403020204" pitchFamily="34" charset="0"/>
                </a:rPr>
                <a:t> para hacer esta revisión:</a:t>
              </a:r>
            </a:p>
          </p:txBody>
        </p:sp>
        <p:sp>
          <p:nvSpPr>
            <p:cNvPr id="19" name="CuadroTexto 18">
              <a:extLst>
                <a:ext uri="{FF2B5EF4-FFF2-40B4-BE49-F238E27FC236}">
                  <a16:creationId xmlns:a16="http://schemas.microsoft.com/office/drawing/2014/main" id="{1EC3B2A7-7FA3-427B-87BD-9CB439666733}"/>
                </a:ext>
              </a:extLst>
            </p:cNvPr>
            <p:cNvSpPr txBox="1"/>
            <p:nvPr/>
          </p:nvSpPr>
          <p:spPr>
            <a:xfrm>
              <a:off x="4319132" y="2382646"/>
              <a:ext cx="2173520" cy="2092881"/>
            </a:xfrm>
            <a:prstGeom prst="rect">
              <a:avLst/>
            </a:prstGeom>
            <a:noFill/>
          </p:spPr>
          <p:txBody>
            <a:bodyPr wrap="square" lIns="0" rIns="108000" rtlCol="0">
              <a:spAutoFit/>
            </a:bodyPr>
            <a:lstStyle/>
            <a:p>
              <a:pPr marL="228600" indent="-228600">
                <a:buAutoNum type="arabicPeriod"/>
              </a:pPr>
              <a:r>
                <a:rPr lang="es-CR" sz="1000" dirty="0">
                  <a:solidFill>
                    <a:srgbClr val="245178"/>
                  </a:solidFill>
                  <a:latin typeface="Myriad Pro" panose="020B0503030403020204" pitchFamily="34" charset="0"/>
                </a:rPr>
                <a:t>Listado de regulaciones ambientales, que puede ser </a:t>
              </a:r>
              <a:r>
                <a:rPr lang="es-CR" sz="1000" dirty="0" err="1">
                  <a:solidFill>
                    <a:srgbClr val="245178"/>
                  </a:solidFill>
                  <a:latin typeface="Myriad Pro" panose="020B0503030403020204" pitchFamily="34" charset="0"/>
                </a:rPr>
                <a:t>accesada</a:t>
              </a:r>
              <a:r>
                <a:rPr lang="es-CR" sz="1000" dirty="0">
                  <a:solidFill>
                    <a:srgbClr val="245178"/>
                  </a:solidFill>
                  <a:latin typeface="Myriad Pro" panose="020B0503030403020204" pitchFamily="34" charset="0"/>
                </a:rPr>
                <a:t> en la página web de DIGECA.</a:t>
              </a:r>
            </a:p>
            <a:p>
              <a:pPr marL="230188" indent="-230188">
                <a:buFont typeface="Arial" panose="020B0604020202020204" pitchFamily="34" charset="0"/>
                <a:buChar char="•"/>
              </a:pPr>
              <a:r>
                <a:rPr lang="es-CR" sz="1000" b="1" dirty="0">
                  <a:solidFill>
                    <a:srgbClr val="245178"/>
                  </a:solidFill>
                  <a:latin typeface="Myriad Pro" panose="020B0503030403020204" pitchFamily="34" charset="0"/>
                  <a:hlinkClick r:id="rId5">
                    <a:extLst>
                      <a:ext uri="{A12FA001-AC4F-418D-AE19-62706E023703}">
                        <ahyp:hlinkClr xmlns:ahyp="http://schemas.microsoft.com/office/drawing/2018/hyperlinkcolor" val="tx"/>
                      </a:ext>
                    </a:extLst>
                  </a:hlinkClick>
                </a:rPr>
                <a:t>http://www.digeca.go.cr/docume  </a:t>
              </a:r>
              <a:r>
                <a:rPr lang="es-CR" sz="1000" b="1" dirty="0" err="1">
                  <a:solidFill>
                    <a:srgbClr val="245178"/>
                  </a:solidFill>
                  <a:latin typeface="Myriad Pro" panose="020B0503030403020204" pitchFamily="34" charset="0"/>
                  <a:hlinkClick r:id="rId5">
                    <a:extLst>
                      <a:ext uri="{A12FA001-AC4F-418D-AE19-62706E023703}">
                        <ahyp:hlinkClr xmlns:ahyp="http://schemas.microsoft.com/office/drawing/2018/hyperlinkcolor" val="tx"/>
                      </a:ext>
                    </a:extLst>
                  </a:hlinkClick>
                </a:rPr>
                <a:t>ntos</a:t>
              </a:r>
              <a:r>
                <a:rPr lang="es-CR" sz="1000" b="1" dirty="0">
                  <a:solidFill>
                    <a:srgbClr val="245178"/>
                  </a:solidFill>
                  <a:latin typeface="Myriad Pro" panose="020B0503030403020204" pitchFamily="34" charset="0"/>
                  <a:hlinkClick r:id="rId5">
                    <a:extLst>
                      <a:ext uri="{A12FA001-AC4F-418D-AE19-62706E023703}">
                        <ahyp:hlinkClr xmlns:ahyp="http://schemas.microsoft.com/office/drawing/2018/hyperlinkcolor" val="tx"/>
                      </a:ext>
                    </a:extLst>
                  </a:hlinkClick>
                </a:rPr>
                <a:t>/matriz-de-normativa-clasificada-de-acuerdo-los-aspectos-ambientales-que-se-deben-de</a:t>
              </a:r>
              <a:endParaRPr lang="es-CR" sz="1000" b="1" dirty="0">
                <a:solidFill>
                  <a:srgbClr val="245178"/>
                </a:solidFill>
                <a:latin typeface="Myriad Pro" panose="020B0503030403020204" pitchFamily="34" charset="0"/>
              </a:endParaRPr>
            </a:p>
            <a:p>
              <a:pPr marL="228600" indent="-228600">
                <a:buFont typeface="+mj-lt"/>
                <a:buAutoNum type="arabicPeriod" startAt="2"/>
              </a:pPr>
              <a:r>
                <a:rPr lang="es-CR" sz="1000" dirty="0">
                  <a:solidFill>
                    <a:srgbClr val="245178"/>
                  </a:solidFill>
                  <a:latin typeface="Myriad Pro" panose="020B0503030403020204" pitchFamily="34" charset="0"/>
                </a:rPr>
                <a:t>Sistema Costarricense de Información Jurídica disponible en</a:t>
              </a:r>
            </a:p>
            <a:p>
              <a:pPr marL="230188" indent="-230188">
                <a:buFont typeface="Arial" panose="020B0604020202020204" pitchFamily="34" charset="0"/>
                <a:buChar char="•"/>
              </a:pPr>
              <a:r>
                <a:rPr lang="es-CR" sz="1000" b="1" dirty="0">
                  <a:solidFill>
                    <a:srgbClr val="245178"/>
                  </a:solidFill>
                  <a:latin typeface="Myriad Pro" panose="020B0503030403020204" pitchFamily="34" charset="0"/>
                  <a:hlinkClick r:id="rId6">
                    <a:extLst>
                      <a:ext uri="{A12FA001-AC4F-418D-AE19-62706E023703}">
                        <ahyp:hlinkClr xmlns:ahyp="http://schemas.microsoft.com/office/drawing/2018/hyperlinkcolor" val="tx"/>
                      </a:ext>
                    </a:extLst>
                  </a:hlinkClick>
                </a:rPr>
                <a:t>https://www.pgrweb.go.cr/scij/ay   </a:t>
              </a:r>
              <a:r>
                <a:rPr lang="es-CR" sz="1000" b="1" dirty="0" err="1">
                  <a:solidFill>
                    <a:srgbClr val="245178"/>
                  </a:solidFill>
                  <a:latin typeface="Myriad Pro" panose="020B0503030403020204" pitchFamily="34" charset="0"/>
                  <a:hlinkClick r:id="rId6">
                    <a:extLst>
                      <a:ext uri="{A12FA001-AC4F-418D-AE19-62706E023703}">
                        <ahyp:hlinkClr xmlns:ahyp="http://schemas.microsoft.com/office/drawing/2018/hyperlinkcolor" val="tx"/>
                      </a:ext>
                    </a:extLst>
                  </a:hlinkClick>
                </a:rPr>
                <a:t>uda</a:t>
              </a:r>
              <a:r>
                <a:rPr lang="es-CR" sz="1000" b="1" dirty="0">
                  <a:solidFill>
                    <a:srgbClr val="245178"/>
                  </a:solidFill>
                  <a:latin typeface="Myriad Pro" panose="020B0503030403020204" pitchFamily="34" charset="0"/>
                  <a:hlinkClick r:id="rId6">
                    <a:extLst>
                      <a:ext uri="{A12FA001-AC4F-418D-AE19-62706E023703}">
                        <ahyp:hlinkClr xmlns:ahyp="http://schemas.microsoft.com/office/drawing/2018/hyperlinkcolor" val="tx"/>
                      </a:ext>
                    </a:extLst>
                  </a:hlinkClick>
                </a:rPr>
                <a:t>/historia.aspx</a:t>
              </a:r>
              <a:endParaRPr lang="es-CR" sz="1000" b="1" dirty="0">
                <a:solidFill>
                  <a:srgbClr val="245178"/>
                </a:solidFill>
                <a:latin typeface="Myriad Pro" panose="020B0503030403020204" pitchFamily="34" charset="0"/>
              </a:endParaRPr>
            </a:p>
          </p:txBody>
        </p:sp>
      </p:grpSp>
      <p:grpSp>
        <p:nvGrpSpPr>
          <p:cNvPr id="22" name="Grupo 21">
            <a:extLst>
              <a:ext uri="{FF2B5EF4-FFF2-40B4-BE49-F238E27FC236}">
                <a16:creationId xmlns:a16="http://schemas.microsoft.com/office/drawing/2014/main" id="{BF410F11-1F80-48CC-8D40-E605B88790A9}"/>
              </a:ext>
            </a:extLst>
          </p:cNvPr>
          <p:cNvGrpSpPr/>
          <p:nvPr/>
        </p:nvGrpSpPr>
        <p:grpSpPr>
          <a:xfrm>
            <a:off x="1122319" y="732268"/>
            <a:ext cx="7412081" cy="3069549"/>
            <a:chOff x="1025727" y="793749"/>
            <a:chExt cx="7412081" cy="3069549"/>
          </a:xfrm>
          <a:effectLst>
            <a:outerShdw blurRad="50800" dist="38100" dir="5400000" algn="t" rotWithShape="0">
              <a:prstClr val="black">
                <a:alpha val="40000"/>
              </a:prstClr>
            </a:outerShdw>
          </a:effectLst>
        </p:grpSpPr>
        <p:sp>
          <p:nvSpPr>
            <p:cNvPr id="7" name="Flecha: a la derecha con bandas 6">
              <a:extLst>
                <a:ext uri="{FF2B5EF4-FFF2-40B4-BE49-F238E27FC236}">
                  <a16:creationId xmlns:a16="http://schemas.microsoft.com/office/drawing/2014/main" id="{F82D9F25-8237-4B69-9EA1-69D84E493F09}"/>
                </a:ext>
              </a:extLst>
            </p:cNvPr>
            <p:cNvSpPr/>
            <p:nvPr/>
          </p:nvSpPr>
          <p:spPr>
            <a:xfrm>
              <a:off x="1025727" y="793749"/>
              <a:ext cx="7412081" cy="1568450"/>
            </a:xfrm>
            <a:prstGeom prst="stripedRightArrow">
              <a:avLst/>
            </a:prstGeom>
            <a:ln w="1905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R" dirty="0"/>
            </a:p>
          </p:txBody>
        </p:sp>
        <p:sp>
          <p:nvSpPr>
            <p:cNvPr id="9" name="Rectángulo: esquinas diagonales redondeadas 8">
              <a:extLst>
                <a:ext uri="{FF2B5EF4-FFF2-40B4-BE49-F238E27FC236}">
                  <a16:creationId xmlns:a16="http://schemas.microsoft.com/office/drawing/2014/main" id="{3C8F327F-AE15-4041-B91A-458F5A698ACA}"/>
                </a:ext>
              </a:extLst>
            </p:cNvPr>
            <p:cNvSpPr/>
            <p:nvPr/>
          </p:nvSpPr>
          <p:spPr>
            <a:xfrm>
              <a:off x="1390579" y="1558247"/>
              <a:ext cx="2400300" cy="2305051"/>
            </a:xfrm>
            <a:prstGeom prst="round2DiagRect">
              <a:avLst/>
            </a:prstGeom>
            <a:solidFill>
              <a:schemeClr val="bg1"/>
            </a:solidFill>
            <a:ln w="762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5" name="CuadroTexto 14">
              <a:extLst>
                <a:ext uri="{FF2B5EF4-FFF2-40B4-BE49-F238E27FC236}">
                  <a16:creationId xmlns:a16="http://schemas.microsoft.com/office/drawing/2014/main" id="{F28D355E-7009-43E1-9B3E-2ED54EF2BEE5}"/>
                </a:ext>
              </a:extLst>
            </p:cNvPr>
            <p:cNvSpPr txBox="1"/>
            <p:nvPr/>
          </p:nvSpPr>
          <p:spPr>
            <a:xfrm>
              <a:off x="2109004" y="1136295"/>
              <a:ext cx="1455332" cy="523220"/>
            </a:xfrm>
            <a:prstGeom prst="rect">
              <a:avLst/>
            </a:prstGeom>
            <a:noFill/>
          </p:spPr>
          <p:txBody>
            <a:bodyPr wrap="square" rtlCol="0">
              <a:spAutoFit/>
            </a:bodyPr>
            <a:lstStyle/>
            <a:p>
              <a:r>
                <a:rPr lang="es-CR" sz="2800" b="1" dirty="0">
                  <a:solidFill>
                    <a:schemeClr val="bg1"/>
                  </a:solidFill>
                  <a:latin typeface="Myriad Pro" panose="020B0503030403020204" pitchFamily="34" charset="0"/>
                </a:rPr>
                <a:t>PGAI</a:t>
              </a:r>
            </a:p>
          </p:txBody>
        </p:sp>
        <p:sp>
          <p:nvSpPr>
            <p:cNvPr id="20" name="CuadroTexto 19">
              <a:extLst>
                <a:ext uri="{FF2B5EF4-FFF2-40B4-BE49-F238E27FC236}">
                  <a16:creationId xmlns:a16="http://schemas.microsoft.com/office/drawing/2014/main" id="{F9D0D738-C5DB-4618-A9CE-9D84DA059660}"/>
                </a:ext>
              </a:extLst>
            </p:cNvPr>
            <p:cNvSpPr txBox="1"/>
            <p:nvPr/>
          </p:nvSpPr>
          <p:spPr>
            <a:xfrm>
              <a:off x="1561344" y="2199375"/>
              <a:ext cx="1963361" cy="1169551"/>
            </a:xfrm>
            <a:prstGeom prst="rect">
              <a:avLst/>
            </a:prstGeom>
            <a:noFill/>
          </p:spPr>
          <p:txBody>
            <a:bodyPr wrap="square" rtlCol="0">
              <a:spAutoFit/>
            </a:bodyPr>
            <a:lstStyle/>
            <a:p>
              <a:pPr algn="ctr"/>
              <a:r>
                <a:rPr lang="es-CR" sz="1400" dirty="0">
                  <a:solidFill>
                    <a:srgbClr val="245178"/>
                  </a:solidFill>
                  <a:latin typeface="Myriad Pro" panose="020B0503030403020204" pitchFamily="34" charset="0"/>
                </a:rPr>
                <a:t>Cumplimiento de la normativa o requisitos legales que apliquen a las actividades de la institución.</a:t>
              </a:r>
            </a:p>
          </p:txBody>
        </p:sp>
      </p:grpSp>
    </p:spTree>
    <p:extLst>
      <p:ext uri="{BB962C8B-B14F-4D97-AF65-F5344CB8AC3E}">
        <p14:creationId xmlns:p14="http://schemas.microsoft.com/office/powerpoint/2010/main" val="60096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9EC4401-DB15-4F10-A044-649794300B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
            <a:ext cx="9144000" cy="5141975"/>
          </a:xfrm>
          <a:prstGeom prst="rect">
            <a:avLst/>
          </a:prstGeom>
          <a:effectLst>
            <a:outerShdw blurRad="50800" dist="38100" dir="5400000" algn="t" rotWithShape="0">
              <a:prstClr val="black">
                <a:alpha val="40000"/>
              </a:prstClr>
            </a:outerShdw>
          </a:effectLst>
        </p:spPr>
      </p:pic>
      <p:pic>
        <p:nvPicPr>
          <p:cNvPr id="7" name="Imagen 6">
            <a:extLst>
              <a:ext uri="{FF2B5EF4-FFF2-40B4-BE49-F238E27FC236}">
                <a16:creationId xmlns:a16="http://schemas.microsoft.com/office/drawing/2014/main" id="{8F415634-D14B-4B4C-AABF-74B8979D08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 y="0"/>
            <a:ext cx="9125075" cy="5143500"/>
          </a:xfrm>
          <a:prstGeom prst="rect">
            <a:avLst/>
          </a:prstGeom>
        </p:spPr>
      </p:pic>
      <p:sp>
        <p:nvSpPr>
          <p:cNvPr id="68" name="CuadroTexto 67">
            <a:extLst>
              <a:ext uri="{FF2B5EF4-FFF2-40B4-BE49-F238E27FC236}">
                <a16:creationId xmlns:a16="http://schemas.microsoft.com/office/drawing/2014/main" id="{76417B5F-7A24-464C-BDF0-9F674FECD6C3}"/>
              </a:ext>
            </a:extLst>
          </p:cNvPr>
          <p:cNvSpPr txBox="1"/>
          <p:nvPr/>
        </p:nvSpPr>
        <p:spPr>
          <a:xfrm>
            <a:off x="3352800" y="-11152"/>
            <a:ext cx="4622800" cy="338554"/>
          </a:xfrm>
          <a:prstGeom prst="rect">
            <a:avLst/>
          </a:prstGeom>
          <a:noFill/>
        </p:spPr>
        <p:txBody>
          <a:bodyPr wrap="square" rtlCol="0">
            <a:spAutoFit/>
          </a:bodyPr>
          <a:lstStyle/>
          <a:p>
            <a:pPr algn="ctr"/>
            <a:r>
              <a:rPr lang="es-CR" sz="1600" b="1" dirty="0">
                <a:solidFill>
                  <a:srgbClr val="245178"/>
                </a:solidFill>
                <a:latin typeface="Myriad Pro" panose="020B0503030403020204" pitchFamily="34" charset="0"/>
              </a:rPr>
              <a:t>Contenido</a:t>
            </a:r>
          </a:p>
        </p:txBody>
      </p:sp>
      <p:sp>
        <p:nvSpPr>
          <p:cNvPr id="69" name="Elipse 68">
            <a:extLst>
              <a:ext uri="{FF2B5EF4-FFF2-40B4-BE49-F238E27FC236}">
                <a16:creationId xmlns:a16="http://schemas.microsoft.com/office/drawing/2014/main" id="{AE208FC9-7991-4022-96E0-D6454DF5C881}"/>
              </a:ext>
            </a:extLst>
          </p:cNvPr>
          <p:cNvSpPr/>
          <p:nvPr/>
        </p:nvSpPr>
        <p:spPr>
          <a:xfrm>
            <a:off x="96521" y="633730"/>
            <a:ext cx="707027" cy="707027"/>
          </a:xfrm>
          <a:prstGeom prst="ellipse">
            <a:avLst/>
          </a:prstGeom>
          <a:solidFill>
            <a:srgbClr val="E2DFD4"/>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pic>
        <p:nvPicPr>
          <p:cNvPr id="73" name="Imagen 72">
            <a:extLst>
              <a:ext uri="{FF2B5EF4-FFF2-40B4-BE49-F238E27FC236}">
                <a16:creationId xmlns:a16="http://schemas.microsoft.com/office/drawing/2014/main" id="{56025CBC-6D62-427E-AA23-0DB9ECC9D05C}"/>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299754" y="827441"/>
            <a:ext cx="315559" cy="315559"/>
          </a:xfrm>
          <a:prstGeom prst="rect">
            <a:avLst/>
          </a:prstGeom>
          <a:noFill/>
          <a:effectLst>
            <a:outerShdw blurRad="50800" sx="1000" sy="1000" algn="ctr" rotWithShape="0">
              <a:srgbClr val="0870B8"/>
            </a:outerShdw>
          </a:effectLst>
        </p:spPr>
      </p:pic>
      <p:graphicFrame>
        <p:nvGraphicFramePr>
          <p:cNvPr id="2" name="Diagrama 1">
            <a:extLst>
              <a:ext uri="{FF2B5EF4-FFF2-40B4-BE49-F238E27FC236}">
                <a16:creationId xmlns:a16="http://schemas.microsoft.com/office/drawing/2014/main" id="{32A484A9-5FB6-C5FD-15D0-9D73104D0435}"/>
              </a:ext>
            </a:extLst>
          </p:cNvPr>
          <p:cNvGraphicFramePr/>
          <p:nvPr>
            <p:extLst>
              <p:ext uri="{D42A27DB-BD31-4B8C-83A1-F6EECF244321}">
                <p14:modId xmlns:p14="http://schemas.microsoft.com/office/powerpoint/2010/main" val="4232872256"/>
              </p:ext>
            </p:extLst>
          </p:nvPr>
        </p:nvGraphicFramePr>
        <p:xfrm>
          <a:off x="1437144" y="767545"/>
          <a:ext cx="6799891" cy="384162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Imagen 3">
            <a:extLst>
              <a:ext uri="{FF2B5EF4-FFF2-40B4-BE49-F238E27FC236}">
                <a16:creationId xmlns:a16="http://schemas.microsoft.com/office/drawing/2014/main" id="{A42A4AA6-017E-70B6-AF06-EBE08DAB57A0}"/>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97562" y="3463869"/>
            <a:ext cx="1216218" cy="1073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4">
            <a:extLst>
              <a:ext uri="{FF2B5EF4-FFF2-40B4-BE49-F238E27FC236}">
                <a16:creationId xmlns:a16="http://schemas.microsoft.com/office/drawing/2014/main" id="{01B46428-C12A-5E11-9665-FDAD1AC9DF6A}"/>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50636" y="1143000"/>
            <a:ext cx="1710070" cy="2202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91207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D3C6608E-B258-4397-A903-E4128460E66A}"/>
              </a:ext>
            </a:extLst>
          </p:cNvPr>
          <p:cNvSpPr/>
          <p:nvPr/>
        </p:nvSpPr>
        <p:spPr>
          <a:xfrm>
            <a:off x="0" y="2571750"/>
            <a:ext cx="9144000" cy="2438400"/>
          </a:xfrm>
          <a:prstGeom prst="rect">
            <a:avLst/>
          </a:prstGeom>
          <a:solidFill>
            <a:srgbClr val="E2D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2" name="Imagen 1">
            <a:extLst>
              <a:ext uri="{FF2B5EF4-FFF2-40B4-BE49-F238E27FC236}">
                <a16:creationId xmlns:a16="http://schemas.microsoft.com/office/drawing/2014/main" id="{84C60014-8E27-4292-AEFD-CE0D10D799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 y="0"/>
            <a:ext cx="9147238" cy="5143500"/>
          </a:xfrm>
          <a:prstGeom prst="rect">
            <a:avLst/>
          </a:prstGeom>
        </p:spPr>
      </p:pic>
      <p:pic>
        <p:nvPicPr>
          <p:cNvPr id="6" name="Imagen 5">
            <a:extLst>
              <a:ext uri="{FF2B5EF4-FFF2-40B4-BE49-F238E27FC236}">
                <a16:creationId xmlns:a16="http://schemas.microsoft.com/office/drawing/2014/main" id="{C8DC1070-9139-4F41-AE78-99AB2760ED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
            <a:ext cx="9144000" cy="5141975"/>
          </a:xfrm>
          <a:prstGeom prst="rect">
            <a:avLst/>
          </a:prstGeom>
          <a:effectLst>
            <a:outerShdw blurRad="50800" dist="38100" dir="5400000" algn="t" rotWithShape="0">
              <a:prstClr val="black">
                <a:alpha val="40000"/>
              </a:prstClr>
            </a:outerShdw>
          </a:effectLst>
        </p:spPr>
      </p:pic>
      <p:sp>
        <p:nvSpPr>
          <p:cNvPr id="5" name="CuadroTexto 4">
            <a:extLst>
              <a:ext uri="{FF2B5EF4-FFF2-40B4-BE49-F238E27FC236}">
                <a16:creationId xmlns:a16="http://schemas.microsoft.com/office/drawing/2014/main" id="{DAF42F19-C4AE-4B3F-AF4F-1128BAD046AE}"/>
              </a:ext>
            </a:extLst>
          </p:cNvPr>
          <p:cNvSpPr txBox="1"/>
          <p:nvPr/>
        </p:nvSpPr>
        <p:spPr>
          <a:xfrm>
            <a:off x="2940050" y="13938"/>
            <a:ext cx="5594350" cy="535531"/>
          </a:xfrm>
          <a:prstGeom prst="rect">
            <a:avLst/>
          </a:prstGeom>
          <a:noFill/>
        </p:spPr>
        <p:txBody>
          <a:bodyPr wrap="square" rtlCol="0">
            <a:spAutoFit/>
          </a:bodyPr>
          <a:lstStyle/>
          <a:p>
            <a:pPr algn="ctr">
              <a:lnSpc>
                <a:spcPct val="90000"/>
              </a:lnSpc>
            </a:pPr>
            <a:r>
              <a:rPr lang="es-CR" sz="1600" b="1" dirty="0">
                <a:solidFill>
                  <a:srgbClr val="245178"/>
                </a:solidFill>
                <a:latin typeface="Myriad Pro" panose="020B0503030403020204" pitchFamily="34" charset="0"/>
              </a:rPr>
              <a:t>Paso 5.3: Identificación de aspectos ambientales significativos (AAS)</a:t>
            </a:r>
          </a:p>
        </p:txBody>
      </p:sp>
      <p:sp>
        <p:nvSpPr>
          <p:cNvPr id="3" name="Elipse 2">
            <a:extLst>
              <a:ext uri="{FF2B5EF4-FFF2-40B4-BE49-F238E27FC236}">
                <a16:creationId xmlns:a16="http://schemas.microsoft.com/office/drawing/2014/main" id="{812116E1-FE54-4D96-8E45-8B94FD71F3D9}"/>
              </a:ext>
            </a:extLst>
          </p:cNvPr>
          <p:cNvSpPr/>
          <p:nvPr/>
        </p:nvSpPr>
        <p:spPr>
          <a:xfrm>
            <a:off x="96521" y="633730"/>
            <a:ext cx="707027" cy="707027"/>
          </a:xfrm>
          <a:prstGeom prst="ellipse">
            <a:avLst/>
          </a:prstGeom>
          <a:solidFill>
            <a:srgbClr val="E2DFD4"/>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pic>
        <p:nvPicPr>
          <p:cNvPr id="4" name="Imagen 3">
            <a:extLst>
              <a:ext uri="{FF2B5EF4-FFF2-40B4-BE49-F238E27FC236}">
                <a16:creationId xmlns:a16="http://schemas.microsoft.com/office/drawing/2014/main" id="{DB646F93-783E-4832-8F58-E3B5DD3B08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349" y="793749"/>
            <a:ext cx="368301" cy="368301"/>
          </a:xfrm>
          <a:prstGeom prst="rect">
            <a:avLst/>
          </a:prstGeom>
        </p:spPr>
      </p:pic>
      <p:grpSp>
        <p:nvGrpSpPr>
          <p:cNvPr id="29" name="Grupo 28">
            <a:extLst>
              <a:ext uri="{FF2B5EF4-FFF2-40B4-BE49-F238E27FC236}">
                <a16:creationId xmlns:a16="http://schemas.microsoft.com/office/drawing/2014/main" id="{F5C18DBA-E9A9-4AAD-A756-B98DCC17C424}"/>
              </a:ext>
            </a:extLst>
          </p:cNvPr>
          <p:cNvGrpSpPr/>
          <p:nvPr/>
        </p:nvGrpSpPr>
        <p:grpSpPr>
          <a:xfrm>
            <a:off x="1081676" y="757943"/>
            <a:ext cx="2444750" cy="2444750"/>
            <a:chOff x="1107076" y="827793"/>
            <a:chExt cx="2444750" cy="2444750"/>
          </a:xfrm>
        </p:grpSpPr>
        <p:sp>
          <p:nvSpPr>
            <p:cNvPr id="7" name="Lágrima 6">
              <a:extLst>
                <a:ext uri="{FF2B5EF4-FFF2-40B4-BE49-F238E27FC236}">
                  <a16:creationId xmlns:a16="http://schemas.microsoft.com/office/drawing/2014/main" id="{E6A82013-D785-42FE-A281-6A3B974D6D3A}"/>
                </a:ext>
              </a:extLst>
            </p:cNvPr>
            <p:cNvSpPr/>
            <p:nvPr/>
          </p:nvSpPr>
          <p:spPr>
            <a:xfrm>
              <a:off x="1107076" y="827793"/>
              <a:ext cx="2444750" cy="2444750"/>
            </a:xfrm>
            <a:prstGeom prst="teardrop">
              <a:avLst/>
            </a:prstGeom>
            <a:solidFill>
              <a:schemeClr val="bg1"/>
            </a:solidFill>
            <a:ln w="76200">
              <a:solidFill>
                <a:srgbClr val="056FB7"/>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1026" name="Picture 2" descr="Imágenes de Contaminacion Ambiental | Vectores, fotos de stock y PSD  gratuitos">
              <a:extLst>
                <a:ext uri="{FF2B5EF4-FFF2-40B4-BE49-F238E27FC236}">
                  <a16:creationId xmlns:a16="http://schemas.microsoft.com/office/drawing/2014/main" id="{B22B4C9C-A07A-44EE-9DDF-C7DC0207B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8459" y="893587"/>
              <a:ext cx="2325864" cy="2325864"/>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28" name="Grupo 27">
            <a:extLst>
              <a:ext uri="{FF2B5EF4-FFF2-40B4-BE49-F238E27FC236}">
                <a16:creationId xmlns:a16="http://schemas.microsoft.com/office/drawing/2014/main" id="{44AE97AE-2A4B-4A65-B412-24F3EBB03570}"/>
              </a:ext>
            </a:extLst>
          </p:cNvPr>
          <p:cNvGrpSpPr/>
          <p:nvPr/>
        </p:nvGrpSpPr>
        <p:grpSpPr>
          <a:xfrm>
            <a:off x="3613150" y="723899"/>
            <a:ext cx="4643301" cy="615553"/>
            <a:chOff x="3638550" y="793749"/>
            <a:chExt cx="4643301" cy="615553"/>
          </a:xfrm>
        </p:grpSpPr>
        <p:sp>
          <p:nvSpPr>
            <p:cNvPr id="10" name="Rectángulo 9">
              <a:extLst>
                <a:ext uri="{FF2B5EF4-FFF2-40B4-BE49-F238E27FC236}">
                  <a16:creationId xmlns:a16="http://schemas.microsoft.com/office/drawing/2014/main" id="{A301EE2A-F61C-4E01-8DD3-658A9A729387}"/>
                </a:ext>
              </a:extLst>
            </p:cNvPr>
            <p:cNvSpPr/>
            <p:nvPr/>
          </p:nvSpPr>
          <p:spPr>
            <a:xfrm>
              <a:off x="3638550" y="793749"/>
              <a:ext cx="4643301" cy="615553"/>
            </a:xfrm>
            <a:prstGeom prst="rect">
              <a:avLst/>
            </a:prstGeom>
            <a:solidFill>
              <a:srgbClr val="056FB7"/>
            </a:solidFill>
            <a:ln>
              <a:solidFill>
                <a:srgbClr val="056FB7"/>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7" name="CuadroTexto 16">
              <a:extLst>
                <a:ext uri="{FF2B5EF4-FFF2-40B4-BE49-F238E27FC236}">
                  <a16:creationId xmlns:a16="http://schemas.microsoft.com/office/drawing/2014/main" id="{466E079F-8AD7-412D-9C98-B1018F3463AE}"/>
                </a:ext>
              </a:extLst>
            </p:cNvPr>
            <p:cNvSpPr txBox="1"/>
            <p:nvPr/>
          </p:nvSpPr>
          <p:spPr>
            <a:xfrm>
              <a:off x="3712482" y="870480"/>
              <a:ext cx="4479018" cy="461665"/>
            </a:xfrm>
            <a:prstGeom prst="rect">
              <a:avLst/>
            </a:prstGeom>
            <a:noFill/>
          </p:spPr>
          <p:txBody>
            <a:bodyPr wrap="square" rtlCol="0">
              <a:spAutoFit/>
            </a:bodyPr>
            <a:lstStyle/>
            <a:p>
              <a:r>
                <a:rPr lang="es-CR" sz="1200" b="1" dirty="0">
                  <a:solidFill>
                    <a:schemeClr val="bg1"/>
                  </a:solidFill>
                  <a:latin typeface="Myriad Pro" panose="020B0503030403020204" pitchFamily="34" charset="0"/>
                </a:rPr>
                <a:t>Los AAS son prioritarios y deben verse reflejados obligatoriamente en los objetivos y metas ambientales.</a:t>
              </a:r>
            </a:p>
          </p:txBody>
        </p:sp>
      </p:grpSp>
      <p:grpSp>
        <p:nvGrpSpPr>
          <p:cNvPr id="30" name="Grupo 29">
            <a:extLst>
              <a:ext uri="{FF2B5EF4-FFF2-40B4-BE49-F238E27FC236}">
                <a16:creationId xmlns:a16="http://schemas.microsoft.com/office/drawing/2014/main" id="{E09EBE2C-4904-4247-97FF-DD8CA3BCCCC7}"/>
              </a:ext>
            </a:extLst>
          </p:cNvPr>
          <p:cNvGrpSpPr/>
          <p:nvPr/>
        </p:nvGrpSpPr>
        <p:grpSpPr>
          <a:xfrm>
            <a:off x="6150974" y="1405324"/>
            <a:ext cx="2105477" cy="3111810"/>
            <a:chOff x="6176374" y="1475174"/>
            <a:chExt cx="2105477" cy="3111810"/>
          </a:xfrm>
        </p:grpSpPr>
        <p:sp>
          <p:nvSpPr>
            <p:cNvPr id="12" name="Rectángulo 11">
              <a:extLst>
                <a:ext uri="{FF2B5EF4-FFF2-40B4-BE49-F238E27FC236}">
                  <a16:creationId xmlns:a16="http://schemas.microsoft.com/office/drawing/2014/main" id="{A3ACA652-D440-400A-9351-48ECBC4D43BF}"/>
                </a:ext>
              </a:extLst>
            </p:cNvPr>
            <p:cNvSpPr/>
            <p:nvPr/>
          </p:nvSpPr>
          <p:spPr>
            <a:xfrm>
              <a:off x="6176374" y="1475174"/>
              <a:ext cx="2105477" cy="3111810"/>
            </a:xfrm>
            <a:prstGeom prst="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sp>
          <p:nvSpPr>
            <p:cNvPr id="19" name="CuadroTexto 18">
              <a:extLst>
                <a:ext uri="{FF2B5EF4-FFF2-40B4-BE49-F238E27FC236}">
                  <a16:creationId xmlns:a16="http://schemas.microsoft.com/office/drawing/2014/main" id="{3C80ECF3-45EB-4FDA-BB0F-FAAD7D0EAE45}"/>
                </a:ext>
              </a:extLst>
            </p:cNvPr>
            <p:cNvSpPr txBox="1"/>
            <p:nvPr/>
          </p:nvSpPr>
          <p:spPr>
            <a:xfrm>
              <a:off x="6215413" y="1496518"/>
              <a:ext cx="2014400" cy="3077766"/>
            </a:xfrm>
            <a:prstGeom prst="rect">
              <a:avLst/>
            </a:prstGeom>
            <a:noFill/>
          </p:spPr>
          <p:txBody>
            <a:bodyPr wrap="square" rtlCol="0">
              <a:spAutoFit/>
            </a:bodyPr>
            <a:lstStyle/>
            <a:p>
              <a:r>
                <a:rPr lang="es-CR" sz="1100" b="1" dirty="0">
                  <a:solidFill>
                    <a:schemeClr val="bg1"/>
                  </a:solidFill>
                  <a:latin typeface="Myriad Pro" panose="020B0503030403020204" pitchFamily="34" charset="0"/>
                </a:rPr>
                <a:t>Las instituciones tienen libertad de seleccionar el procedimiento que consideren más oportuno para definir la significancia de los aspectos ambientales, algunas opciones son:</a:t>
              </a:r>
            </a:p>
            <a:p>
              <a:pPr marL="228600" indent="-228600">
                <a:buFont typeface="+mj-lt"/>
                <a:buAutoNum type="arabicPeriod"/>
              </a:pPr>
              <a:r>
                <a:rPr lang="es-CR" sz="1050" dirty="0">
                  <a:solidFill>
                    <a:schemeClr val="bg1"/>
                  </a:solidFill>
                  <a:latin typeface="Myriad Pro" panose="020B0503030403020204" pitchFamily="34" charset="0"/>
                </a:rPr>
                <a:t>(Protocolos de evaluación disponibles en </a:t>
              </a:r>
              <a:r>
                <a:rPr lang="es-CR" sz="1050" b="1" dirty="0">
                  <a:solidFill>
                    <a:srgbClr val="245178"/>
                  </a:solidFill>
                  <a:latin typeface="Myriad Pro" panose="020B0503030403020204" pitchFamily="34" charset="0"/>
                  <a:hlinkClick r:id="rId6">
                    <a:extLst>
                      <a:ext uri="{A12FA001-AC4F-418D-AE19-62706E023703}">
                        <ahyp:hlinkClr xmlns:ahyp="http://schemas.microsoft.com/office/drawing/2018/hyperlinkcolor" val="tx"/>
                      </a:ext>
                    </a:extLst>
                  </a:hlinkClick>
                </a:rPr>
                <a:t>http://www.digeca.go.cr/documentos/protocolos-de-evaluación-ambiental</a:t>
              </a:r>
              <a:r>
                <a:rPr lang="es-CR" sz="1050" dirty="0">
                  <a:solidFill>
                    <a:srgbClr val="245178"/>
                  </a:solidFill>
                  <a:latin typeface="Myriad Pro" panose="020B0503030403020204" pitchFamily="34" charset="0"/>
                </a:rPr>
                <a:t>.</a:t>
              </a:r>
            </a:p>
            <a:p>
              <a:pPr marL="228600" indent="-228600">
                <a:buFont typeface="+mj-lt"/>
                <a:buAutoNum type="arabicPeriod"/>
              </a:pPr>
              <a:r>
                <a:rPr lang="es-CR" sz="1050" dirty="0">
                  <a:solidFill>
                    <a:schemeClr val="bg1"/>
                  </a:solidFill>
                  <a:latin typeface="Myriad Pro" panose="020B0503030403020204" pitchFamily="34" charset="0"/>
                </a:rPr>
                <a:t>Metodología para la valoración de impactos ambientales del Anexo 2 del Decreto Ejecutivo No. 32966-MINAE.</a:t>
              </a:r>
            </a:p>
          </p:txBody>
        </p:sp>
      </p:grpSp>
      <p:grpSp>
        <p:nvGrpSpPr>
          <p:cNvPr id="31" name="Grupo 30">
            <a:extLst>
              <a:ext uri="{FF2B5EF4-FFF2-40B4-BE49-F238E27FC236}">
                <a16:creationId xmlns:a16="http://schemas.microsoft.com/office/drawing/2014/main" id="{87850EAE-5C84-438D-9C74-3BBAB4A96AEC}"/>
              </a:ext>
            </a:extLst>
          </p:cNvPr>
          <p:cNvGrpSpPr/>
          <p:nvPr/>
        </p:nvGrpSpPr>
        <p:grpSpPr>
          <a:xfrm>
            <a:off x="3119174" y="1188338"/>
            <a:ext cx="2938726" cy="2844235"/>
            <a:chOff x="3144574" y="1258188"/>
            <a:chExt cx="2938726" cy="2844235"/>
          </a:xfrm>
        </p:grpSpPr>
        <p:sp>
          <p:nvSpPr>
            <p:cNvPr id="15" name="Lágrima 14">
              <a:extLst>
                <a:ext uri="{FF2B5EF4-FFF2-40B4-BE49-F238E27FC236}">
                  <a16:creationId xmlns:a16="http://schemas.microsoft.com/office/drawing/2014/main" id="{F1445A4B-A1D6-4742-BBA0-B0977AF0A28E}"/>
                </a:ext>
              </a:extLst>
            </p:cNvPr>
            <p:cNvSpPr/>
            <p:nvPr/>
          </p:nvSpPr>
          <p:spPr>
            <a:xfrm>
              <a:off x="3638550" y="1509218"/>
              <a:ext cx="2444750" cy="2444750"/>
            </a:xfrm>
            <a:prstGeom prst="teardrop">
              <a:avLst/>
            </a:prstGeom>
            <a:solidFill>
              <a:schemeClr val="bg1"/>
            </a:solidFill>
            <a:ln w="762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nvGrpSpPr>
            <p:cNvPr id="24" name="Grupo 23">
              <a:extLst>
                <a:ext uri="{FF2B5EF4-FFF2-40B4-BE49-F238E27FC236}">
                  <a16:creationId xmlns:a16="http://schemas.microsoft.com/office/drawing/2014/main" id="{A93949CA-D30C-4350-8802-079880CA5A93}"/>
                </a:ext>
              </a:extLst>
            </p:cNvPr>
            <p:cNvGrpSpPr/>
            <p:nvPr/>
          </p:nvGrpSpPr>
          <p:grpSpPr>
            <a:xfrm>
              <a:off x="3144574" y="1258188"/>
              <a:ext cx="2844235" cy="2844235"/>
              <a:chOff x="2991875" y="1299976"/>
              <a:chExt cx="2844235" cy="2844235"/>
            </a:xfrm>
          </p:grpSpPr>
          <p:pic>
            <p:nvPicPr>
              <p:cNvPr id="21" name="Imagen 20">
                <a:extLst>
                  <a:ext uri="{FF2B5EF4-FFF2-40B4-BE49-F238E27FC236}">
                    <a16:creationId xmlns:a16="http://schemas.microsoft.com/office/drawing/2014/main" id="{57BEA98B-40CA-43FA-BBF2-3C46664B26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137639">
                <a:off x="4164621" y="1630449"/>
                <a:ext cx="1494715" cy="2202289"/>
              </a:xfrm>
              <a:prstGeom prst="rect">
                <a:avLst/>
              </a:prstGeom>
            </p:spPr>
          </p:pic>
          <p:pic>
            <p:nvPicPr>
              <p:cNvPr id="23" name="Imagen 22">
                <a:extLst>
                  <a:ext uri="{FF2B5EF4-FFF2-40B4-BE49-F238E27FC236}">
                    <a16:creationId xmlns:a16="http://schemas.microsoft.com/office/drawing/2014/main" id="{E71A00D7-568B-4AA3-9307-52382EC0BA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140180">
                <a:off x="2991875" y="1299976"/>
                <a:ext cx="2844235" cy="2844235"/>
              </a:xfrm>
              <a:prstGeom prst="rect">
                <a:avLst/>
              </a:prstGeom>
              <a:effectLst>
                <a:outerShdw blurRad="139700" dist="63500" dir="2880000" sx="98000" sy="98000" algn="ctr" rotWithShape="0">
                  <a:schemeClr val="tx1">
                    <a:alpha val="33000"/>
                  </a:schemeClr>
                </a:outerShdw>
              </a:effectLst>
            </p:spPr>
          </p:pic>
        </p:grpSp>
      </p:grpSp>
      <p:pic>
        <p:nvPicPr>
          <p:cNvPr id="34" name="Imagen 33">
            <a:extLst>
              <a:ext uri="{FF2B5EF4-FFF2-40B4-BE49-F238E27FC236}">
                <a16:creationId xmlns:a16="http://schemas.microsoft.com/office/drawing/2014/main" id="{7DBC250A-45ED-4AE7-BEA7-02149EF1ED6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4440" y="3518225"/>
            <a:ext cx="1340416" cy="1498275"/>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2536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 fill="hold"/>
                                        <p:tgtEl>
                                          <p:spTgt spid="34"/>
                                        </p:tgtEl>
                                        <p:attrNameLst>
                                          <p:attrName>ppt_x</p:attrName>
                                        </p:attrNameLst>
                                      </p:cBhvr>
                                      <p:tavLst>
                                        <p:tav tm="0">
                                          <p:val>
                                            <p:strVal val="0-#ppt_w/2"/>
                                          </p:val>
                                        </p:tav>
                                        <p:tav tm="100000">
                                          <p:val>
                                            <p:strVal val="#ppt_x"/>
                                          </p:val>
                                        </p:tav>
                                      </p:tavLst>
                                    </p:anim>
                                    <p:anim calcmode="lin" valueType="num">
                                      <p:cBhvr additive="base">
                                        <p:cTn id="8" dur="1000" fill="hold"/>
                                        <p:tgtEl>
                                          <p:spTgt spid="3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6" presetClass="entr" presetSubtype="0"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80">
                                          <p:stCondLst>
                                            <p:cond delay="0"/>
                                          </p:stCondLst>
                                        </p:cTn>
                                        <p:tgtEl>
                                          <p:spTgt spid="29"/>
                                        </p:tgtEl>
                                      </p:cBhvr>
                                    </p:animEffect>
                                    <p:anim calcmode="lin" valueType="num">
                                      <p:cBhvr>
                                        <p:cTn id="13"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8" dur="26">
                                          <p:stCondLst>
                                            <p:cond delay="650"/>
                                          </p:stCondLst>
                                        </p:cTn>
                                        <p:tgtEl>
                                          <p:spTgt spid="29"/>
                                        </p:tgtEl>
                                      </p:cBhvr>
                                      <p:to x="100000" y="60000"/>
                                    </p:animScale>
                                    <p:animScale>
                                      <p:cBhvr>
                                        <p:cTn id="19" dur="166" decel="50000">
                                          <p:stCondLst>
                                            <p:cond delay="676"/>
                                          </p:stCondLst>
                                        </p:cTn>
                                        <p:tgtEl>
                                          <p:spTgt spid="29"/>
                                        </p:tgtEl>
                                      </p:cBhvr>
                                      <p:to x="100000" y="100000"/>
                                    </p:animScale>
                                    <p:animScale>
                                      <p:cBhvr>
                                        <p:cTn id="20" dur="26">
                                          <p:stCondLst>
                                            <p:cond delay="1312"/>
                                          </p:stCondLst>
                                        </p:cTn>
                                        <p:tgtEl>
                                          <p:spTgt spid="29"/>
                                        </p:tgtEl>
                                      </p:cBhvr>
                                      <p:to x="100000" y="80000"/>
                                    </p:animScale>
                                    <p:animScale>
                                      <p:cBhvr>
                                        <p:cTn id="21" dur="166" decel="50000">
                                          <p:stCondLst>
                                            <p:cond delay="1338"/>
                                          </p:stCondLst>
                                        </p:cTn>
                                        <p:tgtEl>
                                          <p:spTgt spid="29"/>
                                        </p:tgtEl>
                                      </p:cBhvr>
                                      <p:to x="100000" y="100000"/>
                                    </p:animScale>
                                    <p:animScale>
                                      <p:cBhvr>
                                        <p:cTn id="22" dur="26">
                                          <p:stCondLst>
                                            <p:cond delay="1642"/>
                                          </p:stCondLst>
                                        </p:cTn>
                                        <p:tgtEl>
                                          <p:spTgt spid="29"/>
                                        </p:tgtEl>
                                      </p:cBhvr>
                                      <p:to x="100000" y="90000"/>
                                    </p:animScale>
                                    <p:animScale>
                                      <p:cBhvr>
                                        <p:cTn id="23" dur="166" decel="50000">
                                          <p:stCondLst>
                                            <p:cond delay="1668"/>
                                          </p:stCondLst>
                                        </p:cTn>
                                        <p:tgtEl>
                                          <p:spTgt spid="29"/>
                                        </p:tgtEl>
                                      </p:cBhvr>
                                      <p:to x="100000" y="100000"/>
                                    </p:animScale>
                                    <p:animScale>
                                      <p:cBhvr>
                                        <p:cTn id="24" dur="26">
                                          <p:stCondLst>
                                            <p:cond delay="1808"/>
                                          </p:stCondLst>
                                        </p:cTn>
                                        <p:tgtEl>
                                          <p:spTgt spid="29"/>
                                        </p:tgtEl>
                                      </p:cBhvr>
                                      <p:to x="100000" y="95000"/>
                                    </p:animScale>
                                    <p:animScale>
                                      <p:cBhvr>
                                        <p:cTn id="25" dur="166" decel="50000">
                                          <p:stCondLst>
                                            <p:cond delay="1834"/>
                                          </p:stCondLst>
                                        </p:cTn>
                                        <p:tgtEl>
                                          <p:spTgt spid="29"/>
                                        </p:tgtEl>
                                      </p:cBhvr>
                                      <p:to x="100000" y="100000"/>
                                    </p:animScale>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left)">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down)">
                                      <p:cBhvr>
                                        <p:cTn id="34" dur="580">
                                          <p:stCondLst>
                                            <p:cond delay="0"/>
                                          </p:stCondLst>
                                        </p:cTn>
                                        <p:tgtEl>
                                          <p:spTgt spid="31"/>
                                        </p:tgtEl>
                                      </p:cBhvr>
                                    </p:animEffect>
                                    <p:anim calcmode="lin" valueType="num">
                                      <p:cBhvr>
                                        <p:cTn id="35"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0" dur="26">
                                          <p:stCondLst>
                                            <p:cond delay="650"/>
                                          </p:stCondLst>
                                        </p:cTn>
                                        <p:tgtEl>
                                          <p:spTgt spid="31"/>
                                        </p:tgtEl>
                                      </p:cBhvr>
                                      <p:to x="100000" y="60000"/>
                                    </p:animScale>
                                    <p:animScale>
                                      <p:cBhvr>
                                        <p:cTn id="41" dur="166" decel="50000">
                                          <p:stCondLst>
                                            <p:cond delay="676"/>
                                          </p:stCondLst>
                                        </p:cTn>
                                        <p:tgtEl>
                                          <p:spTgt spid="31"/>
                                        </p:tgtEl>
                                      </p:cBhvr>
                                      <p:to x="100000" y="100000"/>
                                    </p:animScale>
                                    <p:animScale>
                                      <p:cBhvr>
                                        <p:cTn id="42" dur="26">
                                          <p:stCondLst>
                                            <p:cond delay="1312"/>
                                          </p:stCondLst>
                                        </p:cTn>
                                        <p:tgtEl>
                                          <p:spTgt spid="31"/>
                                        </p:tgtEl>
                                      </p:cBhvr>
                                      <p:to x="100000" y="80000"/>
                                    </p:animScale>
                                    <p:animScale>
                                      <p:cBhvr>
                                        <p:cTn id="43" dur="166" decel="50000">
                                          <p:stCondLst>
                                            <p:cond delay="1338"/>
                                          </p:stCondLst>
                                        </p:cTn>
                                        <p:tgtEl>
                                          <p:spTgt spid="31"/>
                                        </p:tgtEl>
                                      </p:cBhvr>
                                      <p:to x="100000" y="100000"/>
                                    </p:animScale>
                                    <p:animScale>
                                      <p:cBhvr>
                                        <p:cTn id="44" dur="26">
                                          <p:stCondLst>
                                            <p:cond delay="1642"/>
                                          </p:stCondLst>
                                        </p:cTn>
                                        <p:tgtEl>
                                          <p:spTgt spid="31"/>
                                        </p:tgtEl>
                                      </p:cBhvr>
                                      <p:to x="100000" y="90000"/>
                                    </p:animScale>
                                    <p:animScale>
                                      <p:cBhvr>
                                        <p:cTn id="45" dur="166" decel="50000">
                                          <p:stCondLst>
                                            <p:cond delay="1668"/>
                                          </p:stCondLst>
                                        </p:cTn>
                                        <p:tgtEl>
                                          <p:spTgt spid="31"/>
                                        </p:tgtEl>
                                      </p:cBhvr>
                                      <p:to x="100000" y="100000"/>
                                    </p:animScale>
                                    <p:animScale>
                                      <p:cBhvr>
                                        <p:cTn id="46" dur="26">
                                          <p:stCondLst>
                                            <p:cond delay="1808"/>
                                          </p:stCondLst>
                                        </p:cTn>
                                        <p:tgtEl>
                                          <p:spTgt spid="31"/>
                                        </p:tgtEl>
                                      </p:cBhvr>
                                      <p:to x="100000" y="95000"/>
                                    </p:animScale>
                                    <p:animScale>
                                      <p:cBhvr>
                                        <p:cTn id="47" dur="166" decel="50000">
                                          <p:stCondLst>
                                            <p:cond delay="1834"/>
                                          </p:stCondLst>
                                        </p:cTn>
                                        <p:tgtEl>
                                          <p:spTgt spid="31"/>
                                        </p:tgtEl>
                                      </p:cBhvr>
                                      <p:to x="100000" y="100000"/>
                                    </p:animScale>
                                  </p:childTnLst>
                                </p:cTn>
                              </p:par>
                            </p:childTnLst>
                          </p:cTn>
                        </p:par>
                        <p:par>
                          <p:cTn id="48" fill="hold">
                            <p:stCondLst>
                              <p:cond delay="2000"/>
                            </p:stCondLst>
                            <p:childTnLst>
                              <p:par>
                                <p:cTn id="49" presetID="22" presetClass="entr" presetSubtype="1" fill="hold"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up)">
                                      <p:cBhvr>
                                        <p:cTn id="5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ángulo 96">
            <a:extLst>
              <a:ext uri="{FF2B5EF4-FFF2-40B4-BE49-F238E27FC236}">
                <a16:creationId xmlns:a16="http://schemas.microsoft.com/office/drawing/2014/main" id="{E0257E45-4013-4714-B642-9FF98C46BBC2}"/>
              </a:ext>
            </a:extLst>
          </p:cNvPr>
          <p:cNvSpPr/>
          <p:nvPr/>
        </p:nvSpPr>
        <p:spPr>
          <a:xfrm>
            <a:off x="0" y="2318875"/>
            <a:ext cx="9144000" cy="2691275"/>
          </a:xfrm>
          <a:prstGeom prst="rect">
            <a:avLst/>
          </a:prstGeom>
          <a:solidFill>
            <a:srgbClr val="E2D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2" name="Imagen 1">
            <a:extLst>
              <a:ext uri="{FF2B5EF4-FFF2-40B4-BE49-F238E27FC236}">
                <a16:creationId xmlns:a16="http://schemas.microsoft.com/office/drawing/2014/main" id="{643EA142-4AC2-4523-8171-9EE3CCF2F0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
            <a:ext cx="9144000" cy="5141975"/>
          </a:xfrm>
          <a:prstGeom prst="rect">
            <a:avLst/>
          </a:prstGeom>
          <a:effectLst>
            <a:outerShdw blurRad="50800" dist="38100" dir="5400000" algn="t" rotWithShape="0">
              <a:prstClr val="black">
                <a:alpha val="40000"/>
              </a:prstClr>
            </a:outerShdw>
          </a:effectLst>
        </p:spPr>
      </p:pic>
      <p:pic>
        <p:nvPicPr>
          <p:cNvPr id="7" name="Imagen 6">
            <a:extLst>
              <a:ext uri="{FF2B5EF4-FFF2-40B4-BE49-F238E27FC236}">
                <a16:creationId xmlns:a16="http://schemas.microsoft.com/office/drawing/2014/main" id="{8C8F5C12-DC0A-4C54-8EB2-2D39E97B9E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 y="0"/>
            <a:ext cx="9147238" cy="5143500"/>
          </a:xfrm>
          <a:prstGeom prst="rect">
            <a:avLst/>
          </a:prstGeom>
        </p:spPr>
      </p:pic>
      <p:sp>
        <p:nvSpPr>
          <p:cNvPr id="3" name="CuadroTexto 2">
            <a:extLst>
              <a:ext uri="{FF2B5EF4-FFF2-40B4-BE49-F238E27FC236}">
                <a16:creationId xmlns:a16="http://schemas.microsoft.com/office/drawing/2014/main" id="{408E4B0C-873C-4660-98A5-CDA0D2C39D47}"/>
              </a:ext>
            </a:extLst>
          </p:cNvPr>
          <p:cNvSpPr txBox="1"/>
          <p:nvPr/>
        </p:nvSpPr>
        <p:spPr>
          <a:xfrm>
            <a:off x="2940050" y="13938"/>
            <a:ext cx="5594350" cy="535531"/>
          </a:xfrm>
          <a:prstGeom prst="rect">
            <a:avLst/>
          </a:prstGeom>
          <a:noFill/>
        </p:spPr>
        <p:txBody>
          <a:bodyPr wrap="square" rtlCol="0">
            <a:spAutoFit/>
          </a:bodyPr>
          <a:lstStyle/>
          <a:p>
            <a:pPr algn="ctr">
              <a:lnSpc>
                <a:spcPct val="90000"/>
              </a:lnSpc>
            </a:pPr>
            <a:r>
              <a:rPr lang="es-CR" sz="1600" b="1" dirty="0">
                <a:solidFill>
                  <a:srgbClr val="245178"/>
                </a:solidFill>
                <a:latin typeface="Myriad Pro" panose="020B0503030403020204" pitchFamily="34" charset="0"/>
              </a:rPr>
              <a:t>Paso 5.3: Identificación de aspectos ambientales significativos (AAS)</a:t>
            </a:r>
          </a:p>
        </p:txBody>
      </p:sp>
      <p:sp>
        <p:nvSpPr>
          <p:cNvPr id="4" name="Elipse 3">
            <a:extLst>
              <a:ext uri="{FF2B5EF4-FFF2-40B4-BE49-F238E27FC236}">
                <a16:creationId xmlns:a16="http://schemas.microsoft.com/office/drawing/2014/main" id="{85E922B2-DB2F-4E1A-ADCB-871139B8D404}"/>
              </a:ext>
            </a:extLst>
          </p:cNvPr>
          <p:cNvSpPr/>
          <p:nvPr/>
        </p:nvSpPr>
        <p:spPr>
          <a:xfrm>
            <a:off x="96521" y="633730"/>
            <a:ext cx="707027" cy="707027"/>
          </a:xfrm>
          <a:prstGeom prst="ellipse">
            <a:avLst/>
          </a:prstGeom>
          <a:solidFill>
            <a:srgbClr val="E2DFD4"/>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pic>
        <p:nvPicPr>
          <p:cNvPr id="5" name="Imagen 4">
            <a:extLst>
              <a:ext uri="{FF2B5EF4-FFF2-40B4-BE49-F238E27FC236}">
                <a16:creationId xmlns:a16="http://schemas.microsoft.com/office/drawing/2014/main" id="{56099890-5336-468D-905F-B4C6375B05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349" y="793749"/>
            <a:ext cx="368301" cy="368301"/>
          </a:xfrm>
          <a:prstGeom prst="rect">
            <a:avLst/>
          </a:prstGeom>
        </p:spPr>
      </p:pic>
      <p:grpSp>
        <p:nvGrpSpPr>
          <p:cNvPr id="98" name="Grupo 97">
            <a:extLst>
              <a:ext uri="{FF2B5EF4-FFF2-40B4-BE49-F238E27FC236}">
                <a16:creationId xmlns:a16="http://schemas.microsoft.com/office/drawing/2014/main" id="{8F5A8945-B980-41E1-8271-CDCE981BBD1B}"/>
              </a:ext>
            </a:extLst>
          </p:cNvPr>
          <p:cNvGrpSpPr/>
          <p:nvPr/>
        </p:nvGrpSpPr>
        <p:grpSpPr>
          <a:xfrm>
            <a:off x="3307580" y="876086"/>
            <a:ext cx="5206316" cy="749654"/>
            <a:chOff x="3307580" y="876086"/>
            <a:chExt cx="5206316" cy="749654"/>
          </a:xfrm>
        </p:grpSpPr>
        <p:sp>
          <p:nvSpPr>
            <p:cNvPr id="13" name="Rectángulo: esquinas diagonales redondeadas 12">
              <a:extLst>
                <a:ext uri="{FF2B5EF4-FFF2-40B4-BE49-F238E27FC236}">
                  <a16:creationId xmlns:a16="http://schemas.microsoft.com/office/drawing/2014/main" id="{B27B0E5B-5DDE-4C9D-9D76-932A850C0DE3}"/>
                </a:ext>
              </a:extLst>
            </p:cNvPr>
            <p:cNvSpPr/>
            <p:nvPr/>
          </p:nvSpPr>
          <p:spPr>
            <a:xfrm>
              <a:off x="3307580" y="876086"/>
              <a:ext cx="5093005" cy="699027"/>
            </a:xfrm>
            <a:prstGeom prst="round2DiagRect">
              <a:avLst/>
            </a:pr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4" name="CuadroTexto 13">
              <a:extLst>
                <a:ext uri="{FF2B5EF4-FFF2-40B4-BE49-F238E27FC236}">
                  <a16:creationId xmlns:a16="http://schemas.microsoft.com/office/drawing/2014/main" id="{A2887408-9616-4619-9476-A32F09D968A2}"/>
                </a:ext>
              </a:extLst>
            </p:cNvPr>
            <p:cNvSpPr txBox="1"/>
            <p:nvPr/>
          </p:nvSpPr>
          <p:spPr>
            <a:xfrm>
              <a:off x="3611155" y="887076"/>
              <a:ext cx="4902741" cy="738664"/>
            </a:xfrm>
            <a:prstGeom prst="rect">
              <a:avLst/>
            </a:prstGeom>
            <a:noFill/>
          </p:spPr>
          <p:txBody>
            <a:bodyPr wrap="square" rtlCol="0">
              <a:spAutoFit/>
            </a:bodyPr>
            <a:lstStyle/>
            <a:p>
              <a:r>
                <a:rPr lang="es-ES" sz="1400" dirty="0">
                  <a:solidFill>
                    <a:srgbClr val="245178"/>
                  </a:solidFill>
                  <a:latin typeface="Myriad Pro" panose="020B0503030403020204" pitchFamily="34" charset="0"/>
                  <a:cs typeface="Calibri" pitchFamily="34" charset="0"/>
                </a:rPr>
                <a:t>Todas las Instituciones deberán considerar como significativos dentro del PGAI los siguientes aspectos ambientales:</a:t>
              </a:r>
              <a:endParaRPr lang="es-CR" sz="1400" dirty="0">
                <a:solidFill>
                  <a:srgbClr val="245178"/>
                </a:solidFill>
                <a:latin typeface="Myriad Pro" panose="020B0503030403020204" pitchFamily="34" charset="0"/>
              </a:endParaRPr>
            </a:p>
          </p:txBody>
        </p:sp>
      </p:grpSp>
      <p:grpSp>
        <p:nvGrpSpPr>
          <p:cNvPr id="11" name="Grupo 10">
            <a:extLst>
              <a:ext uri="{FF2B5EF4-FFF2-40B4-BE49-F238E27FC236}">
                <a16:creationId xmlns:a16="http://schemas.microsoft.com/office/drawing/2014/main" id="{4F472423-3B52-495A-805B-8FF24D95A7CC}"/>
              </a:ext>
            </a:extLst>
          </p:cNvPr>
          <p:cNvGrpSpPr/>
          <p:nvPr/>
        </p:nvGrpSpPr>
        <p:grpSpPr>
          <a:xfrm>
            <a:off x="967376" y="762056"/>
            <a:ext cx="2676755" cy="1455565"/>
            <a:chOff x="992641" y="647008"/>
            <a:chExt cx="3587922" cy="1856400"/>
          </a:xfrm>
          <a:effectLst>
            <a:outerShdw blurRad="50800" dist="38100" dir="5400000" algn="t" rotWithShape="0">
              <a:prstClr val="black">
                <a:alpha val="40000"/>
              </a:prstClr>
            </a:outerShdw>
          </a:effectLst>
        </p:grpSpPr>
        <p:pic>
          <p:nvPicPr>
            <p:cNvPr id="9" name="Imagen 8">
              <a:extLst>
                <a:ext uri="{FF2B5EF4-FFF2-40B4-BE49-F238E27FC236}">
                  <a16:creationId xmlns:a16="http://schemas.microsoft.com/office/drawing/2014/main" id="{3BC6F7F8-CAB0-4C45-8EDD-FFD34A5B1E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2641" y="647008"/>
              <a:ext cx="3587922" cy="1856400"/>
            </a:xfrm>
            <a:prstGeom prst="rect">
              <a:avLst/>
            </a:prstGeom>
          </p:spPr>
        </p:pic>
        <p:sp>
          <p:nvSpPr>
            <p:cNvPr id="10" name="CuadroTexto 9">
              <a:extLst>
                <a:ext uri="{FF2B5EF4-FFF2-40B4-BE49-F238E27FC236}">
                  <a16:creationId xmlns:a16="http://schemas.microsoft.com/office/drawing/2014/main" id="{8F038C9D-091A-4069-B871-BB42CF649985}"/>
                </a:ext>
              </a:extLst>
            </p:cNvPr>
            <p:cNvSpPr txBox="1"/>
            <p:nvPr/>
          </p:nvSpPr>
          <p:spPr>
            <a:xfrm>
              <a:off x="2420333" y="963425"/>
              <a:ext cx="1918412" cy="667305"/>
            </a:xfrm>
            <a:prstGeom prst="rect">
              <a:avLst/>
            </a:prstGeom>
            <a:noFill/>
          </p:spPr>
          <p:txBody>
            <a:bodyPr wrap="square" rtlCol="0">
              <a:spAutoFit/>
            </a:bodyPr>
            <a:lstStyle/>
            <a:p>
              <a:pPr algn="ctr"/>
              <a:r>
                <a:rPr lang="es-CR" sz="1400" b="1" dirty="0">
                  <a:solidFill>
                    <a:schemeClr val="bg1"/>
                  </a:solidFill>
                  <a:latin typeface="Myriad Pro" panose="020B0503030403020204" pitchFamily="34" charset="0"/>
                </a:rPr>
                <a:t>AVISO</a:t>
              </a:r>
            </a:p>
            <a:p>
              <a:pPr algn="ctr"/>
              <a:r>
                <a:rPr lang="es-CR" sz="1400" b="1" dirty="0">
                  <a:solidFill>
                    <a:schemeClr val="bg1"/>
                  </a:solidFill>
                  <a:latin typeface="Myriad Pro" panose="020B0503030403020204" pitchFamily="34" charset="0"/>
                </a:rPr>
                <a:t>IMPORTANTE</a:t>
              </a:r>
            </a:p>
          </p:txBody>
        </p:sp>
      </p:grpSp>
      <p:grpSp>
        <p:nvGrpSpPr>
          <p:cNvPr id="95" name="Grupo 94">
            <a:extLst>
              <a:ext uri="{FF2B5EF4-FFF2-40B4-BE49-F238E27FC236}">
                <a16:creationId xmlns:a16="http://schemas.microsoft.com/office/drawing/2014/main" id="{69604C4D-C7BF-4E7B-B8C0-FABC3550EFC6}"/>
              </a:ext>
            </a:extLst>
          </p:cNvPr>
          <p:cNvGrpSpPr/>
          <p:nvPr/>
        </p:nvGrpSpPr>
        <p:grpSpPr>
          <a:xfrm>
            <a:off x="1103706" y="2459891"/>
            <a:ext cx="6979092" cy="715880"/>
            <a:chOff x="1103706" y="2459891"/>
            <a:chExt cx="6979092" cy="715880"/>
          </a:xfrm>
          <a:effectLst>
            <a:outerShdw blurRad="50800" dist="38100" dir="5400000" algn="t" rotWithShape="0">
              <a:prstClr val="black">
                <a:alpha val="40000"/>
              </a:prstClr>
            </a:outerShdw>
          </a:effectLst>
        </p:grpSpPr>
        <p:grpSp>
          <p:nvGrpSpPr>
            <p:cNvPr id="38" name="Grupo 37">
              <a:extLst>
                <a:ext uri="{FF2B5EF4-FFF2-40B4-BE49-F238E27FC236}">
                  <a16:creationId xmlns:a16="http://schemas.microsoft.com/office/drawing/2014/main" id="{36A7035B-64F5-47E6-B916-A3A3EE52AFDE}"/>
                </a:ext>
              </a:extLst>
            </p:cNvPr>
            <p:cNvGrpSpPr/>
            <p:nvPr/>
          </p:nvGrpSpPr>
          <p:grpSpPr>
            <a:xfrm>
              <a:off x="1103706" y="2459891"/>
              <a:ext cx="6979092" cy="715880"/>
              <a:chOff x="444499" y="2282019"/>
              <a:chExt cx="8300788" cy="851454"/>
            </a:xfrm>
          </p:grpSpPr>
          <p:grpSp>
            <p:nvGrpSpPr>
              <p:cNvPr id="22" name="Grupo 21">
                <a:extLst>
                  <a:ext uri="{FF2B5EF4-FFF2-40B4-BE49-F238E27FC236}">
                    <a16:creationId xmlns:a16="http://schemas.microsoft.com/office/drawing/2014/main" id="{16196FEB-05D3-429B-8844-59D68508DBA5}"/>
                  </a:ext>
                </a:extLst>
              </p:cNvPr>
              <p:cNvGrpSpPr/>
              <p:nvPr/>
            </p:nvGrpSpPr>
            <p:grpSpPr>
              <a:xfrm>
                <a:off x="444499" y="2282019"/>
                <a:ext cx="2046162" cy="851454"/>
                <a:chOff x="444499" y="2406452"/>
                <a:chExt cx="2046162" cy="851454"/>
              </a:xfrm>
            </p:grpSpPr>
            <p:grpSp>
              <p:nvGrpSpPr>
                <p:cNvPr id="20" name="Grupo 19">
                  <a:extLst>
                    <a:ext uri="{FF2B5EF4-FFF2-40B4-BE49-F238E27FC236}">
                      <a16:creationId xmlns:a16="http://schemas.microsoft.com/office/drawing/2014/main" id="{BA8116E4-82F0-4443-BCD1-FB5EA9B04B02}"/>
                    </a:ext>
                  </a:extLst>
                </p:cNvPr>
                <p:cNvGrpSpPr/>
                <p:nvPr/>
              </p:nvGrpSpPr>
              <p:grpSpPr>
                <a:xfrm>
                  <a:off x="444499" y="2406452"/>
                  <a:ext cx="2046162" cy="851454"/>
                  <a:chOff x="620838" y="2646488"/>
                  <a:chExt cx="2046162" cy="851454"/>
                </a:xfrm>
              </p:grpSpPr>
              <p:sp>
                <p:nvSpPr>
                  <p:cNvPr id="18" name="Rectángulo: esquinas redondeadas 17">
                    <a:extLst>
                      <a:ext uri="{FF2B5EF4-FFF2-40B4-BE49-F238E27FC236}">
                        <a16:creationId xmlns:a16="http://schemas.microsoft.com/office/drawing/2014/main" id="{7D2CAB04-685A-4B06-BEE3-104D301E6099}"/>
                      </a:ext>
                    </a:extLst>
                  </p:cNvPr>
                  <p:cNvSpPr/>
                  <p:nvPr/>
                </p:nvSpPr>
                <p:spPr>
                  <a:xfrm>
                    <a:off x="984250" y="2647950"/>
                    <a:ext cx="1682750" cy="7112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9" name="Lágrima 18">
                    <a:extLst>
                      <a:ext uri="{FF2B5EF4-FFF2-40B4-BE49-F238E27FC236}">
                        <a16:creationId xmlns:a16="http://schemas.microsoft.com/office/drawing/2014/main" id="{984A96E7-8D73-4867-9A22-D23DEF171837}"/>
                      </a:ext>
                    </a:extLst>
                  </p:cNvPr>
                  <p:cNvSpPr/>
                  <p:nvPr/>
                </p:nvSpPr>
                <p:spPr>
                  <a:xfrm rot="8110946">
                    <a:off x="620838" y="2646488"/>
                    <a:ext cx="851454" cy="851454"/>
                  </a:xfrm>
                  <a:prstGeom prst="teardrop">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sp>
              <p:nvSpPr>
                <p:cNvPr id="21" name="Elipse 20">
                  <a:extLst>
                    <a:ext uri="{FF2B5EF4-FFF2-40B4-BE49-F238E27FC236}">
                      <a16:creationId xmlns:a16="http://schemas.microsoft.com/office/drawing/2014/main" id="{823D3020-D8AD-4551-AE3B-408840A9AC79}"/>
                    </a:ext>
                  </a:extLst>
                </p:cNvPr>
                <p:cNvSpPr/>
                <p:nvPr/>
              </p:nvSpPr>
              <p:spPr>
                <a:xfrm>
                  <a:off x="514626" y="2476579"/>
                  <a:ext cx="711200" cy="71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grpSp>
            <p:nvGrpSpPr>
              <p:cNvPr id="23" name="Grupo 22">
                <a:extLst>
                  <a:ext uri="{FF2B5EF4-FFF2-40B4-BE49-F238E27FC236}">
                    <a16:creationId xmlns:a16="http://schemas.microsoft.com/office/drawing/2014/main" id="{3039352C-1832-4257-99FA-6996A3A09AB0}"/>
                  </a:ext>
                </a:extLst>
              </p:cNvPr>
              <p:cNvGrpSpPr/>
              <p:nvPr/>
            </p:nvGrpSpPr>
            <p:grpSpPr>
              <a:xfrm>
                <a:off x="2534653" y="2282019"/>
                <a:ext cx="2046162" cy="851454"/>
                <a:chOff x="444499" y="2406452"/>
                <a:chExt cx="2046162" cy="851454"/>
              </a:xfrm>
            </p:grpSpPr>
            <p:grpSp>
              <p:nvGrpSpPr>
                <p:cNvPr id="24" name="Grupo 23">
                  <a:extLst>
                    <a:ext uri="{FF2B5EF4-FFF2-40B4-BE49-F238E27FC236}">
                      <a16:creationId xmlns:a16="http://schemas.microsoft.com/office/drawing/2014/main" id="{3BAC2D6A-2EFC-42C4-B1BC-6F260F5599B6}"/>
                    </a:ext>
                  </a:extLst>
                </p:cNvPr>
                <p:cNvGrpSpPr/>
                <p:nvPr/>
              </p:nvGrpSpPr>
              <p:grpSpPr>
                <a:xfrm>
                  <a:off x="444499" y="2406452"/>
                  <a:ext cx="2046162" cy="851454"/>
                  <a:chOff x="620838" y="2646488"/>
                  <a:chExt cx="2046162" cy="851454"/>
                </a:xfrm>
              </p:grpSpPr>
              <p:sp>
                <p:nvSpPr>
                  <p:cNvPr id="26" name="Rectángulo: esquinas redondeadas 25">
                    <a:extLst>
                      <a:ext uri="{FF2B5EF4-FFF2-40B4-BE49-F238E27FC236}">
                        <a16:creationId xmlns:a16="http://schemas.microsoft.com/office/drawing/2014/main" id="{A3966C2F-EF1B-4D76-9660-C987D11D0B0B}"/>
                      </a:ext>
                    </a:extLst>
                  </p:cNvPr>
                  <p:cNvSpPr/>
                  <p:nvPr/>
                </p:nvSpPr>
                <p:spPr>
                  <a:xfrm>
                    <a:off x="984250" y="2647950"/>
                    <a:ext cx="1682750" cy="711200"/>
                  </a:xfrm>
                  <a:prstGeom prst="roundRect">
                    <a:avLst/>
                  </a:prstGeom>
                  <a:solidFill>
                    <a:srgbClr val="C6D4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sp>
                <p:nvSpPr>
                  <p:cNvPr id="27" name="Lágrima 26">
                    <a:extLst>
                      <a:ext uri="{FF2B5EF4-FFF2-40B4-BE49-F238E27FC236}">
                        <a16:creationId xmlns:a16="http://schemas.microsoft.com/office/drawing/2014/main" id="{410E015D-14B0-45E3-8050-C2FC97C2129B}"/>
                      </a:ext>
                    </a:extLst>
                  </p:cNvPr>
                  <p:cNvSpPr/>
                  <p:nvPr/>
                </p:nvSpPr>
                <p:spPr>
                  <a:xfrm rot="8110946">
                    <a:off x="620838" y="2646488"/>
                    <a:ext cx="851454" cy="851454"/>
                  </a:xfrm>
                  <a:prstGeom prst="teardrop">
                    <a:avLst/>
                  </a:prstGeom>
                  <a:solidFill>
                    <a:srgbClr val="C6D4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sp>
              <p:nvSpPr>
                <p:cNvPr id="25" name="Elipse 24">
                  <a:extLst>
                    <a:ext uri="{FF2B5EF4-FFF2-40B4-BE49-F238E27FC236}">
                      <a16:creationId xmlns:a16="http://schemas.microsoft.com/office/drawing/2014/main" id="{34AF6BEE-FEE3-4D5E-825F-288B52D4D963}"/>
                    </a:ext>
                  </a:extLst>
                </p:cNvPr>
                <p:cNvSpPr/>
                <p:nvPr/>
              </p:nvSpPr>
              <p:spPr>
                <a:xfrm>
                  <a:off x="514626" y="2476579"/>
                  <a:ext cx="711200" cy="71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grpSp>
            <p:nvGrpSpPr>
              <p:cNvPr id="28" name="Grupo 27">
                <a:extLst>
                  <a:ext uri="{FF2B5EF4-FFF2-40B4-BE49-F238E27FC236}">
                    <a16:creationId xmlns:a16="http://schemas.microsoft.com/office/drawing/2014/main" id="{B685E0A3-BE6B-4556-8E79-E6B2164C394B}"/>
                  </a:ext>
                </a:extLst>
              </p:cNvPr>
              <p:cNvGrpSpPr/>
              <p:nvPr/>
            </p:nvGrpSpPr>
            <p:grpSpPr>
              <a:xfrm>
                <a:off x="4619651" y="2282019"/>
                <a:ext cx="2046162" cy="851454"/>
                <a:chOff x="444499" y="2406452"/>
                <a:chExt cx="2046162" cy="851454"/>
              </a:xfrm>
            </p:grpSpPr>
            <p:grpSp>
              <p:nvGrpSpPr>
                <p:cNvPr id="29" name="Grupo 28">
                  <a:extLst>
                    <a:ext uri="{FF2B5EF4-FFF2-40B4-BE49-F238E27FC236}">
                      <a16:creationId xmlns:a16="http://schemas.microsoft.com/office/drawing/2014/main" id="{3EDB56DF-EF65-41F6-99AA-91478BCAB5DF}"/>
                    </a:ext>
                  </a:extLst>
                </p:cNvPr>
                <p:cNvGrpSpPr/>
                <p:nvPr/>
              </p:nvGrpSpPr>
              <p:grpSpPr>
                <a:xfrm>
                  <a:off x="444499" y="2406452"/>
                  <a:ext cx="2046162" cy="851454"/>
                  <a:chOff x="620838" y="2646488"/>
                  <a:chExt cx="2046162" cy="851454"/>
                </a:xfrm>
              </p:grpSpPr>
              <p:sp>
                <p:nvSpPr>
                  <p:cNvPr id="31" name="Rectángulo: esquinas redondeadas 30">
                    <a:extLst>
                      <a:ext uri="{FF2B5EF4-FFF2-40B4-BE49-F238E27FC236}">
                        <a16:creationId xmlns:a16="http://schemas.microsoft.com/office/drawing/2014/main" id="{B6191517-3869-491F-95BB-A42666B3A27E}"/>
                      </a:ext>
                    </a:extLst>
                  </p:cNvPr>
                  <p:cNvSpPr/>
                  <p:nvPr/>
                </p:nvSpPr>
                <p:spPr>
                  <a:xfrm>
                    <a:off x="984250" y="2647950"/>
                    <a:ext cx="1682750" cy="711200"/>
                  </a:xfrm>
                  <a:prstGeom prst="roundRect">
                    <a:avLst/>
                  </a:prstGeom>
                  <a:solidFill>
                    <a:srgbClr val="AABF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32" name="Lágrima 31">
                    <a:extLst>
                      <a:ext uri="{FF2B5EF4-FFF2-40B4-BE49-F238E27FC236}">
                        <a16:creationId xmlns:a16="http://schemas.microsoft.com/office/drawing/2014/main" id="{8CE56E36-B92F-4AE3-AE33-5E815E22D3F5}"/>
                      </a:ext>
                    </a:extLst>
                  </p:cNvPr>
                  <p:cNvSpPr/>
                  <p:nvPr/>
                </p:nvSpPr>
                <p:spPr>
                  <a:xfrm rot="8110946">
                    <a:off x="620838" y="2646488"/>
                    <a:ext cx="851454" cy="851454"/>
                  </a:xfrm>
                  <a:prstGeom prst="teardrop">
                    <a:avLst/>
                  </a:prstGeom>
                  <a:solidFill>
                    <a:srgbClr val="AABF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sp>
              <p:nvSpPr>
                <p:cNvPr id="30" name="Elipse 29">
                  <a:extLst>
                    <a:ext uri="{FF2B5EF4-FFF2-40B4-BE49-F238E27FC236}">
                      <a16:creationId xmlns:a16="http://schemas.microsoft.com/office/drawing/2014/main" id="{88ADC988-B6AF-4CC8-B325-5BE5882F951E}"/>
                    </a:ext>
                  </a:extLst>
                </p:cNvPr>
                <p:cNvSpPr/>
                <p:nvPr/>
              </p:nvSpPr>
              <p:spPr>
                <a:xfrm>
                  <a:off x="514626" y="2476579"/>
                  <a:ext cx="711200" cy="71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grpSp>
            <p:nvGrpSpPr>
              <p:cNvPr id="33" name="Grupo 32">
                <a:extLst>
                  <a:ext uri="{FF2B5EF4-FFF2-40B4-BE49-F238E27FC236}">
                    <a16:creationId xmlns:a16="http://schemas.microsoft.com/office/drawing/2014/main" id="{6ECE047B-E993-4C51-81E0-203140E3C2EB}"/>
                  </a:ext>
                </a:extLst>
              </p:cNvPr>
              <p:cNvGrpSpPr/>
              <p:nvPr/>
            </p:nvGrpSpPr>
            <p:grpSpPr>
              <a:xfrm>
                <a:off x="6699125" y="2282019"/>
                <a:ext cx="2046162" cy="851454"/>
                <a:chOff x="444499" y="2406452"/>
                <a:chExt cx="2046162" cy="851454"/>
              </a:xfrm>
            </p:grpSpPr>
            <p:grpSp>
              <p:nvGrpSpPr>
                <p:cNvPr id="34" name="Grupo 33">
                  <a:extLst>
                    <a:ext uri="{FF2B5EF4-FFF2-40B4-BE49-F238E27FC236}">
                      <a16:creationId xmlns:a16="http://schemas.microsoft.com/office/drawing/2014/main" id="{9EA24C8B-43DA-4815-9561-97CB0F6AF59B}"/>
                    </a:ext>
                  </a:extLst>
                </p:cNvPr>
                <p:cNvGrpSpPr/>
                <p:nvPr/>
              </p:nvGrpSpPr>
              <p:grpSpPr>
                <a:xfrm>
                  <a:off x="444499" y="2406452"/>
                  <a:ext cx="2046162" cy="851454"/>
                  <a:chOff x="620838" y="2646488"/>
                  <a:chExt cx="2046162" cy="851454"/>
                </a:xfrm>
              </p:grpSpPr>
              <p:sp>
                <p:nvSpPr>
                  <p:cNvPr id="36" name="Rectángulo: esquinas redondeadas 35">
                    <a:extLst>
                      <a:ext uri="{FF2B5EF4-FFF2-40B4-BE49-F238E27FC236}">
                        <a16:creationId xmlns:a16="http://schemas.microsoft.com/office/drawing/2014/main" id="{8D7DFFF9-DB79-4D04-ABF1-E39374D9227F}"/>
                      </a:ext>
                    </a:extLst>
                  </p:cNvPr>
                  <p:cNvSpPr/>
                  <p:nvPr/>
                </p:nvSpPr>
                <p:spPr>
                  <a:xfrm>
                    <a:off x="984250" y="2647950"/>
                    <a:ext cx="1682750" cy="711200"/>
                  </a:xfrm>
                  <a:prstGeom prst="roundRect">
                    <a:avLst/>
                  </a:prstGeom>
                  <a:solidFill>
                    <a:srgbClr val="90AB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37" name="Lágrima 36">
                    <a:extLst>
                      <a:ext uri="{FF2B5EF4-FFF2-40B4-BE49-F238E27FC236}">
                        <a16:creationId xmlns:a16="http://schemas.microsoft.com/office/drawing/2014/main" id="{68D9348B-CDDC-479E-A8A0-898F3A33978D}"/>
                      </a:ext>
                    </a:extLst>
                  </p:cNvPr>
                  <p:cNvSpPr/>
                  <p:nvPr/>
                </p:nvSpPr>
                <p:spPr>
                  <a:xfrm rot="8110946">
                    <a:off x="620838" y="2646488"/>
                    <a:ext cx="851454" cy="851454"/>
                  </a:xfrm>
                  <a:prstGeom prst="teardrop">
                    <a:avLst/>
                  </a:prstGeom>
                  <a:solidFill>
                    <a:srgbClr val="90AB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sp>
              <p:nvSpPr>
                <p:cNvPr id="35" name="Elipse 34">
                  <a:extLst>
                    <a:ext uri="{FF2B5EF4-FFF2-40B4-BE49-F238E27FC236}">
                      <a16:creationId xmlns:a16="http://schemas.microsoft.com/office/drawing/2014/main" id="{C44DA2D0-4086-4832-B546-2E3FBCF849E5}"/>
                    </a:ext>
                  </a:extLst>
                </p:cNvPr>
                <p:cNvSpPr/>
                <p:nvPr/>
              </p:nvSpPr>
              <p:spPr>
                <a:xfrm>
                  <a:off x="514626" y="2476579"/>
                  <a:ext cx="711200" cy="71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grpSp>
        <p:sp>
          <p:nvSpPr>
            <p:cNvPr id="68" name="CuadroTexto 67">
              <a:extLst>
                <a:ext uri="{FF2B5EF4-FFF2-40B4-BE49-F238E27FC236}">
                  <a16:creationId xmlns:a16="http://schemas.microsoft.com/office/drawing/2014/main" id="{06061CFB-7FBE-4A3B-8A23-3A33A2170E59}"/>
                </a:ext>
              </a:extLst>
            </p:cNvPr>
            <p:cNvSpPr txBox="1"/>
            <p:nvPr/>
          </p:nvSpPr>
          <p:spPr>
            <a:xfrm>
              <a:off x="1757235" y="2490649"/>
              <a:ext cx="914400" cy="553998"/>
            </a:xfrm>
            <a:prstGeom prst="rect">
              <a:avLst/>
            </a:prstGeom>
            <a:noFill/>
          </p:spPr>
          <p:txBody>
            <a:bodyPr wrap="square" rtlCol="0">
              <a:spAutoFit/>
            </a:bodyPr>
            <a:lstStyle/>
            <a:p>
              <a:pPr algn="ctr"/>
              <a:r>
                <a:rPr lang="es-CR" sz="1000" b="1" dirty="0">
                  <a:solidFill>
                    <a:srgbClr val="245178"/>
                  </a:solidFill>
                  <a:latin typeface="Myriad Pro" panose="020B0503030403020204" pitchFamily="34" charset="0"/>
                </a:rPr>
                <a:t>Consumo de energía eléctrica</a:t>
              </a:r>
            </a:p>
          </p:txBody>
        </p:sp>
        <p:sp>
          <p:nvSpPr>
            <p:cNvPr id="69" name="CuadroTexto 68">
              <a:extLst>
                <a:ext uri="{FF2B5EF4-FFF2-40B4-BE49-F238E27FC236}">
                  <a16:creationId xmlns:a16="http://schemas.microsoft.com/office/drawing/2014/main" id="{DA01094D-5530-4643-A516-B891633D2012}"/>
                </a:ext>
              </a:extLst>
            </p:cNvPr>
            <p:cNvSpPr txBox="1"/>
            <p:nvPr/>
          </p:nvSpPr>
          <p:spPr>
            <a:xfrm>
              <a:off x="3554204" y="2571749"/>
              <a:ext cx="984928" cy="400110"/>
            </a:xfrm>
            <a:prstGeom prst="rect">
              <a:avLst/>
            </a:prstGeom>
            <a:noFill/>
          </p:spPr>
          <p:txBody>
            <a:bodyPr wrap="square" rtlCol="0">
              <a:spAutoFit/>
            </a:bodyPr>
            <a:lstStyle/>
            <a:p>
              <a:pPr algn="ctr"/>
              <a:r>
                <a:rPr lang="es-CR" sz="1000" b="1" dirty="0">
                  <a:solidFill>
                    <a:srgbClr val="245178"/>
                  </a:solidFill>
                  <a:latin typeface="Myriad Pro" panose="020B0503030403020204" pitchFamily="34" charset="0"/>
                </a:rPr>
                <a:t>Consumo de combustibles</a:t>
              </a:r>
            </a:p>
          </p:txBody>
        </p:sp>
        <p:sp>
          <p:nvSpPr>
            <p:cNvPr id="70" name="CuadroTexto 69">
              <a:extLst>
                <a:ext uri="{FF2B5EF4-FFF2-40B4-BE49-F238E27FC236}">
                  <a16:creationId xmlns:a16="http://schemas.microsoft.com/office/drawing/2014/main" id="{DA1FEA1F-5470-4515-8D09-5469640F30B4}"/>
                </a:ext>
              </a:extLst>
            </p:cNvPr>
            <p:cNvSpPr txBox="1"/>
            <p:nvPr/>
          </p:nvSpPr>
          <p:spPr>
            <a:xfrm>
              <a:off x="5298157" y="2587542"/>
              <a:ext cx="914400" cy="400110"/>
            </a:xfrm>
            <a:prstGeom prst="rect">
              <a:avLst/>
            </a:prstGeom>
            <a:noFill/>
          </p:spPr>
          <p:txBody>
            <a:bodyPr wrap="square" rtlCol="0">
              <a:spAutoFit/>
            </a:bodyPr>
            <a:lstStyle/>
            <a:p>
              <a:pPr algn="ctr"/>
              <a:r>
                <a:rPr lang="es-CR" sz="1000" b="1" dirty="0">
                  <a:solidFill>
                    <a:srgbClr val="245178"/>
                  </a:solidFill>
                  <a:latin typeface="Myriad Pro" panose="020B0503030403020204" pitchFamily="34" charset="0"/>
                </a:rPr>
                <a:t>Consumo de agua</a:t>
              </a:r>
            </a:p>
          </p:txBody>
        </p:sp>
        <p:sp>
          <p:nvSpPr>
            <p:cNvPr id="71" name="CuadroTexto 70">
              <a:extLst>
                <a:ext uri="{FF2B5EF4-FFF2-40B4-BE49-F238E27FC236}">
                  <a16:creationId xmlns:a16="http://schemas.microsoft.com/office/drawing/2014/main" id="{A6F8B7EF-B5E8-4AB2-AC1E-57120B9DB907}"/>
                </a:ext>
              </a:extLst>
            </p:cNvPr>
            <p:cNvSpPr txBox="1"/>
            <p:nvPr/>
          </p:nvSpPr>
          <p:spPr>
            <a:xfrm>
              <a:off x="7056677" y="2571749"/>
              <a:ext cx="914400" cy="400110"/>
            </a:xfrm>
            <a:prstGeom prst="rect">
              <a:avLst/>
            </a:prstGeom>
            <a:noFill/>
          </p:spPr>
          <p:txBody>
            <a:bodyPr wrap="square" rtlCol="0">
              <a:spAutoFit/>
            </a:bodyPr>
            <a:lstStyle/>
            <a:p>
              <a:pPr algn="ctr"/>
              <a:r>
                <a:rPr lang="es-CR" sz="1000" b="1" dirty="0">
                  <a:solidFill>
                    <a:srgbClr val="245178"/>
                  </a:solidFill>
                  <a:latin typeface="Myriad Pro" panose="020B0503030403020204" pitchFamily="34" charset="0"/>
                </a:rPr>
                <a:t>Consumo de papel</a:t>
              </a:r>
            </a:p>
          </p:txBody>
        </p:sp>
        <p:pic>
          <p:nvPicPr>
            <p:cNvPr id="78" name="Imagen 77">
              <a:extLst>
                <a:ext uri="{FF2B5EF4-FFF2-40B4-BE49-F238E27FC236}">
                  <a16:creationId xmlns:a16="http://schemas.microsoft.com/office/drawing/2014/main" id="{1CE75E58-AE67-4EE9-B133-402984CEEE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5124" y="2515833"/>
              <a:ext cx="617557" cy="617557"/>
            </a:xfrm>
            <a:prstGeom prst="rect">
              <a:avLst/>
            </a:prstGeom>
          </p:spPr>
        </p:pic>
        <p:pic>
          <p:nvPicPr>
            <p:cNvPr id="80" name="Imagen 79">
              <a:extLst>
                <a:ext uri="{FF2B5EF4-FFF2-40B4-BE49-F238E27FC236}">
                  <a16:creationId xmlns:a16="http://schemas.microsoft.com/office/drawing/2014/main" id="{A77B4C45-8DE2-43DB-9CD5-94DBA7D87E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8040" y="2610822"/>
              <a:ext cx="406400" cy="406400"/>
            </a:xfrm>
            <a:prstGeom prst="rect">
              <a:avLst/>
            </a:prstGeom>
          </p:spPr>
        </p:pic>
        <p:pic>
          <p:nvPicPr>
            <p:cNvPr id="82" name="Imagen 81">
              <a:extLst>
                <a:ext uri="{FF2B5EF4-FFF2-40B4-BE49-F238E27FC236}">
                  <a16:creationId xmlns:a16="http://schemas.microsoft.com/office/drawing/2014/main" id="{CD4A6E98-7AE2-4B65-AF2E-E0EE0CFE5C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46354" y="2593286"/>
              <a:ext cx="436493" cy="436493"/>
            </a:xfrm>
            <a:prstGeom prst="rect">
              <a:avLst/>
            </a:prstGeom>
          </p:spPr>
        </p:pic>
        <p:pic>
          <p:nvPicPr>
            <p:cNvPr id="84" name="Imagen 83">
              <a:extLst>
                <a:ext uri="{FF2B5EF4-FFF2-40B4-BE49-F238E27FC236}">
                  <a16:creationId xmlns:a16="http://schemas.microsoft.com/office/drawing/2014/main" id="{6A469A9C-423A-4F68-8DA8-83B321BF3D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84365" y="2595222"/>
              <a:ext cx="436493" cy="436493"/>
            </a:xfrm>
            <a:prstGeom prst="rect">
              <a:avLst/>
            </a:prstGeom>
          </p:spPr>
        </p:pic>
      </p:grpSp>
      <p:grpSp>
        <p:nvGrpSpPr>
          <p:cNvPr id="96" name="Grupo 95">
            <a:extLst>
              <a:ext uri="{FF2B5EF4-FFF2-40B4-BE49-F238E27FC236}">
                <a16:creationId xmlns:a16="http://schemas.microsoft.com/office/drawing/2014/main" id="{7C339EDD-7F21-461B-BAE9-296304FDEB1B}"/>
              </a:ext>
            </a:extLst>
          </p:cNvPr>
          <p:cNvGrpSpPr/>
          <p:nvPr/>
        </p:nvGrpSpPr>
        <p:grpSpPr>
          <a:xfrm>
            <a:off x="208995" y="3555342"/>
            <a:ext cx="8837100" cy="767765"/>
            <a:chOff x="208995" y="3555342"/>
            <a:chExt cx="8837100" cy="767765"/>
          </a:xfrm>
          <a:effectLst>
            <a:outerShdw blurRad="50800" dist="38100" dir="5400000" algn="t" rotWithShape="0">
              <a:prstClr val="black">
                <a:alpha val="40000"/>
              </a:prstClr>
            </a:outerShdw>
          </a:effectLst>
        </p:grpSpPr>
        <p:grpSp>
          <p:nvGrpSpPr>
            <p:cNvPr id="65" name="Grupo 64">
              <a:extLst>
                <a:ext uri="{FF2B5EF4-FFF2-40B4-BE49-F238E27FC236}">
                  <a16:creationId xmlns:a16="http://schemas.microsoft.com/office/drawing/2014/main" id="{79822F43-201D-4368-A673-043D364A17D4}"/>
                </a:ext>
              </a:extLst>
            </p:cNvPr>
            <p:cNvGrpSpPr/>
            <p:nvPr/>
          </p:nvGrpSpPr>
          <p:grpSpPr>
            <a:xfrm>
              <a:off x="208995" y="3607227"/>
              <a:ext cx="8731805" cy="715880"/>
              <a:chOff x="145495" y="3266094"/>
              <a:chExt cx="8914675" cy="730873"/>
            </a:xfrm>
          </p:grpSpPr>
          <p:grpSp>
            <p:nvGrpSpPr>
              <p:cNvPr id="40" name="Grupo 39">
                <a:extLst>
                  <a:ext uri="{FF2B5EF4-FFF2-40B4-BE49-F238E27FC236}">
                    <a16:creationId xmlns:a16="http://schemas.microsoft.com/office/drawing/2014/main" id="{0696AA13-F599-4C96-ACF9-3EBAACDBCD2A}"/>
                  </a:ext>
                </a:extLst>
              </p:cNvPr>
              <p:cNvGrpSpPr/>
              <p:nvPr/>
            </p:nvGrpSpPr>
            <p:grpSpPr>
              <a:xfrm>
                <a:off x="145495" y="3266094"/>
                <a:ext cx="1756391" cy="730873"/>
                <a:chOff x="444499" y="2406452"/>
                <a:chExt cx="2046162" cy="851454"/>
              </a:xfrm>
            </p:grpSpPr>
            <p:grpSp>
              <p:nvGrpSpPr>
                <p:cNvPr id="56" name="Grupo 55">
                  <a:extLst>
                    <a:ext uri="{FF2B5EF4-FFF2-40B4-BE49-F238E27FC236}">
                      <a16:creationId xmlns:a16="http://schemas.microsoft.com/office/drawing/2014/main" id="{4E60CE4E-C3F5-4D31-AEE3-55611B226FB0}"/>
                    </a:ext>
                  </a:extLst>
                </p:cNvPr>
                <p:cNvGrpSpPr/>
                <p:nvPr/>
              </p:nvGrpSpPr>
              <p:grpSpPr>
                <a:xfrm>
                  <a:off x="444499" y="2406452"/>
                  <a:ext cx="2046162" cy="851454"/>
                  <a:chOff x="620838" y="2646488"/>
                  <a:chExt cx="2046162" cy="851454"/>
                </a:xfrm>
              </p:grpSpPr>
              <p:sp>
                <p:nvSpPr>
                  <p:cNvPr id="58" name="Rectángulo: esquinas redondeadas 57">
                    <a:extLst>
                      <a:ext uri="{FF2B5EF4-FFF2-40B4-BE49-F238E27FC236}">
                        <a16:creationId xmlns:a16="http://schemas.microsoft.com/office/drawing/2014/main" id="{79EB514F-182B-4111-AC62-03F9CCC839F6}"/>
                      </a:ext>
                    </a:extLst>
                  </p:cNvPr>
                  <p:cNvSpPr/>
                  <p:nvPr/>
                </p:nvSpPr>
                <p:spPr>
                  <a:xfrm>
                    <a:off x="984250" y="2647950"/>
                    <a:ext cx="1682750" cy="711200"/>
                  </a:xfrm>
                  <a:prstGeom prst="roundRect">
                    <a:avLst/>
                  </a:prstGeom>
                  <a:solidFill>
                    <a:srgbClr val="D6E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59" name="Lágrima 58">
                    <a:extLst>
                      <a:ext uri="{FF2B5EF4-FFF2-40B4-BE49-F238E27FC236}">
                        <a16:creationId xmlns:a16="http://schemas.microsoft.com/office/drawing/2014/main" id="{D85338E8-A97D-4A8C-B6C6-8C89709B37CC}"/>
                      </a:ext>
                    </a:extLst>
                  </p:cNvPr>
                  <p:cNvSpPr/>
                  <p:nvPr/>
                </p:nvSpPr>
                <p:spPr>
                  <a:xfrm rot="8110946">
                    <a:off x="620838" y="2646488"/>
                    <a:ext cx="851454" cy="851454"/>
                  </a:xfrm>
                  <a:prstGeom prst="teardrop">
                    <a:avLst/>
                  </a:prstGeom>
                  <a:solidFill>
                    <a:srgbClr val="D6E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sp>
              <p:nvSpPr>
                <p:cNvPr id="57" name="Elipse 56">
                  <a:extLst>
                    <a:ext uri="{FF2B5EF4-FFF2-40B4-BE49-F238E27FC236}">
                      <a16:creationId xmlns:a16="http://schemas.microsoft.com/office/drawing/2014/main" id="{02880D6B-B962-4E24-B077-788736D16A05}"/>
                    </a:ext>
                  </a:extLst>
                </p:cNvPr>
                <p:cNvSpPr/>
                <p:nvPr/>
              </p:nvSpPr>
              <p:spPr>
                <a:xfrm>
                  <a:off x="514626" y="2476579"/>
                  <a:ext cx="711200" cy="71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grpSp>
            <p:nvGrpSpPr>
              <p:cNvPr id="41" name="Grupo 40">
                <a:extLst>
                  <a:ext uri="{FF2B5EF4-FFF2-40B4-BE49-F238E27FC236}">
                    <a16:creationId xmlns:a16="http://schemas.microsoft.com/office/drawing/2014/main" id="{E84501A4-390D-4C86-95A4-448EE0D02713}"/>
                  </a:ext>
                </a:extLst>
              </p:cNvPr>
              <p:cNvGrpSpPr/>
              <p:nvPr/>
            </p:nvGrpSpPr>
            <p:grpSpPr>
              <a:xfrm>
                <a:off x="1939648" y="3266094"/>
                <a:ext cx="1756391" cy="730873"/>
                <a:chOff x="444499" y="2406452"/>
                <a:chExt cx="2046162" cy="851454"/>
              </a:xfrm>
            </p:grpSpPr>
            <p:grpSp>
              <p:nvGrpSpPr>
                <p:cNvPr id="52" name="Grupo 51">
                  <a:extLst>
                    <a:ext uri="{FF2B5EF4-FFF2-40B4-BE49-F238E27FC236}">
                      <a16:creationId xmlns:a16="http://schemas.microsoft.com/office/drawing/2014/main" id="{75931988-2EB0-49E9-AF0C-E623951866A4}"/>
                    </a:ext>
                  </a:extLst>
                </p:cNvPr>
                <p:cNvGrpSpPr/>
                <p:nvPr/>
              </p:nvGrpSpPr>
              <p:grpSpPr>
                <a:xfrm>
                  <a:off x="444499" y="2406452"/>
                  <a:ext cx="2046162" cy="851454"/>
                  <a:chOff x="620838" y="2646488"/>
                  <a:chExt cx="2046162" cy="851454"/>
                </a:xfrm>
              </p:grpSpPr>
              <p:sp>
                <p:nvSpPr>
                  <p:cNvPr id="54" name="Rectángulo: esquinas redondeadas 53">
                    <a:extLst>
                      <a:ext uri="{FF2B5EF4-FFF2-40B4-BE49-F238E27FC236}">
                        <a16:creationId xmlns:a16="http://schemas.microsoft.com/office/drawing/2014/main" id="{B27AAB28-6049-4449-ABC3-5FA30AFB9A9F}"/>
                      </a:ext>
                    </a:extLst>
                  </p:cNvPr>
                  <p:cNvSpPr/>
                  <p:nvPr/>
                </p:nvSpPr>
                <p:spPr>
                  <a:xfrm>
                    <a:off x="984250" y="2647950"/>
                    <a:ext cx="1682750" cy="7112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55" name="Lágrima 54">
                    <a:extLst>
                      <a:ext uri="{FF2B5EF4-FFF2-40B4-BE49-F238E27FC236}">
                        <a16:creationId xmlns:a16="http://schemas.microsoft.com/office/drawing/2014/main" id="{2FC6CC98-303A-4620-AF27-CAE84DA4AA88}"/>
                      </a:ext>
                    </a:extLst>
                  </p:cNvPr>
                  <p:cNvSpPr/>
                  <p:nvPr/>
                </p:nvSpPr>
                <p:spPr>
                  <a:xfrm rot="8110946">
                    <a:off x="620838" y="2646488"/>
                    <a:ext cx="851454" cy="851454"/>
                  </a:xfrm>
                  <a:prstGeom prst="teardrop">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sp>
              <p:nvSpPr>
                <p:cNvPr id="53" name="Elipse 52">
                  <a:extLst>
                    <a:ext uri="{FF2B5EF4-FFF2-40B4-BE49-F238E27FC236}">
                      <a16:creationId xmlns:a16="http://schemas.microsoft.com/office/drawing/2014/main" id="{455B8E19-AC4C-4657-BADD-D0D13CCF2A49}"/>
                    </a:ext>
                  </a:extLst>
                </p:cNvPr>
                <p:cNvSpPr/>
                <p:nvPr/>
              </p:nvSpPr>
              <p:spPr>
                <a:xfrm>
                  <a:off x="514626" y="2476579"/>
                  <a:ext cx="711200" cy="71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grpSp>
            <p:nvGrpSpPr>
              <p:cNvPr id="42" name="Grupo 41">
                <a:extLst>
                  <a:ext uri="{FF2B5EF4-FFF2-40B4-BE49-F238E27FC236}">
                    <a16:creationId xmlns:a16="http://schemas.microsoft.com/office/drawing/2014/main" id="{A8ADE749-11B2-42F4-8DE0-C373CFA738D4}"/>
                  </a:ext>
                </a:extLst>
              </p:cNvPr>
              <p:cNvGrpSpPr/>
              <p:nvPr/>
            </p:nvGrpSpPr>
            <p:grpSpPr>
              <a:xfrm>
                <a:off x="3729374" y="3266094"/>
                <a:ext cx="1756391" cy="730873"/>
                <a:chOff x="444499" y="2406452"/>
                <a:chExt cx="2046162" cy="851454"/>
              </a:xfrm>
            </p:grpSpPr>
            <p:grpSp>
              <p:nvGrpSpPr>
                <p:cNvPr id="48" name="Grupo 47">
                  <a:extLst>
                    <a:ext uri="{FF2B5EF4-FFF2-40B4-BE49-F238E27FC236}">
                      <a16:creationId xmlns:a16="http://schemas.microsoft.com/office/drawing/2014/main" id="{B26500C7-52FF-4621-A8FC-08A8B6F3D640}"/>
                    </a:ext>
                  </a:extLst>
                </p:cNvPr>
                <p:cNvGrpSpPr/>
                <p:nvPr/>
              </p:nvGrpSpPr>
              <p:grpSpPr>
                <a:xfrm>
                  <a:off x="444499" y="2406452"/>
                  <a:ext cx="2046162" cy="851454"/>
                  <a:chOff x="620838" y="2646488"/>
                  <a:chExt cx="2046162" cy="851454"/>
                </a:xfrm>
              </p:grpSpPr>
              <p:sp>
                <p:nvSpPr>
                  <p:cNvPr id="50" name="Rectángulo: esquinas redondeadas 49">
                    <a:extLst>
                      <a:ext uri="{FF2B5EF4-FFF2-40B4-BE49-F238E27FC236}">
                        <a16:creationId xmlns:a16="http://schemas.microsoft.com/office/drawing/2014/main" id="{B9DC236F-C16C-414D-8DA7-8DFB31EC6CD1}"/>
                      </a:ext>
                    </a:extLst>
                  </p:cNvPr>
                  <p:cNvSpPr/>
                  <p:nvPr/>
                </p:nvSpPr>
                <p:spPr>
                  <a:xfrm>
                    <a:off x="984250" y="2647950"/>
                    <a:ext cx="1682750" cy="711200"/>
                  </a:xfrm>
                  <a:prstGeom prst="roundRect">
                    <a:avLst/>
                  </a:prstGeom>
                  <a:solidFill>
                    <a:srgbClr val="ADD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51" name="Lágrima 50">
                    <a:extLst>
                      <a:ext uri="{FF2B5EF4-FFF2-40B4-BE49-F238E27FC236}">
                        <a16:creationId xmlns:a16="http://schemas.microsoft.com/office/drawing/2014/main" id="{6AC6FFCA-266B-4E91-9E2F-B6EC6F8C8B79}"/>
                      </a:ext>
                    </a:extLst>
                  </p:cNvPr>
                  <p:cNvSpPr/>
                  <p:nvPr/>
                </p:nvSpPr>
                <p:spPr>
                  <a:xfrm rot="8110946">
                    <a:off x="620838" y="2646488"/>
                    <a:ext cx="851454" cy="851454"/>
                  </a:xfrm>
                  <a:prstGeom prst="teardrop">
                    <a:avLst/>
                  </a:prstGeom>
                  <a:solidFill>
                    <a:srgbClr val="ADD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sp>
              <p:nvSpPr>
                <p:cNvPr id="49" name="Elipse 48">
                  <a:extLst>
                    <a:ext uri="{FF2B5EF4-FFF2-40B4-BE49-F238E27FC236}">
                      <a16:creationId xmlns:a16="http://schemas.microsoft.com/office/drawing/2014/main" id="{17F0FBF0-1F9E-45C6-ACC4-F9370DA77239}"/>
                    </a:ext>
                  </a:extLst>
                </p:cNvPr>
                <p:cNvSpPr/>
                <p:nvPr/>
              </p:nvSpPr>
              <p:spPr>
                <a:xfrm>
                  <a:off x="514626" y="2476579"/>
                  <a:ext cx="711200" cy="71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grpSp>
            <p:nvGrpSpPr>
              <p:cNvPr id="43" name="Grupo 42">
                <a:extLst>
                  <a:ext uri="{FF2B5EF4-FFF2-40B4-BE49-F238E27FC236}">
                    <a16:creationId xmlns:a16="http://schemas.microsoft.com/office/drawing/2014/main" id="{8D97D41C-8EBF-44F1-996E-57C6B2BAE4AE}"/>
                  </a:ext>
                </a:extLst>
              </p:cNvPr>
              <p:cNvGrpSpPr/>
              <p:nvPr/>
            </p:nvGrpSpPr>
            <p:grpSpPr>
              <a:xfrm>
                <a:off x="5514359" y="3266094"/>
                <a:ext cx="1756391" cy="730873"/>
                <a:chOff x="444499" y="2406452"/>
                <a:chExt cx="2046162" cy="851454"/>
              </a:xfrm>
            </p:grpSpPr>
            <p:grpSp>
              <p:nvGrpSpPr>
                <p:cNvPr id="44" name="Grupo 43">
                  <a:extLst>
                    <a:ext uri="{FF2B5EF4-FFF2-40B4-BE49-F238E27FC236}">
                      <a16:creationId xmlns:a16="http://schemas.microsoft.com/office/drawing/2014/main" id="{BBD52A54-773B-4F22-989A-4A1AB70F0741}"/>
                    </a:ext>
                  </a:extLst>
                </p:cNvPr>
                <p:cNvGrpSpPr/>
                <p:nvPr/>
              </p:nvGrpSpPr>
              <p:grpSpPr>
                <a:xfrm>
                  <a:off x="444499" y="2406452"/>
                  <a:ext cx="2046162" cy="851454"/>
                  <a:chOff x="620838" y="2646488"/>
                  <a:chExt cx="2046162" cy="851454"/>
                </a:xfrm>
              </p:grpSpPr>
              <p:sp>
                <p:nvSpPr>
                  <p:cNvPr id="46" name="Rectángulo: esquinas redondeadas 45">
                    <a:extLst>
                      <a:ext uri="{FF2B5EF4-FFF2-40B4-BE49-F238E27FC236}">
                        <a16:creationId xmlns:a16="http://schemas.microsoft.com/office/drawing/2014/main" id="{101B707B-4465-4038-BD44-A9AD90DDD927}"/>
                      </a:ext>
                    </a:extLst>
                  </p:cNvPr>
                  <p:cNvSpPr/>
                  <p:nvPr/>
                </p:nvSpPr>
                <p:spPr>
                  <a:xfrm>
                    <a:off x="984250" y="2647950"/>
                    <a:ext cx="1682750" cy="711200"/>
                  </a:xfrm>
                  <a:prstGeom prst="roundRect">
                    <a:avLst/>
                  </a:prstGeom>
                  <a:solidFill>
                    <a:srgbClr val="95C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47" name="Lágrima 46">
                    <a:extLst>
                      <a:ext uri="{FF2B5EF4-FFF2-40B4-BE49-F238E27FC236}">
                        <a16:creationId xmlns:a16="http://schemas.microsoft.com/office/drawing/2014/main" id="{6E96C0F8-F29D-41AB-8970-BA646A8C45A0}"/>
                      </a:ext>
                    </a:extLst>
                  </p:cNvPr>
                  <p:cNvSpPr/>
                  <p:nvPr/>
                </p:nvSpPr>
                <p:spPr>
                  <a:xfrm rot="8110946">
                    <a:off x="620838" y="2646488"/>
                    <a:ext cx="851454" cy="851454"/>
                  </a:xfrm>
                  <a:prstGeom prst="teardrop">
                    <a:avLst/>
                  </a:prstGeom>
                  <a:solidFill>
                    <a:srgbClr val="95C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sp>
              <p:nvSpPr>
                <p:cNvPr id="45" name="Elipse 44">
                  <a:extLst>
                    <a:ext uri="{FF2B5EF4-FFF2-40B4-BE49-F238E27FC236}">
                      <a16:creationId xmlns:a16="http://schemas.microsoft.com/office/drawing/2014/main" id="{3C214524-407C-4E20-8ED9-D489F7A117AE}"/>
                    </a:ext>
                  </a:extLst>
                </p:cNvPr>
                <p:cNvSpPr/>
                <p:nvPr/>
              </p:nvSpPr>
              <p:spPr>
                <a:xfrm>
                  <a:off x="514626" y="2476579"/>
                  <a:ext cx="711200" cy="71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grpSp>
            <p:nvGrpSpPr>
              <p:cNvPr id="60" name="Grupo 59">
                <a:extLst>
                  <a:ext uri="{FF2B5EF4-FFF2-40B4-BE49-F238E27FC236}">
                    <a16:creationId xmlns:a16="http://schemas.microsoft.com/office/drawing/2014/main" id="{74A4F7AA-2053-423A-9E11-C1FE8E3EA8F2}"/>
                  </a:ext>
                </a:extLst>
              </p:cNvPr>
              <p:cNvGrpSpPr/>
              <p:nvPr/>
            </p:nvGrpSpPr>
            <p:grpSpPr>
              <a:xfrm>
                <a:off x="7303779" y="3266094"/>
                <a:ext cx="1756391" cy="730873"/>
                <a:chOff x="444499" y="2406452"/>
                <a:chExt cx="2046162" cy="851454"/>
              </a:xfrm>
            </p:grpSpPr>
            <p:grpSp>
              <p:nvGrpSpPr>
                <p:cNvPr id="61" name="Grupo 60">
                  <a:extLst>
                    <a:ext uri="{FF2B5EF4-FFF2-40B4-BE49-F238E27FC236}">
                      <a16:creationId xmlns:a16="http://schemas.microsoft.com/office/drawing/2014/main" id="{BA311C25-D337-456A-A3BE-558D14C8980B}"/>
                    </a:ext>
                  </a:extLst>
                </p:cNvPr>
                <p:cNvGrpSpPr/>
                <p:nvPr/>
              </p:nvGrpSpPr>
              <p:grpSpPr>
                <a:xfrm>
                  <a:off x="444499" y="2406452"/>
                  <a:ext cx="2046162" cy="851454"/>
                  <a:chOff x="620838" y="2646488"/>
                  <a:chExt cx="2046162" cy="851454"/>
                </a:xfrm>
              </p:grpSpPr>
              <p:sp>
                <p:nvSpPr>
                  <p:cNvPr id="63" name="Rectángulo: esquinas redondeadas 62">
                    <a:extLst>
                      <a:ext uri="{FF2B5EF4-FFF2-40B4-BE49-F238E27FC236}">
                        <a16:creationId xmlns:a16="http://schemas.microsoft.com/office/drawing/2014/main" id="{32994242-5250-422E-A2A4-E364ABBF1A6A}"/>
                      </a:ext>
                    </a:extLst>
                  </p:cNvPr>
                  <p:cNvSpPr/>
                  <p:nvPr/>
                </p:nvSpPr>
                <p:spPr>
                  <a:xfrm>
                    <a:off x="984250" y="2647950"/>
                    <a:ext cx="1682750" cy="711199"/>
                  </a:xfrm>
                  <a:prstGeom prst="roundRect">
                    <a:avLst/>
                  </a:prstGeom>
                  <a:solidFill>
                    <a:srgbClr val="81B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64" name="Lágrima 63">
                    <a:extLst>
                      <a:ext uri="{FF2B5EF4-FFF2-40B4-BE49-F238E27FC236}">
                        <a16:creationId xmlns:a16="http://schemas.microsoft.com/office/drawing/2014/main" id="{7F4C0F5E-6A94-432D-8E29-4451CBEC7A48}"/>
                      </a:ext>
                    </a:extLst>
                  </p:cNvPr>
                  <p:cNvSpPr/>
                  <p:nvPr/>
                </p:nvSpPr>
                <p:spPr>
                  <a:xfrm rot="8110946">
                    <a:off x="620838" y="2646488"/>
                    <a:ext cx="851454" cy="851454"/>
                  </a:xfrm>
                  <a:prstGeom prst="teardrop">
                    <a:avLst/>
                  </a:prstGeom>
                  <a:solidFill>
                    <a:srgbClr val="81B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sp>
              <p:nvSpPr>
                <p:cNvPr id="62" name="Elipse 61">
                  <a:extLst>
                    <a:ext uri="{FF2B5EF4-FFF2-40B4-BE49-F238E27FC236}">
                      <a16:creationId xmlns:a16="http://schemas.microsoft.com/office/drawing/2014/main" id="{E7B65187-8CFE-467B-A494-60708B6D7DE0}"/>
                    </a:ext>
                  </a:extLst>
                </p:cNvPr>
                <p:cNvSpPr/>
                <p:nvPr/>
              </p:nvSpPr>
              <p:spPr>
                <a:xfrm>
                  <a:off x="514626" y="2476579"/>
                  <a:ext cx="711200" cy="71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grpSp>
        <p:sp>
          <p:nvSpPr>
            <p:cNvPr id="72" name="CuadroTexto 71">
              <a:extLst>
                <a:ext uri="{FF2B5EF4-FFF2-40B4-BE49-F238E27FC236}">
                  <a16:creationId xmlns:a16="http://schemas.microsoft.com/office/drawing/2014/main" id="{860B6555-3DFD-42C2-919C-26EACA2AEFCD}"/>
                </a:ext>
              </a:extLst>
            </p:cNvPr>
            <p:cNvSpPr txBox="1"/>
            <p:nvPr/>
          </p:nvSpPr>
          <p:spPr>
            <a:xfrm>
              <a:off x="893848" y="3721477"/>
              <a:ext cx="914400" cy="400110"/>
            </a:xfrm>
            <a:prstGeom prst="rect">
              <a:avLst/>
            </a:prstGeom>
            <a:noFill/>
          </p:spPr>
          <p:txBody>
            <a:bodyPr wrap="square" rtlCol="0">
              <a:spAutoFit/>
            </a:bodyPr>
            <a:lstStyle/>
            <a:p>
              <a:pPr algn="ctr"/>
              <a:r>
                <a:rPr lang="es-CR" sz="1000" b="1" dirty="0">
                  <a:solidFill>
                    <a:srgbClr val="245178"/>
                  </a:solidFill>
                  <a:latin typeface="Myriad Pro" panose="020B0503030403020204" pitchFamily="34" charset="0"/>
                </a:rPr>
                <a:t>Emisiones </a:t>
              </a:r>
            </a:p>
            <a:p>
              <a:pPr algn="ctr"/>
              <a:r>
                <a:rPr lang="es-CR" sz="1000" b="1" dirty="0">
                  <a:solidFill>
                    <a:srgbClr val="245178"/>
                  </a:solidFill>
                  <a:latin typeface="Myriad Pro" panose="020B0503030403020204" pitchFamily="34" charset="0"/>
                </a:rPr>
                <a:t>al aire</a:t>
              </a:r>
            </a:p>
          </p:txBody>
        </p:sp>
        <p:sp>
          <p:nvSpPr>
            <p:cNvPr id="73" name="CuadroTexto 72">
              <a:extLst>
                <a:ext uri="{FF2B5EF4-FFF2-40B4-BE49-F238E27FC236}">
                  <a16:creationId xmlns:a16="http://schemas.microsoft.com/office/drawing/2014/main" id="{42D82C7D-CF7E-4765-8157-6C8DE889F63E}"/>
                </a:ext>
              </a:extLst>
            </p:cNvPr>
            <p:cNvSpPr txBox="1"/>
            <p:nvPr/>
          </p:nvSpPr>
          <p:spPr>
            <a:xfrm>
              <a:off x="2676975" y="3633742"/>
              <a:ext cx="914400" cy="553998"/>
            </a:xfrm>
            <a:prstGeom prst="rect">
              <a:avLst/>
            </a:prstGeom>
            <a:noFill/>
          </p:spPr>
          <p:txBody>
            <a:bodyPr wrap="square" rtlCol="0">
              <a:spAutoFit/>
            </a:bodyPr>
            <a:lstStyle/>
            <a:p>
              <a:pPr algn="ctr"/>
              <a:r>
                <a:rPr lang="es-CR" sz="1000" b="1" dirty="0">
                  <a:solidFill>
                    <a:srgbClr val="245178"/>
                  </a:solidFill>
                  <a:latin typeface="Myriad Pro" panose="020B0503030403020204" pitchFamily="34" charset="0"/>
                </a:rPr>
                <a:t>Generación de aguas residuales</a:t>
              </a:r>
            </a:p>
          </p:txBody>
        </p:sp>
        <p:sp>
          <p:nvSpPr>
            <p:cNvPr id="74" name="CuadroTexto 73">
              <a:extLst>
                <a:ext uri="{FF2B5EF4-FFF2-40B4-BE49-F238E27FC236}">
                  <a16:creationId xmlns:a16="http://schemas.microsoft.com/office/drawing/2014/main" id="{F9E8FBF3-AF44-4810-AF48-ED287FA1AD9F}"/>
                </a:ext>
              </a:extLst>
            </p:cNvPr>
            <p:cNvSpPr txBox="1"/>
            <p:nvPr/>
          </p:nvSpPr>
          <p:spPr>
            <a:xfrm>
              <a:off x="4351465" y="3555342"/>
              <a:ext cx="1114761" cy="646331"/>
            </a:xfrm>
            <a:prstGeom prst="rect">
              <a:avLst/>
            </a:prstGeom>
            <a:noFill/>
          </p:spPr>
          <p:txBody>
            <a:bodyPr wrap="square" rtlCol="0">
              <a:spAutoFit/>
            </a:bodyPr>
            <a:lstStyle/>
            <a:p>
              <a:pPr algn="ctr"/>
              <a:r>
                <a:rPr lang="es-CR" sz="900" b="1" dirty="0">
                  <a:solidFill>
                    <a:srgbClr val="245178"/>
                  </a:solidFill>
                  <a:latin typeface="Myriad Pro" panose="020B0503030403020204" pitchFamily="34" charset="0"/>
                </a:rPr>
                <a:t>Generación de residuos sólidos ordinarios Valorizables</a:t>
              </a:r>
            </a:p>
          </p:txBody>
        </p:sp>
        <p:sp>
          <p:nvSpPr>
            <p:cNvPr id="75" name="CuadroTexto 74">
              <a:extLst>
                <a:ext uri="{FF2B5EF4-FFF2-40B4-BE49-F238E27FC236}">
                  <a16:creationId xmlns:a16="http://schemas.microsoft.com/office/drawing/2014/main" id="{5A592B5A-FDEC-4BF8-AB48-079D6F32B42A}"/>
                </a:ext>
              </a:extLst>
            </p:cNvPr>
            <p:cNvSpPr txBox="1"/>
            <p:nvPr/>
          </p:nvSpPr>
          <p:spPr>
            <a:xfrm>
              <a:off x="6060164" y="3625373"/>
              <a:ext cx="1188384" cy="553998"/>
            </a:xfrm>
            <a:prstGeom prst="rect">
              <a:avLst/>
            </a:prstGeom>
            <a:noFill/>
          </p:spPr>
          <p:txBody>
            <a:bodyPr wrap="square" rtlCol="0">
              <a:spAutoFit/>
            </a:bodyPr>
            <a:lstStyle/>
            <a:p>
              <a:pPr algn="ctr"/>
              <a:r>
                <a:rPr lang="es-CR" sz="1000" b="1" dirty="0">
                  <a:solidFill>
                    <a:srgbClr val="245178"/>
                  </a:solidFill>
                  <a:latin typeface="Myriad Pro" panose="020B0503030403020204" pitchFamily="34" charset="0"/>
                </a:rPr>
                <a:t>Generación de residuos sólidos Peligrosos</a:t>
              </a:r>
            </a:p>
          </p:txBody>
        </p:sp>
        <p:sp>
          <p:nvSpPr>
            <p:cNvPr id="76" name="CuadroTexto 75">
              <a:extLst>
                <a:ext uri="{FF2B5EF4-FFF2-40B4-BE49-F238E27FC236}">
                  <a16:creationId xmlns:a16="http://schemas.microsoft.com/office/drawing/2014/main" id="{9E676920-FD3C-4312-844F-EB750B3C4705}"/>
                </a:ext>
              </a:extLst>
            </p:cNvPr>
            <p:cNvSpPr txBox="1"/>
            <p:nvPr/>
          </p:nvSpPr>
          <p:spPr>
            <a:xfrm>
              <a:off x="7770132" y="3653480"/>
              <a:ext cx="1275963" cy="530915"/>
            </a:xfrm>
            <a:prstGeom prst="rect">
              <a:avLst/>
            </a:prstGeom>
            <a:noFill/>
          </p:spPr>
          <p:txBody>
            <a:bodyPr wrap="square" rtlCol="0">
              <a:spAutoFit/>
            </a:bodyPr>
            <a:lstStyle/>
            <a:p>
              <a:pPr algn="ctr"/>
              <a:r>
                <a:rPr lang="es-CR" sz="950" b="1" dirty="0">
                  <a:solidFill>
                    <a:srgbClr val="245178"/>
                  </a:solidFill>
                  <a:latin typeface="Myriad Pro" panose="020B0503030403020204" pitchFamily="34" charset="0"/>
                </a:rPr>
                <a:t>Generación de residuos sólidos de manejo especial</a:t>
              </a:r>
            </a:p>
          </p:txBody>
        </p:sp>
        <p:pic>
          <p:nvPicPr>
            <p:cNvPr id="86" name="Imagen 85">
              <a:extLst>
                <a:ext uri="{FF2B5EF4-FFF2-40B4-BE49-F238E27FC236}">
                  <a16:creationId xmlns:a16="http://schemas.microsoft.com/office/drawing/2014/main" id="{01FFA5A0-C31C-4201-968C-F0CD419FF79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2640" y="3720396"/>
              <a:ext cx="457346" cy="457346"/>
            </a:xfrm>
            <a:prstGeom prst="rect">
              <a:avLst/>
            </a:prstGeom>
          </p:spPr>
        </p:pic>
        <p:pic>
          <p:nvPicPr>
            <p:cNvPr id="88" name="Imagen 87">
              <a:extLst>
                <a:ext uri="{FF2B5EF4-FFF2-40B4-BE49-F238E27FC236}">
                  <a16:creationId xmlns:a16="http://schemas.microsoft.com/office/drawing/2014/main" id="{2EBC33FB-010A-4FC8-BAB3-DBBB0766EC1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28051" y="3733096"/>
              <a:ext cx="420794" cy="420794"/>
            </a:xfrm>
            <a:prstGeom prst="rect">
              <a:avLst/>
            </a:prstGeom>
          </p:spPr>
        </p:pic>
        <p:pic>
          <p:nvPicPr>
            <p:cNvPr id="90" name="Imagen 89">
              <a:extLst>
                <a:ext uri="{FF2B5EF4-FFF2-40B4-BE49-F238E27FC236}">
                  <a16:creationId xmlns:a16="http://schemas.microsoft.com/office/drawing/2014/main" id="{01DED6C5-661E-42EA-9F04-EA156D8A5A0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67482" y="3720396"/>
              <a:ext cx="467344" cy="467344"/>
            </a:xfrm>
            <a:prstGeom prst="rect">
              <a:avLst/>
            </a:prstGeom>
          </p:spPr>
        </p:pic>
        <p:pic>
          <p:nvPicPr>
            <p:cNvPr id="92" name="Imagen 91">
              <a:extLst>
                <a:ext uri="{FF2B5EF4-FFF2-40B4-BE49-F238E27FC236}">
                  <a16:creationId xmlns:a16="http://schemas.microsoft.com/office/drawing/2014/main" id="{627213FF-A613-4AFD-A381-6D7A86BE65D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02187" y="3735022"/>
              <a:ext cx="443554" cy="416941"/>
            </a:xfrm>
            <a:prstGeom prst="rect">
              <a:avLst/>
            </a:prstGeom>
          </p:spPr>
        </p:pic>
        <p:pic>
          <p:nvPicPr>
            <p:cNvPr id="94" name="Imagen 93">
              <a:extLst>
                <a:ext uri="{FF2B5EF4-FFF2-40B4-BE49-F238E27FC236}">
                  <a16:creationId xmlns:a16="http://schemas.microsoft.com/office/drawing/2014/main" id="{AE2A9EFC-6B5B-463E-91D9-63FE5720D4B8}"/>
                </a:ext>
              </a:extLst>
            </p:cNvPr>
            <p:cNvPicPr>
              <a:picLocks noChangeAspect="1"/>
            </p:cNvPicPr>
            <p:nvPr/>
          </p:nvPicPr>
          <p:blipFill rotWithShape="1">
            <a:blip r:embed="rId14">
              <a:extLst>
                <a:ext uri="{28A0092B-C50C-407E-A947-70E740481C1C}">
                  <a14:useLocalDpi xmlns:a14="http://schemas.microsoft.com/office/drawing/2010/main" val="0"/>
                </a:ext>
              </a:extLst>
            </a:blip>
            <a:srcRect l="8589" t="14207" r="4079" b="17263"/>
            <a:stretch/>
          </p:blipFill>
          <p:spPr>
            <a:xfrm>
              <a:off x="7366000" y="3752114"/>
              <a:ext cx="425450" cy="400786"/>
            </a:xfrm>
            <a:prstGeom prst="rect">
              <a:avLst/>
            </a:prstGeom>
          </p:spPr>
        </p:pic>
      </p:grpSp>
    </p:spTree>
    <p:extLst>
      <p:ext uri="{BB962C8B-B14F-4D97-AF65-F5344CB8AC3E}">
        <p14:creationId xmlns:p14="http://schemas.microsoft.com/office/powerpoint/2010/main" val="84046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wipe(left)">
                                      <p:cBhvr>
                                        <p:cTn id="7" dur="1500"/>
                                        <p:tgtEl>
                                          <p:spTgt spid="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wipe(left)">
                                      <p:cBhvr>
                                        <p:cTn id="12" dur="1500"/>
                                        <p:tgtEl>
                                          <p:spTgt spid="9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6"/>
                                        </p:tgtEl>
                                        <p:attrNameLst>
                                          <p:attrName>style.visibility</p:attrName>
                                        </p:attrNameLst>
                                      </p:cBhvr>
                                      <p:to>
                                        <p:strVal val="visible"/>
                                      </p:to>
                                    </p:set>
                                    <p:animEffect transition="in" filter="wipe(left)">
                                      <p:cBhvr>
                                        <p:cTn id="17" dur="1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EF17ABFF-743A-4849-B329-4E9D40EAFF17}"/>
              </a:ext>
            </a:extLst>
          </p:cNvPr>
          <p:cNvSpPr/>
          <p:nvPr/>
        </p:nvSpPr>
        <p:spPr>
          <a:xfrm>
            <a:off x="0" y="2571750"/>
            <a:ext cx="9144000" cy="2438400"/>
          </a:xfrm>
          <a:prstGeom prst="rect">
            <a:avLst/>
          </a:prstGeom>
          <a:solidFill>
            <a:srgbClr val="E2D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2" name="Imagen 1">
            <a:extLst>
              <a:ext uri="{FF2B5EF4-FFF2-40B4-BE49-F238E27FC236}">
                <a16:creationId xmlns:a16="http://schemas.microsoft.com/office/drawing/2014/main" id="{FC952B60-E356-4C58-AE61-72335320AD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 y="0"/>
            <a:ext cx="9147238" cy="5143500"/>
          </a:xfrm>
          <a:prstGeom prst="rect">
            <a:avLst/>
          </a:prstGeom>
        </p:spPr>
      </p:pic>
      <p:pic>
        <p:nvPicPr>
          <p:cNvPr id="3" name="Imagen 2">
            <a:extLst>
              <a:ext uri="{FF2B5EF4-FFF2-40B4-BE49-F238E27FC236}">
                <a16:creationId xmlns:a16="http://schemas.microsoft.com/office/drawing/2014/main" id="{F92113F2-AB2F-477C-B1B5-B1695902A5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
            <a:ext cx="9144000" cy="5141975"/>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7C759C57-C5D8-4ECF-AFA8-A0431ED232A2}"/>
              </a:ext>
            </a:extLst>
          </p:cNvPr>
          <p:cNvSpPr txBox="1"/>
          <p:nvPr/>
        </p:nvSpPr>
        <p:spPr>
          <a:xfrm>
            <a:off x="3108960" y="107397"/>
            <a:ext cx="5277394" cy="338554"/>
          </a:xfrm>
          <a:prstGeom prst="rect">
            <a:avLst/>
          </a:prstGeom>
          <a:noFill/>
        </p:spPr>
        <p:txBody>
          <a:bodyPr wrap="square" rtlCol="0">
            <a:spAutoFit/>
          </a:bodyPr>
          <a:lstStyle/>
          <a:p>
            <a:pPr algn="ctr"/>
            <a:r>
              <a:rPr lang="es-CR" sz="1600" b="1" dirty="0">
                <a:solidFill>
                  <a:srgbClr val="245178"/>
                </a:solidFill>
                <a:latin typeface="Myriad Pro" panose="020B0503030403020204" pitchFamily="34" charset="0"/>
              </a:rPr>
              <a:t>Paso 5.4: Síntesis del diagnóstico ambiental inicial</a:t>
            </a:r>
          </a:p>
        </p:txBody>
      </p:sp>
      <p:sp>
        <p:nvSpPr>
          <p:cNvPr id="5" name="Elipse 4">
            <a:extLst>
              <a:ext uri="{FF2B5EF4-FFF2-40B4-BE49-F238E27FC236}">
                <a16:creationId xmlns:a16="http://schemas.microsoft.com/office/drawing/2014/main" id="{D45907DD-E649-4D3E-BBD2-065905E8CF9E}"/>
              </a:ext>
            </a:extLst>
          </p:cNvPr>
          <p:cNvSpPr/>
          <p:nvPr/>
        </p:nvSpPr>
        <p:spPr>
          <a:xfrm>
            <a:off x="96521" y="633730"/>
            <a:ext cx="707027" cy="707027"/>
          </a:xfrm>
          <a:prstGeom prst="ellipse">
            <a:avLst/>
          </a:prstGeom>
          <a:solidFill>
            <a:srgbClr val="E2DFD4"/>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pic>
        <p:nvPicPr>
          <p:cNvPr id="6" name="Imagen 5">
            <a:extLst>
              <a:ext uri="{FF2B5EF4-FFF2-40B4-BE49-F238E27FC236}">
                <a16:creationId xmlns:a16="http://schemas.microsoft.com/office/drawing/2014/main" id="{0045C848-9B72-4D07-8C92-7119060497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349" y="793749"/>
            <a:ext cx="368301" cy="368301"/>
          </a:xfrm>
          <a:prstGeom prst="rect">
            <a:avLst/>
          </a:prstGeom>
        </p:spPr>
      </p:pic>
      <p:graphicFrame>
        <p:nvGraphicFramePr>
          <p:cNvPr id="15" name="Marcador de contenido 10">
            <a:extLst>
              <a:ext uri="{FF2B5EF4-FFF2-40B4-BE49-F238E27FC236}">
                <a16:creationId xmlns:a16="http://schemas.microsoft.com/office/drawing/2014/main" id="{FB2AE4B7-BC8F-4FF7-B832-FF46825958BD}"/>
              </a:ext>
            </a:extLst>
          </p:cNvPr>
          <p:cNvGraphicFramePr>
            <a:graphicFrameLocks/>
          </p:cNvGraphicFramePr>
          <p:nvPr>
            <p:extLst>
              <p:ext uri="{D42A27DB-BD31-4B8C-83A1-F6EECF244321}">
                <p14:modId xmlns:p14="http://schemas.microsoft.com/office/powerpoint/2010/main" val="2422538577"/>
              </p:ext>
            </p:extLst>
          </p:nvPr>
        </p:nvGraphicFramePr>
        <p:xfrm>
          <a:off x="1071876" y="842553"/>
          <a:ext cx="7386322" cy="4068293"/>
        </p:xfrm>
        <a:graphic>
          <a:graphicData uri="http://schemas.openxmlformats.org/drawingml/2006/table">
            <a:tbl>
              <a:tblPr firstRow="1" firstCol="1" bandRow="1">
                <a:effectLst>
                  <a:outerShdw blurRad="50800" dist="38100" dir="5400000" algn="t" rotWithShape="0">
                    <a:prstClr val="black">
                      <a:alpha val="40000"/>
                    </a:prstClr>
                  </a:outerShdw>
                </a:effectLst>
                <a:tableStyleId>{5C22544A-7EE6-4342-B048-85BDC9FD1C3A}</a:tableStyleId>
              </a:tblPr>
              <a:tblGrid>
                <a:gridCol w="768436">
                  <a:extLst>
                    <a:ext uri="{9D8B030D-6E8A-4147-A177-3AD203B41FA5}">
                      <a16:colId xmlns:a16="http://schemas.microsoft.com/office/drawing/2014/main" val="20000"/>
                    </a:ext>
                  </a:extLst>
                </a:gridCol>
                <a:gridCol w="883806">
                  <a:extLst>
                    <a:ext uri="{9D8B030D-6E8A-4147-A177-3AD203B41FA5}">
                      <a16:colId xmlns:a16="http://schemas.microsoft.com/office/drawing/2014/main" val="20001"/>
                    </a:ext>
                  </a:extLst>
                </a:gridCol>
                <a:gridCol w="1086507">
                  <a:extLst>
                    <a:ext uri="{9D8B030D-6E8A-4147-A177-3AD203B41FA5}">
                      <a16:colId xmlns:a16="http://schemas.microsoft.com/office/drawing/2014/main" val="20002"/>
                    </a:ext>
                  </a:extLst>
                </a:gridCol>
                <a:gridCol w="3241290">
                  <a:extLst>
                    <a:ext uri="{9D8B030D-6E8A-4147-A177-3AD203B41FA5}">
                      <a16:colId xmlns:a16="http://schemas.microsoft.com/office/drawing/2014/main" val="20003"/>
                    </a:ext>
                  </a:extLst>
                </a:gridCol>
                <a:gridCol w="428581">
                  <a:extLst>
                    <a:ext uri="{9D8B030D-6E8A-4147-A177-3AD203B41FA5}">
                      <a16:colId xmlns:a16="http://schemas.microsoft.com/office/drawing/2014/main" val="20004"/>
                    </a:ext>
                  </a:extLst>
                </a:gridCol>
                <a:gridCol w="383695">
                  <a:extLst>
                    <a:ext uri="{9D8B030D-6E8A-4147-A177-3AD203B41FA5}">
                      <a16:colId xmlns:a16="http://schemas.microsoft.com/office/drawing/2014/main" val="20005"/>
                    </a:ext>
                  </a:extLst>
                </a:gridCol>
                <a:gridCol w="594007">
                  <a:extLst>
                    <a:ext uri="{9D8B030D-6E8A-4147-A177-3AD203B41FA5}">
                      <a16:colId xmlns:a16="http://schemas.microsoft.com/office/drawing/2014/main" val="20006"/>
                    </a:ext>
                  </a:extLst>
                </a:gridCol>
              </a:tblGrid>
              <a:tr h="255671">
                <a:tc rowSpan="2">
                  <a:txBody>
                    <a:bodyPr/>
                    <a:lstStyle/>
                    <a:p>
                      <a:pPr algn="ctr">
                        <a:lnSpc>
                          <a:spcPct val="150000"/>
                        </a:lnSpc>
                        <a:spcBef>
                          <a:spcPts val="1800"/>
                        </a:spcBef>
                        <a:spcAft>
                          <a:spcPts val="1200"/>
                        </a:spcAft>
                      </a:pPr>
                      <a:r>
                        <a:rPr lang="es-MX" sz="800" dirty="0">
                          <a:solidFill>
                            <a:schemeClr val="bg1"/>
                          </a:solidFill>
                          <a:effectLst/>
                          <a:latin typeface="Myriad Pro" panose="020B0503030403020204" pitchFamily="34" charset="0"/>
                        </a:rPr>
                        <a:t>Aspecto Ambiental</a:t>
                      </a:r>
                      <a:endParaRPr lang="es-CR" sz="900" dirty="0">
                        <a:solidFill>
                          <a:schemeClr val="bg1"/>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87875" marR="87875" marT="43938" marB="4393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rowSpan="2">
                  <a:txBody>
                    <a:bodyPr/>
                    <a:lstStyle/>
                    <a:p>
                      <a:pPr algn="ctr">
                        <a:lnSpc>
                          <a:spcPct val="150000"/>
                        </a:lnSpc>
                        <a:spcBef>
                          <a:spcPts val="1800"/>
                        </a:spcBef>
                        <a:spcAft>
                          <a:spcPts val="1200"/>
                        </a:spcAft>
                      </a:pPr>
                      <a:r>
                        <a:rPr lang="es-MX" sz="800" dirty="0">
                          <a:solidFill>
                            <a:schemeClr val="bg1"/>
                          </a:solidFill>
                          <a:effectLst/>
                          <a:latin typeface="Myriad Pro" panose="020B0503030403020204" pitchFamily="34" charset="0"/>
                        </a:rPr>
                        <a:t>Impacto Ambiental (Identificado)</a:t>
                      </a:r>
                      <a:endParaRPr lang="es-CR" sz="900" dirty="0">
                        <a:solidFill>
                          <a:schemeClr val="bg1"/>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87875" marR="87875" marT="43938" marB="4393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rowSpan="2">
                  <a:txBody>
                    <a:bodyPr/>
                    <a:lstStyle/>
                    <a:p>
                      <a:pPr algn="ctr">
                        <a:lnSpc>
                          <a:spcPct val="150000"/>
                        </a:lnSpc>
                        <a:spcBef>
                          <a:spcPts val="1800"/>
                        </a:spcBef>
                        <a:spcAft>
                          <a:spcPts val="1200"/>
                        </a:spcAft>
                      </a:pPr>
                      <a:r>
                        <a:rPr lang="es-MX" sz="800" dirty="0">
                          <a:solidFill>
                            <a:schemeClr val="bg1"/>
                          </a:solidFill>
                          <a:effectLst/>
                          <a:latin typeface="Myriad Pro" panose="020B0503030403020204" pitchFamily="34" charset="0"/>
                        </a:rPr>
                        <a:t>Significancia      de impacto ambiental     (alta-media-baja)</a:t>
                      </a:r>
                      <a:endParaRPr lang="es-CR" sz="900" dirty="0">
                        <a:solidFill>
                          <a:schemeClr val="bg1"/>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87875" marR="87875" marT="43938" marB="4393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rowSpan="2">
                  <a:txBody>
                    <a:bodyPr/>
                    <a:lstStyle/>
                    <a:p>
                      <a:pPr algn="ctr">
                        <a:lnSpc>
                          <a:spcPct val="150000"/>
                        </a:lnSpc>
                        <a:spcBef>
                          <a:spcPts val="1800"/>
                        </a:spcBef>
                        <a:spcAft>
                          <a:spcPts val="1200"/>
                        </a:spcAft>
                      </a:pPr>
                      <a:r>
                        <a:rPr lang="es-MX" sz="800" dirty="0">
                          <a:solidFill>
                            <a:schemeClr val="bg1"/>
                          </a:solidFill>
                          <a:effectLst/>
                          <a:latin typeface="Myriad Pro" panose="020B0503030403020204" pitchFamily="34" charset="0"/>
                        </a:rPr>
                        <a:t>Síntesis de la situación ambiental</a:t>
                      </a:r>
                      <a:endParaRPr lang="es-CR" sz="900" dirty="0">
                        <a:solidFill>
                          <a:schemeClr val="bg1"/>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87875" marR="87875" marT="43938" marB="4393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gridSpan="3">
                  <a:txBody>
                    <a:bodyPr/>
                    <a:lstStyle/>
                    <a:p>
                      <a:pPr algn="ctr">
                        <a:lnSpc>
                          <a:spcPct val="150000"/>
                        </a:lnSpc>
                        <a:spcBef>
                          <a:spcPts val="1800"/>
                        </a:spcBef>
                        <a:spcAft>
                          <a:spcPts val="1200"/>
                        </a:spcAft>
                      </a:pPr>
                      <a:r>
                        <a:rPr lang="es-MX" sz="800" dirty="0">
                          <a:solidFill>
                            <a:schemeClr val="bg1"/>
                          </a:solidFill>
                          <a:effectLst/>
                          <a:latin typeface="Myriad Pro" panose="020B0503030403020204" pitchFamily="34" charset="0"/>
                        </a:rPr>
                        <a:t>Indicadores Línea Base</a:t>
                      </a:r>
                      <a:endParaRPr lang="es-CR" sz="900" dirty="0">
                        <a:solidFill>
                          <a:schemeClr val="bg1"/>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87875" marR="87875" marT="43938" marB="4393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hMerge="1">
                  <a:txBody>
                    <a:bodyPr/>
                    <a:lstStyle/>
                    <a:p>
                      <a:endParaRPr lang="es-CR"/>
                    </a:p>
                  </a:txBody>
                  <a:tcPr/>
                </a:tc>
                <a:tc hMerge="1">
                  <a:txBody>
                    <a:bodyPr/>
                    <a:lstStyle/>
                    <a:p>
                      <a:endParaRPr lang="es-CR"/>
                    </a:p>
                  </a:txBody>
                  <a:tcPr/>
                </a:tc>
                <a:extLst>
                  <a:ext uri="{0D108BD9-81ED-4DB2-BD59-A6C34878D82A}">
                    <a16:rowId xmlns:a16="http://schemas.microsoft.com/office/drawing/2014/main" val="10000"/>
                  </a:ext>
                </a:extLst>
              </a:tr>
              <a:tr h="371239">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a:txBody>
                    <a:bodyPr/>
                    <a:lstStyle/>
                    <a:p>
                      <a:pPr algn="ctr">
                        <a:lnSpc>
                          <a:spcPct val="150000"/>
                        </a:lnSpc>
                        <a:spcBef>
                          <a:spcPts val="1800"/>
                        </a:spcBef>
                        <a:spcAft>
                          <a:spcPts val="0"/>
                        </a:spcAft>
                      </a:pPr>
                      <a:r>
                        <a:rPr lang="es-MX" sz="600" dirty="0">
                          <a:solidFill>
                            <a:srgbClr val="002060"/>
                          </a:solidFill>
                          <a:effectLst/>
                          <a:latin typeface="Myriad Pro" panose="020B0503030403020204" pitchFamily="34" charset="0"/>
                        </a:rPr>
                        <a:t>Valor</a:t>
                      </a:r>
                      <a:endParaRPr lang="es-CR" sz="900" dirty="0">
                        <a:solidFill>
                          <a:srgbClr val="002060"/>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47909" marR="4790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4"/>
                    </a:solidFill>
                  </a:tcPr>
                </a:tc>
                <a:tc>
                  <a:txBody>
                    <a:bodyPr/>
                    <a:lstStyle/>
                    <a:p>
                      <a:pPr algn="ctr">
                        <a:lnSpc>
                          <a:spcPct val="150000"/>
                        </a:lnSpc>
                        <a:spcBef>
                          <a:spcPts val="1800"/>
                        </a:spcBef>
                        <a:spcAft>
                          <a:spcPts val="0"/>
                        </a:spcAft>
                      </a:pPr>
                      <a:r>
                        <a:rPr lang="es-MX" sz="600" dirty="0">
                          <a:solidFill>
                            <a:srgbClr val="002060"/>
                          </a:solidFill>
                          <a:effectLst/>
                          <a:latin typeface="Myriad Pro" panose="020B0503030403020204" pitchFamily="34" charset="0"/>
                        </a:rPr>
                        <a:t>Unidad</a:t>
                      </a:r>
                      <a:endParaRPr lang="es-CR" sz="900" dirty="0">
                        <a:solidFill>
                          <a:srgbClr val="002060"/>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47909" marR="4790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4"/>
                    </a:solidFill>
                  </a:tcPr>
                </a:tc>
                <a:tc>
                  <a:txBody>
                    <a:bodyPr/>
                    <a:lstStyle/>
                    <a:p>
                      <a:pPr algn="ctr">
                        <a:lnSpc>
                          <a:spcPct val="150000"/>
                        </a:lnSpc>
                        <a:spcBef>
                          <a:spcPts val="1800"/>
                        </a:spcBef>
                        <a:spcAft>
                          <a:spcPts val="0"/>
                        </a:spcAft>
                      </a:pPr>
                      <a:r>
                        <a:rPr lang="es-MX" sz="600" dirty="0">
                          <a:solidFill>
                            <a:srgbClr val="002060"/>
                          </a:solidFill>
                          <a:effectLst/>
                          <a:latin typeface="Myriad Pro" panose="020B0503030403020204" pitchFamily="34" charset="0"/>
                        </a:rPr>
                        <a:t>Año de referencia</a:t>
                      </a:r>
                      <a:endParaRPr lang="es-CR" sz="900" dirty="0">
                        <a:solidFill>
                          <a:srgbClr val="002060"/>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47909" marR="4790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10001"/>
                  </a:ext>
                </a:extLst>
              </a:tr>
              <a:tr h="3069879">
                <a:tc>
                  <a:txBody>
                    <a:bodyPr/>
                    <a:lstStyle/>
                    <a:p>
                      <a:pPr algn="ctr">
                        <a:lnSpc>
                          <a:spcPct val="150000"/>
                        </a:lnSpc>
                        <a:spcBef>
                          <a:spcPts val="1800"/>
                        </a:spcBef>
                        <a:spcAft>
                          <a:spcPts val="0"/>
                        </a:spcAft>
                      </a:pPr>
                      <a:r>
                        <a:rPr lang="es-MX" sz="700" dirty="0">
                          <a:solidFill>
                            <a:schemeClr val="bg1"/>
                          </a:solidFill>
                          <a:effectLst/>
                          <a:latin typeface="Myriad Pro" panose="020B0503030403020204" pitchFamily="34" charset="0"/>
                        </a:rPr>
                        <a:t>Generación de Aguas Residuales</a:t>
                      </a:r>
                      <a:endParaRPr lang="es-CR" sz="900" dirty="0">
                        <a:solidFill>
                          <a:schemeClr val="bg1"/>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47909" marR="4790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60000"/>
                        <a:lumOff val="40000"/>
                      </a:schemeClr>
                    </a:solidFill>
                  </a:tcPr>
                </a:tc>
                <a:tc>
                  <a:txBody>
                    <a:bodyPr/>
                    <a:lstStyle/>
                    <a:p>
                      <a:pPr algn="ctr">
                        <a:lnSpc>
                          <a:spcPct val="115000"/>
                        </a:lnSpc>
                        <a:spcBef>
                          <a:spcPts val="600"/>
                        </a:spcBef>
                        <a:spcAft>
                          <a:spcPts val="0"/>
                        </a:spcAft>
                      </a:pPr>
                      <a:r>
                        <a:rPr lang="es-ES" sz="800" dirty="0">
                          <a:solidFill>
                            <a:srgbClr val="245178"/>
                          </a:solidFill>
                          <a:latin typeface="Myriad Pro" panose="020B0503030403020204" pitchFamily="34" charset="0"/>
                          <a:ea typeface="Times New Roman"/>
                          <a:cs typeface="Times New Roman"/>
                        </a:rPr>
                        <a:t>Deterioro de la calidad del agua.</a:t>
                      </a:r>
                    </a:p>
                    <a:p>
                      <a:pPr algn="ctr">
                        <a:lnSpc>
                          <a:spcPct val="115000"/>
                        </a:lnSpc>
                        <a:spcBef>
                          <a:spcPts val="600"/>
                        </a:spcBef>
                        <a:spcAft>
                          <a:spcPts val="0"/>
                        </a:spcAft>
                      </a:pPr>
                      <a:endParaRPr lang="es-CR" sz="800" dirty="0">
                        <a:solidFill>
                          <a:srgbClr val="245178"/>
                        </a:solidFill>
                        <a:latin typeface="Myriad Pro" panose="020B0503030403020204" pitchFamily="34" charset="0"/>
                        <a:ea typeface="Times New Roman"/>
                        <a:cs typeface="Times New Roman"/>
                      </a:endParaRPr>
                    </a:p>
                    <a:p>
                      <a:pPr algn="ctr">
                        <a:lnSpc>
                          <a:spcPct val="115000"/>
                        </a:lnSpc>
                        <a:spcBef>
                          <a:spcPts val="600"/>
                        </a:spcBef>
                        <a:spcAft>
                          <a:spcPts val="0"/>
                        </a:spcAft>
                      </a:pPr>
                      <a:r>
                        <a:rPr lang="es-ES" sz="800" dirty="0">
                          <a:solidFill>
                            <a:srgbClr val="245178"/>
                          </a:solidFill>
                          <a:latin typeface="Myriad Pro" panose="020B0503030403020204" pitchFamily="34" charset="0"/>
                          <a:ea typeface="Times New Roman"/>
                          <a:cs typeface="Times New Roman"/>
                        </a:rPr>
                        <a:t>Generación de gases de efecto invernadero</a:t>
                      </a:r>
                      <a:endParaRPr lang="es-CR" sz="800" dirty="0">
                        <a:solidFill>
                          <a:srgbClr val="245178"/>
                        </a:solidFill>
                        <a:latin typeface="Myriad Pro" panose="020B0503030403020204" pitchFamily="34" charset="0"/>
                        <a:ea typeface="Times New Roman"/>
                        <a:cs typeface="Times New Roman"/>
                      </a:endParaRPr>
                    </a:p>
                  </a:txBody>
                  <a:tcPr marL="47909" marR="47909"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Bef>
                          <a:spcPts val="1800"/>
                        </a:spcBef>
                        <a:spcAft>
                          <a:spcPts val="0"/>
                        </a:spcAft>
                      </a:pPr>
                      <a:r>
                        <a:rPr lang="es-MX" sz="800" dirty="0">
                          <a:solidFill>
                            <a:schemeClr val="tx1"/>
                          </a:solidFill>
                          <a:effectLst/>
                        </a:rPr>
                        <a:t> </a:t>
                      </a:r>
                      <a:r>
                        <a:rPr lang="es-MX" sz="800" dirty="0">
                          <a:solidFill>
                            <a:srgbClr val="245178"/>
                          </a:solidFill>
                          <a:effectLst/>
                          <a:latin typeface="Myriad Pro" panose="020B0503030403020204" pitchFamily="34" charset="0"/>
                        </a:rPr>
                        <a:t>Media</a:t>
                      </a:r>
                      <a:endParaRPr lang="es-CR" sz="900" dirty="0">
                        <a:solidFill>
                          <a:srgbClr val="245178"/>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47909" marR="47909"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just">
                        <a:lnSpc>
                          <a:spcPct val="115000"/>
                        </a:lnSpc>
                        <a:spcBef>
                          <a:spcPts val="600"/>
                        </a:spcBef>
                        <a:spcAft>
                          <a:spcPts val="0"/>
                        </a:spcAft>
                      </a:pPr>
                      <a:r>
                        <a:rPr lang="es-ES" sz="800" b="1" dirty="0">
                          <a:solidFill>
                            <a:srgbClr val="245178"/>
                          </a:solidFill>
                          <a:latin typeface="Myriad Pro" panose="020B0503030403020204" pitchFamily="34" charset="0"/>
                          <a:ea typeface="Times New Roman"/>
                          <a:cs typeface="Times New Roman"/>
                        </a:rPr>
                        <a:t>Fuentes de generación:</a:t>
                      </a:r>
                      <a:r>
                        <a:rPr lang="es-ES" sz="800" dirty="0">
                          <a:solidFill>
                            <a:srgbClr val="245178"/>
                          </a:solidFill>
                          <a:latin typeface="Myriad Pro" panose="020B0503030403020204" pitchFamily="34" charset="0"/>
                          <a:ea typeface="Times New Roman"/>
                          <a:cs typeface="Times New Roman"/>
                        </a:rPr>
                        <a:t> Los aguas residuales se generan en la soda del edificio central y en los diferentes baños y lavatorios de los edificios; por lo que se considera que sólo se generan aguas residuales de tipo ordinario.</a:t>
                      </a:r>
                      <a:endParaRPr lang="es-CR" sz="800" dirty="0">
                        <a:solidFill>
                          <a:srgbClr val="245178"/>
                        </a:solidFill>
                        <a:latin typeface="Myriad Pro" panose="020B0503030403020204" pitchFamily="34" charset="0"/>
                        <a:ea typeface="Times New Roman"/>
                        <a:cs typeface="Times New Roman"/>
                      </a:endParaRPr>
                    </a:p>
                    <a:p>
                      <a:pPr algn="just">
                        <a:lnSpc>
                          <a:spcPct val="115000"/>
                        </a:lnSpc>
                        <a:spcBef>
                          <a:spcPts val="600"/>
                        </a:spcBef>
                        <a:spcAft>
                          <a:spcPts val="0"/>
                        </a:spcAft>
                      </a:pPr>
                      <a:r>
                        <a:rPr lang="es-ES" sz="800" b="1" dirty="0">
                          <a:solidFill>
                            <a:srgbClr val="245178"/>
                          </a:solidFill>
                          <a:latin typeface="Myriad Pro" panose="020B0503030403020204" pitchFamily="34" charset="0"/>
                          <a:ea typeface="Times New Roman"/>
                          <a:cs typeface="Times New Roman"/>
                        </a:rPr>
                        <a:t>Manejo de aguas residuales</a:t>
                      </a:r>
                      <a:r>
                        <a:rPr lang="es-ES" sz="800" dirty="0">
                          <a:solidFill>
                            <a:srgbClr val="245178"/>
                          </a:solidFill>
                          <a:latin typeface="Myriad Pro" panose="020B0503030403020204" pitchFamily="34" charset="0"/>
                          <a:ea typeface="Times New Roman"/>
                          <a:cs typeface="Times New Roman"/>
                        </a:rPr>
                        <a:t>: en el tema de prevención y reducción de la generación, se han colocado rótulos incentivando al ahorro del agua en los baños del edificio central (y por consiguiente la reducción en la generación de aguas residuales ). En los demás edificios aún no se han colocado rótulos. Se mantiene un programa de identificación y reparación de fugas, colocación de medidores de flujo en todos los edificios. No se cuentan con sistemas y/o mecanismo de bajo consumo. Las aguas residuales únicamente son conducidas a su punto de disposición final (sin tratamiento)</a:t>
                      </a:r>
                      <a:endParaRPr lang="es-CR" sz="800" dirty="0">
                        <a:solidFill>
                          <a:srgbClr val="245178"/>
                        </a:solidFill>
                        <a:latin typeface="Myriad Pro" panose="020B0503030403020204" pitchFamily="34" charset="0"/>
                        <a:ea typeface="Times New Roman"/>
                        <a:cs typeface="Times New Roman"/>
                      </a:endParaRPr>
                    </a:p>
                    <a:p>
                      <a:pPr algn="just">
                        <a:lnSpc>
                          <a:spcPct val="115000"/>
                        </a:lnSpc>
                        <a:spcBef>
                          <a:spcPts val="600"/>
                        </a:spcBef>
                        <a:spcAft>
                          <a:spcPts val="0"/>
                        </a:spcAft>
                      </a:pPr>
                      <a:r>
                        <a:rPr lang="es-ES" sz="800" b="1" dirty="0">
                          <a:solidFill>
                            <a:srgbClr val="245178"/>
                          </a:solidFill>
                          <a:latin typeface="Myriad Pro" panose="020B0503030403020204" pitchFamily="34" charset="0"/>
                          <a:ea typeface="Times New Roman"/>
                          <a:cs typeface="Times New Roman"/>
                        </a:rPr>
                        <a:t>Disposición de aguas residuales</a:t>
                      </a:r>
                      <a:r>
                        <a:rPr lang="es-ES" sz="800" dirty="0">
                          <a:solidFill>
                            <a:srgbClr val="245178"/>
                          </a:solidFill>
                          <a:latin typeface="Myriad Pro" panose="020B0503030403020204" pitchFamily="34" charset="0"/>
                          <a:ea typeface="Times New Roman"/>
                          <a:cs typeface="Times New Roman"/>
                        </a:rPr>
                        <a:t>: En los siguientes edificios: Central, (…) existe red de alcantarillado sanitario. Por lo que las aguas residuales ordinarias son dispuestos en dicho sistema sin necesidad de tratamiento.</a:t>
                      </a:r>
                      <a:endParaRPr lang="es-CR" sz="800" dirty="0">
                        <a:solidFill>
                          <a:srgbClr val="245178"/>
                        </a:solidFill>
                        <a:latin typeface="Myriad Pro" panose="020B0503030403020204" pitchFamily="34" charset="0"/>
                        <a:ea typeface="Times New Roman"/>
                        <a:cs typeface="Times New Roman"/>
                      </a:endParaRPr>
                    </a:p>
                    <a:p>
                      <a:pPr algn="just">
                        <a:lnSpc>
                          <a:spcPct val="115000"/>
                        </a:lnSpc>
                        <a:spcBef>
                          <a:spcPts val="600"/>
                        </a:spcBef>
                        <a:spcAft>
                          <a:spcPts val="0"/>
                        </a:spcAft>
                      </a:pPr>
                      <a:r>
                        <a:rPr lang="es-ES" sz="800" dirty="0">
                          <a:solidFill>
                            <a:srgbClr val="245178"/>
                          </a:solidFill>
                          <a:latin typeface="Myriad Pro" panose="020B0503030403020204" pitchFamily="34" charset="0"/>
                          <a:ea typeface="Times New Roman"/>
                          <a:cs typeface="Times New Roman"/>
                        </a:rPr>
                        <a:t>En los edificios “X”, “Y” y “Z” no existe disponibilidad de servicio de alcantarillado sanitario. Las aguas residuales son dispuestas en 6 sistemas de tanques sépticos (2 por edificio), de los cuales se extraen los lodos con una frecuencia de 1 vez cada 3 años. La empresa que se contrata para esta labor es (…) la cual lleva los lodos a (…) para su tratamiento.</a:t>
                      </a:r>
                      <a:endParaRPr lang="es-CR" sz="800" dirty="0">
                        <a:solidFill>
                          <a:srgbClr val="245178"/>
                        </a:solidFill>
                        <a:latin typeface="Myriad Pro" panose="020B0503030403020204" pitchFamily="34" charset="0"/>
                        <a:ea typeface="Times New Roman"/>
                        <a:cs typeface="Times New Roman"/>
                      </a:endParaRPr>
                    </a:p>
                  </a:txBody>
                  <a:tcPr marL="47909" marR="47909"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spcBef>
                          <a:spcPts val="1800"/>
                        </a:spcBef>
                        <a:spcAft>
                          <a:spcPts val="0"/>
                        </a:spcAft>
                      </a:pPr>
                      <a:r>
                        <a:rPr lang="es-MX" sz="800" dirty="0">
                          <a:solidFill>
                            <a:schemeClr val="bg1"/>
                          </a:solidFill>
                          <a:effectLst/>
                        </a:rPr>
                        <a:t> </a:t>
                      </a:r>
                      <a:endParaRPr lang="es-CR" sz="9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909" marR="47909"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spcBef>
                          <a:spcPts val="1800"/>
                        </a:spcBef>
                        <a:spcAft>
                          <a:spcPts val="0"/>
                        </a:spcAft>
                      </a:pPr>
                      <a:r>
                        <a:rPr lang="es-MX" sz="800" dirty="0">
                          <a:solidFill>
                            <a:schemeClr val="bg1"/>
                          </a:solidFill>
                          <a:effectLst/>
                        </a:rPr>
                        <a:t> </a:t>
                      </a:r>
                      <a:endParaRPr lang="es-CR" sz="9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909" marR="47909"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spcBef>
                          <a:spcPts val="1800"/>
                        </a:spcBef>
                        <a:spcAft>
                          <a:spcPts val="0"/>
                        </a:spcAft>
                      </a:pPr>
                      <a:r>
                        <a:rPr lang="es-MX" sz="800" dirty="0">
                          <a:solidFill>
                            <a:schemeClr val="bg1"/>
                          </a:solidFill>
                          <a:effectLst/>
                        </a:rPr>
                        <a:t> </a:t>
                      </a:r>
                      <a:endParaRPr lang="es-CR" sz="9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909" marR="47909"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7117965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ángulo 34">
            <a:extLst>
              <a:ext uri="{FF2B5EF4-FFF2-40B4-BE49-F238E27FC236}">
                <a16:creationId xmlns:a16="http://schemas.microsoft.com/office/drawing/2014/main" id="{2FE4D726-9C51-4938-9891-BA463323B838}"/>
              </a:ext>
            </a:extLst>
          </p:cNvPr>
          <p:cNvSpPr/>
          <p:nvPr/>
        </p:nvSpPr>
        <p:spPr>
          <a:xfrm>
            <a:off x="0" y="2586446"/>
            <a:ext cx="9144000" cy="242370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6" name="Imagen 5">
            <a:extLst>
              <a:ext uri="{FF2B5EF4-FFF2-40B4-BE49-F238E27FC236}">
                <a16:creationId xmlns:a16="http://schemas.microsoft.com/office/drawing/2014/main" id="{FDA957D3-E130-43CD-B951-8A3EE6D5D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 y="0"/>
            <a:ext cx="9147238" cy="5143500"/>
          </a:xfrm>
          <a:prstGeom prst="rect">
            <a:avLst/>
          </a:prstGeom>
        </p:spPr>
      </p:pic>
      <p:pic>
        <p:nvPicPr>
          <p:cNvPr id="2" name="Imagen 1">
            <a:extLst>
              <a:ext uri="{FF2B5EF4-FFF2-40B4-BE49-F238E27FC236}">
                <a16:creationId xmlns:a16="http://schemas.microsoft.com/office/drawing/2014/main" id="{869C97F7-7343-4EC7-9C19-256EB2F10F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
            <a:ext cx="9144000" cy="5141975"/>
          </a:xfrm>
          <a:prstGeom prst="rect">
            <a:avLst/>
          </a:prstGeom>
          <a:effectLst>
            <a:outerShdw blurRad="50800" dist="38100" dir="5400000" algn="t" rotWithShape="0">
              <a:prstClr val="black">
                <a:alpha val="40000"/>
              </a:prstClr>
            </a:outerShdw>
          </a:effectLst>
        </p:spPr>
      </p:pic>
      <p:sp>
        <p:nvSpPr>
          <p:cNvPr id="3" name="CuadroTexto 2">
            <a:extLst>
              <a:ext uri="{FF2B5EF4-FFF2-40B4-BE49-F238E27FC236}">
                <a16:creationId xmlns:a16="http://schemas.microsoft.com/office/drawing/2014/main" id="{6DD94543-94E5-4974-A98F-03B11FF02CB9}"/>
              </a:ext>
            </a:extLst>
          </p:cNvPr>
          <p:cNvSpPr txBox="1"/>
          <p:nvPr/>
        </p:nvSpPr>
        <p:spPr>
          <a:xfrm>
            <a:off x="3108960" y="92529"/>
            <a:ext cx="5277394" cy="338554"/>
          </a:xfrm>
          <a:prstGeom prst="rect">
            <a:avLst/>
          </a:prstGeom>
          <a:noFill/>
        </p:spPr>
        <p:txBody>
          <a:bodyPr wrap="square" rtlCol="0">
            <a:spAutoFit/>
          </a:bodyPr>
          <a:lstStyle/>
          <a:p>
            <a:pPr algn="ctr"/>
            <a:r>
              <a:rPr lang="es-CR" sz="1600" b="1" dirty="0">
                <a:solidFill>
                  <a:srgbClr val="245178"/>
                </a:solidFill>
                <a:latin typeface="Myriad Pro" panose="020B0503030403020204" pitchFamily="34" charset="0"/>
              </a:rPr>
              <a:t>Paso 6: Definición del Alcance</a:t>
            </a:r>
          </a:p>
        </p:txBody>
      </p:sp>
      <p:sp>
        <p:nvSpPr>
          <p:cNvPr id="4" name="Elipse 3">
            <a:extLst>
              <a:ext uri="{FF2B5EF4-FFF2-40B4-BE49-F238E27FC236}">
                <a16:creationId xmlns:a16="http://schemas.microsoft.com/office/drawing/2014/main" id="{7CC1678A-25CF-4767-A1C2-FC95C8ED8E8E}"/>
              </a:ext>
            </a:extLst>
          </p:cNvPr>
          <p:cNvSpPr/>
          <p:nvPr/>
        </p:nvSpPr>
        <p:spPr>
          <a:xfrm>
            <a:off x="96521" y="633730"/>
            <a:ext cx="707027" cy="707027"/>
          </a:xfrm>
          <a:prstGeom prst="ellipse">
            <a:avLst/>
          </a:prstGeom>
          <a:solidFill>
            <a:srgbClr val="E2DFD4"/>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pic>
        <p:nvPicPr>
          <p:cNvPr id="5" name="Imagen 4">
            <a:extLst>
              <a:ext uri="{FF2B5EF4-FFF2-40B4-BE49-F238E27FC236}">
                <a16:creationId xmlns:a16="http://schemas.microsoft.com/office/drawing/2014/main" id="{F59B1ECF-99F2-455E-B12C-A613B6035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349" y="793749"/>
            <a:ext cx="368301" cy="368301"/>
          </a:xfrm>
          <a:prstGeom prst="rect">
            <a:avLst/>
          </a:prstGeom>
        </p:spPr>
      </p:pic>
      <p:grpSp>
        <p:nvGrpSpPr>
          <p:cNvPr id="57" name="Grupo 56">
            <a:extLst>
              <a:ext uri="{FF2B5EF4-FFF2-40B4-BE49-F238E27FC236}">
                <a16:creationId xmlns:a16="http://schemas.microsoft.com/office/drawing/2014/main" id="{907D1FD5-4311-405B-85FA-505C54499623}"/>
              </a:ext>
            </a:extLst>
          </p:cNvPr>
          <p:cNvGrpSpPr/>
          <p:nvPr/>
        </p:nvGrpSpPr>
        <p:grpSpPr>
          <a:xfrm>
            <a:off x="2419717" y="2837637"/>
            <a:ext cx="6463934" cy="1674170"/>
            <a:chOff x="377969" y="3215220"/>
            <a:chExt cx="6463934" cy="1674170"/>
          </a:xfrm>
        </p:grpSpPr>
        <p:grpSp>
          <p:nvGrpSpPr>
            <p:cNvPr id="45" name="Grupo 44">
              <a:extLst>
                <a:ext uri="{FF2B5EF4-FFF2-40B4-BE49-F238E27FC236}">
                  <a16:creationId xmlns:a16="http://schemas.microsoft.com/office/drawing/2014/main" id="{6B0DDDBA-F68D-4AE7-A4C9-AC8B3201F742}"/>
                </a:ext>
              </a:extLst>
            </p:cNvPr>
            <p:cNvGrpSpPr/>
            <p:nvPr/>
          </p:nvGrpSpPr>
          <p:grpSpPr>
            <a:xfrm>
              <a:off x="377969" y="3215220"/>
              <a:ext cx="6456073" cy="542376"/>
              <a:chOff x="691478" y="3260937"/>
              <a:chExt cx="6456073" cy="542376"/>
            </a:xfrm>
            <a:effectLst>
              <a:outerShdw blurRad="50800" dist="38100" dir="5400000" algn="t" rotWithShape="0">
                <a:prstClr val="black">
                  <a:alpha val="40000"/>
                </a:prstClr>
              </a:outerShdw>
            </a:effectLst>
          </p:grpSpPr>
          <p:pic>
            <p:nvPicPr>
              <p:cNvPr id="8" name="Imagen 7">
                <a:extLst>
                  <a:ext uri="{FF2B5EF4-FFF2-40B4-BE49-F238E27FC236}">
                    <a16:creationId xmlns:a16="http://schemas.microsoft.com/office/drawing/2014/main" id="{FFEB9F48-065B-4324-9701-D02A1683C283}"/>
                  </a:ext>
                </a:extLst>
              </p:cNvPr>
              <p:cNvPicPr>
                <a:picLocks noChangeAspect="1"/>
              </p:cNvPicPr>
              <p:nvPr/>
            </p:nvPicPr>
            <p:blipFill rotWithShape="1">
              <a:blip r:embed="rId5">
                <a:extLst>
                  <a:ext uri="{28A0092B-C50C-407E-A947-70E740481C1C}">
                    <a14:useLocalDpi xmlns:a14="http://schemas.microsoft.com/office/drawing/2010/main" val="0"/>
                  </a:ext>
                </a:extLst>
              </a:blip>
              <a:srcRect r="11481"/>
              <a:stretch/>
            </p:blipFill>
            <p:spPr>
              <a:xfrm>
                <a:off x="691478" y="3260937"/>
                <a:ext cx="3415773" cy="542376"/>
              </a:xfrm>
              <a:prstGeom prst="rect">
                <a:avLst/>
              </a:prstGeom>
              <a:effectLst/>
            </p:spPr>
          </p:pic>
          <p:sp>
            <p:nvSpPr>
              <p:cNvPr id="22" name="Rectángulo 21">
                <a:extLst>
                  <a:ext uri="{FF2B5EF4-FFF2-40B4-BE49-F238E27FC236}">
                    <a16:creationId xmlns:a16="http://schemas.microsoft.com/office/drawing/2014/main" id="{569F746E-348E-4E02-B463-88B6BAE3E5F2}"/>
                  </a:ext>
                </a:extLst>
              </p:cNvPr>
              <p:cNvSpPr/>
              <p:nvPr/>
            </p:nvSpPr>
            <p:spPr>
              <a:xfrm>
                <a:off x="2192132" y="3348811"/>
                <a:ext cx="4636705" cy="415911"/>
              </a:xfrm>
              <a:prstGeom prst="rect">
                <a:avLst/>
              </a:prstGeom>
              <a:solidFill>
                <a:srgbClr val="EAE8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31" name="CuadroTexto 30">
                <a:extLst>
                  <a:ext uri="{FF2B5EF4-FFF2-40B4-BE49-F238E27FC236}">
                    <a16:creationId xmlns:a16="http://schemas.microsoft.com/office/drawing/2014/main" id="{56E6C26D-F25B-440D-9A94-656125A9227F}"/>
                  </a:ext>
                </a:extLst>
              </p:cNvPr>
              <p:cNvSpPr txBox="1"/>
              <p:nvPr/>
            </p:nvSpPr>
            <p:spPr>
              <a:xfrm>
                <a:off x="1380721" y="3327452"/>
                <a:ext cx="5636201" cy="461665"/>
              </a:xfrm>
              <a:prstGeom prst="rect">
                <a:avLst/>
              </a:prstGeom>
              <a:noFill/>
            </p:spPr>
            <p:txBody>
              <a:bodyPr wrap="square" rtlCol="0">
                <a:spAutoFit/>
              </a:bodyPr>
              <a:lstStyle/>
              <a:p>
                <a:pPr algn="just"/>
                <a:r>
                  <a:rPr lang="es-CR" sz="1200" dirty="0">
                    <a:solidFill>
                      <a:srgbClr val="245178"/>
                    </a:solidFill>
                    <a:latin typeface="Myriad Pro" panose="020B0503030403020204" pitchFamily="34" charset="0"/>
                  </a:rPr>
                  <a:t>Principales hallazgos obtenidos en el diagnóstico institucional (priorización </a:t>
                </a:r>
                <a:r>
                  <a:rPr lang="es-CR" sz="1200" dirty="0" err="1">
                    <a:solidFill>
                      <a:srgbClr val="245178"/>
                    </a:solidFill>
                    <a:latin typeface="Myriad Pro" panose="020B0503030403020204" pitchFamily="34" charset="0"/>
                  </a:rPr>
                  <a:t>dee</a:t>
                </a:r>
                <a:r>
                  <a:rPr lang="es-CR" sz="1200" dirty="0">
                    <a:solidFill>
                      <a:srgbClr val="245178"/>
                    </a:solidFill>
                    <a:latin typeface="Myriad Pro" panose="020B0503030403020204" pitchFamily="34" charset="0"/>
                  </a:rPr>
                  <a:t> organizaciones donde se detecten mayores problemas ambientales).</a:t>
                </a:r>
              </a:p>
            </p:txBody>
          </p:sp>
          <p:pic>
            <p:nvPicPr>
              <p:cNvPr id="37" name="Imagen 36">
                <a:extLst>
                  <a:ext uri="{FF2B5EF4-FFF2-40B4-BE49-F238E27FC236}">
                    <a16:creationId xmlns:a16="http://schemas.microsoft.com/office/drawing/2014/main" id="{060331EC-B80E-47B3-8D13-36A255B0B988}"/>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11500"/>
                        </a14:imgEffect>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flipH="1">
                <a:off x="702702" y="3326902"/>
                <a:ext cx="438459" cy="413339"/>
              </a:xfrm>
              <a:prstGeom prst="rect">
                <a:avLst/>
              </a:prstGeom>
            </p:spPr>
          </p:pic>
          <p:sp>
            <p:nvSpPr>
              <p:cNvPr id="42" name="Diagrama de flujo: retraso 41">
                <a:extLst>
                  <a:ext uri="{FF2B5EF4-FFF2-40B4-BE49-F238E27FC236}">
                    <a16:creationId xmlns:a16="http://schemas.microsoft.com/office/drawing/2014/main" id="{15BEE475-3124-4085-877E-CF3052866B3A}"/>
                  </a:ext>
                </a:extLst>
              </p:cNvPr>
              <p:cNvSpPr/>
              <p:nvPr/>
            </p:nvSpPr>
            <p:spPr>
              <a:xfrm>
                <a:off x="6828836" y="3348811"/>
                <a:ext cx="318715" cy="415911"/>
              </a:xfrm>
              <a:prstGeom prst="flowChartDelay">
                <a:avLst/>
              </a:prstGeom>
              <a:solidFill>
                <a:srgbClr val="EAE8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grpSp>
        <p:grpSp>
          <p:nvGrpSpPr>
            <p:cNvPr id="46" name="Grupo 45">
              <a:extLst>
                <a:ext uri="{FF2B5EF4-FFF2-40B4-BE49-F238E27FC236}">
                  <a16:creationId xmlns:a16="http://schemas.microsoft.com/office/drawing/2014/main" id="{CF28DE9F-7023-4290-9583-973362B7DCFE}"/>
                </a:ext>
              </a:extLst>
            </p:cNvPr>
            <p:cNvGrpSpPr/>
            <p:nvPr/>
          </p:nvGrpSpPr>
          <p:grpSpPr>
            <a:xfrm>
              <a:off x="389194" y="3782563"/>
              <a:ext cx="6452709" cy="539483"/>
              <a:chOff x="702703" y="3828280"/>
              <a:chExt cx="6452709" cy="539483"/>
            </a:xfrm>
            <a:effectLst>
              <a:outerShdw blurRad="50800" dist="38100" dir="5400000" algn="t" rotWithShape="0">
                <a:prstClr val="black">
                  <a:alpha val="40000"/>
                </a:prstClr>
              </a:outerShdw>
            </a:effectLst>
          </p:grpSpPr>
          <p:pic>
            <p:nvPicPr>
              <p:cNvPr id="13" name="Imagen 12">
                <a:extLst>
                  <a:ext uri="{FF2B5EF4-FFF2-40B4-BE49-F238E27FC236}">
                    <a16:creationId xmlns:a16="http://schemas.microsoft.com/office/drawing/2014/main" id="{FBE8FA27-79B5-4DE1-9467-C83C9204961A}"/>
                  </a:ext>
                </a:extLst>
              </p:cNvPr>
              <p:cNvPicPr>
                <a:picLocks noChangeAspect="1"/>
              </p:cNvPicPr>
              <p:nvPr/>
            </p:nvPicPr>
            <p:blipFill rotWithShape="1">
              <a:blip r:embed="rId8">
                <a:extLst>
                  <a:ext uri="{28A0092B-C50C-407E-A947-70E740481C1C}">
                    <a14:useLocalDpi xmlns:a14="http://schemas.microsoft.com/office/drawing/2010/main" val="0"/>
                  </a:ext>
                </a:extLst>
              </a:blip>
              <a:srcRect r="11945"/>
              <a:stretch/>
            </p:blipFill>
            <p:spPr>
              <a:xfrm>
                <a:off x="702703" y="3828280"/>
                <a:ext cx="3390255" cy="539483"/>
              </a:xfrm>
              <a:prstGeom prst="rect">
                <a:avLst/>
              </a:prstGeom>
              <a:effectLst/>
            </p:spPr>
          </p:pic>
          <p:sp>
            <p:nvSpPr>
              <p:cNvPr id="23" name="Rectángulo 22">
                <a:extLst>
                  <a:ext uri="{FF2B5EF4-FFF2-40B4-BE49-F238E27FC236}">
                    <a16:creationId xmlns:a16="http://schemas.microsoft.com/office/drawing/2014/main" id="{7736BEBD-2125-43E1-BE88-940BB8F83751}"/>
                  </a:ext>
                </a:extLst>
              </p:cNvPr>
              <p:cNvSpPr/>
              <p:nvPr/>
            </p:nvSpPr>
            <p:spPr>
              <a:xfrm>
                <a:off x="2186920" y="3910815"/>
                <a:ext cx="4631103" cy="427567"/>
              </a:xfrm>
              <a:prstGeom prst="rect">
                <a:avLst/>
              </a:prstGeom>
              <a:solidFill>
                <a:srgbClr val="EAE8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39" name="Imagen 38">
                <a:extLst>
                  <a:ext uri="{FF2B5EF4-FFF2-40B4-BE49-F238E27FC236}">
                    <a16:creationId xmlns:a16="http://schemas.microsoft.com/office/drawing/2014/main" id="{04A3BC67-57CF-4C71-837F-1C15C1B95800}"/>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71597" y="3884188"/>
                <a:ext cx="346622" cy="346622"/>
              </a:xfrm>
              <a:prstGeom prst="rect">
                <a:avLst/>
              </a:prstGeom>
            </p:spPr>
          </p:pic>
          <p:sp>
            <p:nvSpPr>
              <p:cNvPr id="43" name="Diagrama de flujo: retraso 42">
                <a:extLst>
                  <a:ext uri="{FF2B5EF4-FFF2-40B4-BE49-F238E27FC236}">
                    <a16:creationId xmlns:a16="http://schemas.microsoft.com/office/drawing/2014/main" id="{CEB0DD43-0CA4-47D7-8600-967BC723829F}"/>
                  </a:ext>
                </a:extLst>
              </p:cNvPr>
              <p:cNvSpPr/>
              <p:nvPr/>
            </p:nvSpPr>
            <p:spPr>
              <a:xfrm>
                <a:off x="6815778" y="3910814"/>
                <a:ext cx="339634" cy="429507"/>
              </a:xfrm>
              <a:prstGeom prst="flowChartDelay">
                <a:avLst/>
              </a:prstGeom>
              <a:solidFill>
                <a:srgbClr val="EAE8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32" name="CuadroTexto 31">
                <a:extLst>
                  <a:ext uri="{FF2B5EF4-FFF2-40B4-BE49-F238E27FC236}">
                    <a16:creationId xmlns:a16="http://schemas.microsoft.com/office/drawing/2014/main" id="{8B554D1C-BC12-4F55-B597-FB254FAFCB39}"/>
                  </a:ext>
                </a:extLst>
              </p:cNvPr>
              <p:cNvSpPr txBox="1"/>
              <p:nvPr/>
            </p:nvSpPr>
            <p:spPr>
              <a:xfrm>
                <a:off x="1380722" y="3982109"/>
                <a:ext cx="5368420" cy="276999"/>
              </a:xfrm>
              <a:prstGeom prst="rect">
                <a:avLst/>
              </a:prstGeom>
              <a:noFill/>
            </p:spPr>
            <p:txBody>
              <a:bodyPr wrap="square" rtlCol="0">
                <a:spAutoFit/>
              </a:bodyPr>
              <a:lstStyle/>
              <a:p>
                <a:r>
                  <a:rPr lang="es-CR" sz="1200" dirty="0">
                    <a:solidFill>
                      <a:srgbClr val="245178"/>
                    </a:solidFill>
                    <a:latin typeface="Myriad Pro" panose="020B0503030403020204" pitchFamily="34" charset="0"/>
                  </a:rPr>
                  <a:t>Presupuesto institucional.</a:t>
                </a:r>
              </a:p>
            </p:txBody>
          </p:sp>
        </p:grpSp>
        <p:grpSp>
          <p:nvGrpSpPr>
            <p:cNvPr id="47" name="Grupo 46">
              <a:extLst>
                <a:ext uri="{FF2B5EF4-FFF2-40B4-BE49-F238E27FC236}">
                  <a16:creationId xmlns:a16="http://schemas.microsoft.com/office/drawing/2014/main" id="{EDEC8178-3611-4231-9DFF-9D68B7839315}"/>
                </a:ext>
              </a:extLst>
            </p:cNvPr>
            <p:cNvGrpSpPr/>
            <p:nvPr/>
          </p:nvGrpSpPr>
          <p:grpSpPr>
            <a:xfrm>
              <a:off x="389193" y="4347014"/>
              <a:ext cx="6441157" cy="542376"/>
              <a:chOff x="702702" y="4392731"/>
              <a:chExt cx="6441157" cy="542376"/>
            </a:xfrm>
            <a:effectLst>
              <a:outerShdw blurRad="50800" dist="38100" dir="5400000" algn="t" rotWithShape="0">
                <a:prstClr val="black">
                  <a:alpha val="40000"/>
                </a:prstClr>
              </a:outerShdw>
            </a:effectLst>
          </p:grpSpPr>
          <p:pic>
            <p:nvPicPr>
              <p:cNvPr id="18" name="Imagen 17">
                <a:extLst>
                  <a:ext uri="{FF2B5EF4-FFF2-40B4-BE49-F238E27FC236}">
                    <a16:creationId xmlns:a16="http://schemas.microsoft.com/office/drawing/2014/main" id="{CB0E771E-387E-4714-AC49-05A6C775CE4A}"/>
                  </a:ext>
                </a:extLst>
              </p:cNvPr>
              <p:cNvPicPr>
                <a:picLocks noChangeAspect="1"/>
              </p:cNvPicPr>
              <p:nvPr/>
            </p:nvPicPr>
            <p:blipFill rotWithShape="1">
              <a:blip r:embed="rId11">
                <a:extLst>
                  <a:ext uri="{28A0092B-C50C-407E-A947-70E740481C1C}">
                    <a14:useLocalDpi xmlns:a14="http://schemas.microsoft.com/office/drawing/2010/main" val="0"/>
                  </a:ext>
                </a:extLst>
              </a:blip>
              <a:srcRect r="12142"/>
              <a:stretch/>
            </p:blipFill>
            <p:spPr>
              <a:xfrm>
                <a:off x="702702" y="4392731"/>
                <a:ext cx="3390257" cy="542376"/>
              </a:xfrm>
              <a:prstGeom prst="rect">
                <a:avLst/>
              </a:prstGeom>
              <a:effectLst/>
            </p:spPr>
          </p:pic>
          <p:sp>
            <p:nvSpPr>
              <p:cNvPr id="24" name="Rectángulo 23">
                <a:extLst>
                  <a:ext uri="{FF2B5EF4-FFF2-40B4-BE49-F238E27FC236}">
                    <a16:creationId xmlns:a16="http://schemas.microsoft.com/office/drawing/2014/main" id="{38BE1776-1339-4F5C-B412-FE35884A9DB9}"/>
                  </a:ext>
                </a:extLst>
              </p:cNvPr>
              <p:cNvSpPr/>
              <p:nvPr/>
            </p:nvSpPr>
            <p:spPr>
              <a:xfrm>
                <a:off x="2207763" y="4473281"/>
                <a:ext cx="4608015" cy="427567"/>
              </a:xfrm>
              <a:prstGeom prst="rect">
                <a:avLst/>
              </a:prstGeom>
              <a:solidFill>
                <a:srgbClr val="EAE8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sp>
            <p:nvSpPr>
              <p:cNvPr id="33" name="CuadroTexto 32">
                <a:extLst>
                  <a:ext uri="{FF2B5EF4-FFF2-40B4-BE49-F238E27FC236}">
                    <a16:creationId xmlns:a16="http://schemas.microsoft.com/office/drawing/2014/main" id="{54AE57C5-4A3B-4696-825D-868991495583}"/>
                  </a:ext>
                </a:extLst>
              </p:cNvPr>
              <p:cNvSpPr txBox="1"/>
              <p:nvPr/>
            </p:nvSpPr>
            <p:spPr>
              <a:xfrm>
                <a:off x="1380722" y="4548564"/>
                <a:ext cx="5364066" cy="276999"/>
              </a:xfrm>
              <a:prstGeom prst="rect">
                <a:avLst/>
              </a:prstGeom>
              <a:noFill/>
            </p:spPr>
            <p:txBody>
              <a:bodyPr wrap="square" rtlCol="0">
                <a:spAutoFit/>
              </a:bodyPr>
              <a:lstStyle/>
              <a:p>
                <a:r>
                  <a:rPr lang="es-CR" sz="1200" dirty="0">
                    <a:solidFill>
                      <a:srgbClr val="245178"/>
                    </a:solidFill>
                    <a:latin typeface="Myriad Pro" panose="020B0503030403020204" pitchFamily="34" charset="0"/>
                  </a:rPr>
                  <a:t>Facilidad organizacional para la implementación del PGAI.</a:t>
                </a:r>
              </a:p>
            </p:txBody>
          </p:sp>
          <p:pic>
            <p:nvPicPr>
              <p:cNvPr id="41" name="Imagen 40">
                <a:extLst>
                  <a:ext uri="{FF2B5EF4-FFF2-40B4-BE49-F238E27FC236}">
                    <a16:creationId xmlns:a16="http://schemas.microsoft.com/office/drawing/2014/main" id="{E6D32AB0-87FB-4522-B4C4-79161DA71D75}"/>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71597" y="4422113"/>
                <a:ext cx="380306" cy="380306"/>
              </a:xfrm>
              <a:prstGeom prst="rect">
                <a:avLst/>
              </a:prstGeom>
            </p:spPr>
          </p:pic>
          <p:sp>
            <p:nvSpPr>
              <p:cNvPr id="44" name="Diagrama de flujo: retraso 43">
                <a:extLst>
                  <a:ext uri="{FF2B5EF4-FFF2-40B4-BE49-F238E27FC236}">
                    <a16:creationId xmlns:a16="http://schemas.microsoft.com/office/drawing/2014/main" id="{E15123AD-5482-4F59-A913-F2ACC3F56C99}"/>
                  </a:ext>
                </a:extLst>
              </p:cNvPr>
              <p:cNvSpPr/>
              <p:nvPr/>
            </p:nvSpPr>
            <p:spPr>
              <a:xfrm>
                <a:off x="6804225" y="4473281"/>
                <a:ext cx="339634" cy="426054"/>
              </a:xfrm>
              <a:prstGeom prst="flowChartDelay">
                <a:avLst/>
              </a:prstGeom>
              <a:solidFill>
                <a:srgbClr val="EAE8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grpSp>
      <p:grpSp>
        <p:nvGrpSpPr>
          <p:cNvPr id="59" name="Grupo 58">
            <a:extLst>
              <a:ext uri="{FF2B5EF4-FFF2-40B4-BE49-F238E27FC236}">
                <a16:creationId xmlns:a16="http://schemas.microsoft.com/office/drawing/2014/main" id="{FF5E1C43-E4ED-41D3-BE6F-55DC602F2B2D}"/>
              </a:ext>
            </a:extLst>
          </p:cNvPr>
          <p:cNvGrpSpPr/>
          <p:nvPr/>
        </p:nvGrpSpPr>
        <p:grpSpPr>
          <a:xfrm>
            <a:off x="954491" y="790664"/>
            <a:ext cx="7164979" cy="647935"/>
            <a:chOff x="894804" y="869960"/>
            <a:chExt cx="7164979" cy="647935"/>
          </a:xfrm>
          <a:effectLst>
            <a:outerShdw blurRad="50800" dist="38100" dir="5400000" algn="t" rotWithShape="0">
              <a:prstClr val="black">
                <a:alpha val="40000"/>
              </a:prstClr>
            </a:outerShdw>
          </a:effectLst>
        </p:grpSpPr>
        <p:sp>
          <p:nvSpPr>
            <p:cNvPr id="48" name="Rectángulo: esquinas redondeadas 47">
              <a:extLst>
                <a:ext uri="{FF2B5EF4-FFF2-40B4-BE49-F238E27FC236}">
                  <a16:creationId xmlns:a16="http://schemas.microsoft.com/office/drawing/2014/main" id="{451C5DC0-7E63-4205-80F9-F4922C034940}"/>
                </a:ext>
              </a:extLst>
            </p:cNvPr>
            <p:cNvSpPr/>
            <p:nvPr/>
          </p:nvSpPr>
          <p:spPr>
            <a:xfrm>
              <a:off x="1430384" y="869960"/>
              <a:ext cx="6629399" cy="62993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51" name="Flecha: a la derecha 50">
              <a:extLst>
                <a:ext uri="{FF2B5EF4-FFF2-40B4-BE49-F238E27FC236}">
                  <a16:creationId xmlns:a16="http://schemas.microsoft.com/office/drawing/2014/main" id="{AF11BB62-A002-4D1E-A924-051024F1783E}"/>
                </a:ext>
              </a:extLst>
            </p:cNvPr>
            <p:cNvSpPr/>
            <p:nvPr/>
          </p:nvSpPr>
          <p:spPr>
            <a:xfrm>
              <a:off x="894804" y="926759"/>
              <a:ext cx="483326" cy="547008"/>
            </a:xfrm>
            <a:prstGeom prst="rightArrow">
              <a:avLst>
                <a:gd name="adj1" fmla="val 50000"/>
                <a:gd name="adj2" fmla="val 4842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54" name="CuadroTexto 53">
              <a:extLst>
                <a:ext uri="{FF2B5EF4-FFF2-40B4-BE49-F238E27FC236}">
                  <a16:creationId xmlns:a16="http://schemas.microsoft.com/office/drawing/2014/main" id="{0CD5356A-D3BB-48EB-B238-6FCF524111D2}"/>
                </a:ext>
              </a:extLst>
            </p:cNvPr>
            <p:cNvSpPr txBox="1"/>
            <p:nvPr/>
          </p:nvSpPr>
          <p:spPr>
            <a:xfrm>
              <a:off x="1534886" y="871564"/>
              <a:ext cx="6374674" cy="646331"/>
            </a:xfrm>
            <a:prstGeom prst="rect">
              <a:avLst/>
            </a:prstGeom>
            <a:noFill/>
          </p:spPr>
          <p:txBody>
            <a:bodyPr wrap="square" rtlCol="0">
              <a:spAutoFit/>
            </a:bodyPr>
            <a:lstStyle/>
            <a:p>
              <a:r>
                <a:rPr lang="es-MX" sz="1200" dirty="0">
                  <a:solidFill>
                    <a:schemeClr val="bg1"/>
                  </a:solidFill>
                  <a:latin typeface="Myriad Pro" panose="020B0503030403020204" pitchFamily="34" charset="0"/>
                </a:rPr>
                <a:t>Corresponderá a </a:t>
              </a:r>
              <a:r>
                <a:rPr lang="es-ES" sz="1200" dirty="0">
                  <a:solidFill>
                    <a:schemeClr val="bg1"/>
                  </a:solidFill>
                  <a:latin typeface="Myriad Pro" panose="020B0503030403020204" pitchFamily="34" charset="0"/>
                </a:rPr>
                <a:t>la delimitación de las organizaciones (edificios) que serán consideradas dentro del PGAI; es decir, las organizaciones en donde se definirán objetivos y se implementarán medidas ambientales. </a:t>
              </a:r>
              <a:endParaRPr lang="es-CR" sz="1200" dirty="0">
                <a:latin typeface="Myriad Pro" panose="020B0503030403020204" pitchFamily="34" charset="0"/>
              </a:endParaRPr>
            </a:p>
          </p:txBody>
        </p:sp>
      </p:grpSp>
      <p:grpSp>
        <p:nvGrpSpPr>
          <p:cNvPr id="60" name="Grupo 59">
            <a:extLst>
              <a:ext uri="{FF2B5EF4-FFF2-40B4-BE49-F238E27FC236}">
                <a16:creationId xmlns:a16="http://schemas.microsoft.com/office/drawing/2014/main" id="{CE9BB01E-5B06-453D-8254-009C484D3BFB}"/>
              </a:ext>
            </a:extLst>
          </p:cNvPr>
          <p:cNvGrpSpPr/>
          <p:nvPr/>
        </p:nvGrpSpPr>
        <p:grpSpPr>
          <a:xfrm>
            <a:off x="1370334" y="1463456"/>
            <a:ext cx="6749135" cy="830997"/>
            <a:chOff x="1310647" y="1542752"/>
            <a:chExt cx="6749135" cy="830997"/>
          </a:xfrm>
          <a:effectLst>
            <a:outerShdw blurRad="50800" dist="38100" dir="5400000" algn="t" rotWithShape="0">
              <a:prstClr val="black">
                <a:alpha val="40000"/>
              </a:prstClr>
            </a:outerShdw>
          </a:effectLst>
        </p:grpSpPr>
        <p:sp>
          <p:nvSpPr>
            <p:cNvPr id="49" name="Rectángulo: esquinas redondeadas 48">
              <a:extLst>
                <a:ext uri="{FF2B5EF4-FFF2-40B4-BE49-F238E27FC236}">
                  <a16:creationId xmlns:a16="http://schemas.microsoft.com/office/drawing/2014/main" id="{28DBC7FD-470E-43C1-ADF6-AE228AD5DAF0}"/>
                </a:ext>
              </a:extLst>
            </p:cNvPr>
            <p:cNvSpPr/>
            <p:nvPr/>
          </p:nvSpPr>
          <p:spPr>
            <a:xfrm>
              <a:off x="1861457" y="1572448"/>
              <a:ext cx="6198325" cy="80130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52" name="Flecha: a la derecha 51">
              <a:extLst>
                <a:ext uri="{FF2B5EF4-FFF2-40B4-BE49-F238E27FC236}">
                  <a16:creationId xmlns:a16="http://schemas.microsoft.com/office/drawing/2014/main" id="{BCF8AE52-65F6-483F-A85C-6D6A65AE75DE}"/>
                </a:ext>
              </a:extLst>
            </p:cNvPr>
            <p:cNvSpPr/>
            <p:nvPr/>
          </p:nvSpPr>
          <p:spPr>
            <a:xfrm>
              <a:off x="1310647" y="1687131"/>
              <a:ext cx="483326" cy="547008"/>
            </a:xfrm>
            <a:prstGeom prst="rightArrow">
              <a:avLst>
                <a:gd name="adj1" fmla="val 50000"/>
                <a:gd name="adj2" fmla="val 4842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55" name="CuadroTexto 54">
              <a:extLst>
                <a:ext uri="{FF2B5EF4-FFF2-40B4-BE49-F238E27FC236}">
                  <a16:creationId xmlns:a16="http://schemas.microsoft.com/office/drawing/2014/main" id="{5D0B258F-80DE-45E9-B685-5A610FE8BEE6}"/>
                </a:ext>
              </a:extLst>
            </p:cNvPr>
            <p:cNvSpPr txBox="1"/>
            <p:nvPr/>
          </p:nvSpPr>
          <p:spPr>
            <a:xfrm>
              <a:off x="1903231" y="1542752"/>
              <a:ext cx="6156550" cy="830997"/>
            </a:xfrm>
            <a:prstGeom prst="rect">
              <a:avLst/>
            </a:prstGeom>
            <a:noFill/>
          </p:spPr>
          <p:txBody>
            <a:bodyPr wrap="square" rtlCol="0">
              <a:spAutoFit/>
            </a:bodyPr>
            <a:lstStyle/>
            <a:p>
              <a:pPr>
                <a:defRPr/>
              </a:pPr>
              <a:r>
                <a:rPr lang="es-ES" sz="1200" dirty="0">
                  <a:solidFill>
                    <a:schemeClr val="bg1"/>
                  </a:solidFill>
                  <a:latin typeface="Myriad Pro" panose="020B0503030403020204" pitchFamily="34" charset="0"/>
                </a:rPr>
                <a:t>Se deber llenar la plantilla de inventarios de organizaciones lo que permitirá identificar la totalidad de edificios de la organización. Posteriormente y en caso de que se pretenda realizar una implementación gradual se deberá indicar para cada uno de los años los edificios en los que se implementará el PGAI hasta lograr el 100%.</a:t>
              </a:r>
              <a:endParaRPr lang="es-CR" sz="1200" dirty="0">
                <a:solidFill>
                  <a:schemeClr val="bg1"/>
                </a:solidFill>
                <a:latin typeface="Myriad Pro" panose="020B0503030403020204" pitchFamily="34" charset="0"/>
              </a:endParaRPr>
            </a:p>
          </p:txBody>
        </p:sp>
      </p:grpSp>
      <p:grpSp>
        <p:nvGrpSpPr>
          <p:cNvPr id="61" name="Grupo 60">
            <a:extLst>
              <a:ext uri="{FF2B5EF4-FFF2-40B4-BE49-F238E27FC236}">
                <a16:creationId xmlns:a16="http://schemas.microsoft.com/office/drawing/2014/main" id="{2F37663C-E2BD-468B-8F96-857838EB0E9F}"/>
              </a:ext>
            </a:extLst>
          </p:cNvPr>
          <p:cNvGrpSpPr/>
          <p:nvPr/>
        </p:nvGrpSpPr>
        <p:grpSpPr>
          <a:xfrm>
            <a:off x="1642476" y="2318561"/>
            <a:ext cx="6950828" cy="547008"/>
            <a:chOff x="1582789" y="2397857"/>
            <a:chExt cx="6950828" cy="547008"/>
          </a:xfrm>
          <a:effectLst>
            <a:outerShdw blurRad="50800" dist="38100" dir="5400000" algn="t" rotWithShape="0">
              <a:prstClr val="black">
                <a:alpha val="40000"/>
              </a:prstClr>
            </a:outerShdw>
          </a:effectLst>
        </p:grpSpPr>
        <p:sp>
          <p:nvSpPr>
            <p:cNvPr id="50" name="Rectángulo: esquinas redondeadas 49">
              <a:extLst>
                <a:ext uri="{FF2B5EF4-FFF2-40B4-BE49-F238E27FC236}">
                  <a16:creationId xmlns:a16="http://schemas.microsoft.com/office/drawing/2014/main" id="{A49C4523-83AB-4B5E-86B4-41FD194B4B69}"/>
                </a:ext>
              </a:extLst>
            </p:cNvPr>
            <p:cNvSpPr/>
            <p:nvPr/>
          </p:nvSpPr>
          <p:spPr>
            <a:xfrm>
              <a:off x="2140644" y="2459176"/>
              <a:ext cx="5919137" cy="40905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53" name="Flecha: a la derecha 52">
              <a:extLst>
                <a:ext uri="{FF2B5EF4-FFF2-40B4-BE49-F238E27FC236}">
                  <a16:creationId xmlns:a16="http://schemas.microsoft.com/office/drawing/2014/main" id="{5396AE86-4B42-4E80-9942-54062D4CE08C}"/>
                </a:ext>
              </a:extLst>
            </p:cNvPr>
            <p:cNvSpPr/>
            <p:nvPr/>
          </p:nvSpPr>
          <p:spPr>
            <a:xfrm>
              <a:off x="1582789" y="2397857"/>
              <a:ext cx="483326" cy="547008"/>
            </a:xfrm>
            <a:prstGeom prst="rightArrow">
              <a:avLst>
                <a:gd name="adj1" fmla="val 50000"/>
                <a:gd name="adj2" fmla="val 4842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sp>
          <p:nvSpPr>
            <p:cNvPr id="56" name="CuadroTexto 55">
              <a:extLst>
                <a:ext uri="{FF2B5EF4-FFF2-40B4-BE49-F238E27FC236}">
                  <a16:creationId xmlns:a16="http://schemas.microsoft.com/office/drawing/2014/main" id="{6D59A32C-D84F-443A-8469-2C0EDC2AC729}"/>
                </a:ext>
              </a:extLst>
            </p:cNvPr>
            <p:cNvSpPr txBox="1"/>
            <p:nvPr/>
          </p:nvSpPr>
          <p:spPr>
            <a:xfrm>
              <a:off x="2360030" y="2429144"/>
              <a:ext cx="5549530" cy="461665"/>
            </a:xfrm>
            <a:prstGeom prst="rect">
              <a:avLst/>
            </a:prstGeom>
            <a:noFill/>
          </p:spPr>
          <p:txBody>
            <a:bodyPr wrap="square" rtlCol="0">
              <a:spAutoFit/>
            </a:bodyPr>
            <a:lstStyle/>
            <a:p>
              <a:pPr>
                <a:defRPr/>
              </a:pPr>
              <a:r>
                <a:rPr lang="es-MX" sz="1200" dirty="0">
                  <a:solidFill>
                    <a:srgbClr val="245178"/>
                  </a:solidFill>
                  <a:latin typeface="Myriad Pro" panose="020B0503030403020204" pitchFamily="34" charset="0"/>
                </a:rPr>
                <a:t>Algunos criterios que pueden ser considerados para la definición del alcance del PGAI son los siguientes:</a:t>
              </a:r>
              <a:endParaRPr lang="es-CR" sz="1200" dirty="0">
                <a:solidFill>
                  <a:srgbClr val="245178"/>
                </a:solidFill>
                <a:latin typeface="Myriad Pro" panose="020B0503030403020204" pitchFamily="34" charset="0"/>
              </a:endParaRPr>
            </a:p>
          </p:txBody>
        </p:sp>
        <p:sp>
          <p:nvSpPr>
            <p:cNvPr id="58" name="Flecha: doblada 57">
              <a:extLst>
                <a:ext uri="{FF2B5EF4-FFF2-40B4-BE49-F238E27FC236}">
                  <a16:creationId xmlns:a16="http://schemas.microsoft.com/office/drawing/2014/main" id="{4113297F-5EEE-4591-95BE-967944B6D223}"/>
                </a:ext>
              </a:extLst>
            </p:cNvPr>
            <p:cNvSpPr/>
            <p:nvPr/>
          </p:nvSpPr>
          <p:spPr>
            <a:xfrm rot="16200000" flipH="1" flipV="1">
              <a:off x="8102404" y="2485722"/>
              <a:ext cx="457756" cy="404671"/>
            </a:xfrm>
            <a:prstGeom prst="ben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solidFill>
                  <a:schemeClr val="tx1"/>
                </a:solidFill>
              </a:endParaRPr>
            </a:p>
          </p:txBody>
        </p:sp>
      </p:grpSp>
      <p:grpSp>
        <p:nvGrpSpPr>
          <p:cNvPr id="65" name="Grupo 64">
            <a:extLst>
              <a:ext uri="{FF2B5EF4-FFF2-40B4-BE49-F238E27FC236}">
                <a16:creationId xmlns:a16="http://schemas.microsoft.com/office/drawing/2014/main" id="{40F16DC3-675F-4956-A847-CF72B18001BA}"/>
              </a:ext>
            </a:extLst>
          </p:cNvPr>
          <p:cNvGrpSpPr/>
          <p:nvPr/>
        </p:nvGrpSpPr>
        <p:grpSpPr>
          <a:xfrm>
            <a:off x="313935" y="3362594"/>
            <a:ext cx="1648983" cy="1648983"/>
            <a:chOff x="260349" y="2645449"/>
            <a:chExt cx="1648983" cy="1648983"/>
          </a:xfrm>
        </p:grpSpPr>
        <p:sp>
          <p:nvSpPr>
            <p:cNvPr id="64" name="Rectángulo: esquinas redondeadas 63">
              <a:extLst>
                <a:ext uri="{FF2B5EF4-FFF2-40B4-BE49-F238E27FC236}">
                  <a16:creationId xmlns:a16="http://schemas.microsoft.com/office/drawing/2014/main" id="{F755163B-B68A-4A90-A5BD-E0C8A8074C3B}"/>
                </a:ext>
              </a:extLst>
            </p:cNvPr>
            <p:cNvSpPr/>
            <p:nvPr/>
          </p:nvSpPr>
          <p:spPr>
            <a:xfrm>
              <a:off x="260349" y="2645449"/>
              <a:ext cx="1648983" cy="16489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63" name="Imagen 62">
              <a:extLst>
                <a:ext uri="{FF2B5EF4-FFF2-40B4-BE49-F238E27FC236}">
                  <a16:creationId xmlns:a16="http://schemas.microsoft.com/office/drawing/2014/main" id="{B44021C8-F2CF-46D2-90FB-82AAA78EC47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8298" y="2771414"/>
              <a:ext cx="1410834" cy="1410834"/>
            </a:xfrm>
            <a:prstGeom prst="rect">
              <a:avLst/>
            </a:prstGeom>
          </p:spPr>
        </p:pic>
      </p:grpSp>
    </p:spTree>
    <p:extLst>
      <p:ext uri="{BB962C8B-B14F-4D97-AF65-F5344CB8AC3E}">
        <p14:creationId xmlns:p14="http://schemas.microsoft.com/office/powerpoint/2010/main" val="162029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wipe(left)">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wipe(left)">
                                      <p:cBhvr>
                                        <p:cTn id="17" dur="50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473178F1-CA95-4DD3-814C-93276994B23C}"/>
              </a:ext>
            </a:extLst>
          </p:cNvPr>
          <p:cNvSpPr/>
          <p:nvPr/>
        </p:nvSpPr>
        <p:spPr>
          <a:xfrm>
            <a:off x="0" y="2586446"/>
            <a:ext cx="9144000" cy="242370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6" name="Imagen 5">
            <a:extLst>
              <a:ext uri="{FF2B5EF4-FFF2-40B4-BE49-F238E27FC236}">
                <a16:creationId xmlns:a16="http://schemas.microsoft.com/office/drawing/2014/main" id="{8FA43D5A-A165-4C27-AD97-8CB11593FC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 y="0"/>
            <a:ext cx="9147238" cy="5143500"/>
          </a:xfrm>
          <a:prstGeom prst="rect">
            <a:avLst/>
          </a:prstGeom>
        </p:spPr>
      </p:pic>
      <p:pic>
        <p:nvPicPr>
          <p:cNvPr id="2" name="Imagen 1">
            <a:extLst>
              <a:ext uri="{FF2B5EF4-FFF2-40B4-BE49-F238E27FC236}">
                <a16:creationId xmlns:a16="http://schemas.microsoft.com/office/drawing/2014/main" id="{B5BF53A6-40DC-4077-AF0E-45666258B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
            <a:ext cx="9144000" cy="5141975"/>
          </a:xfrm>
          <a:prstGeom prst="rect">
            <a:avLst/>
          </a:prstGeom>
          <a:effectLst>
            <a:outerShdw blurRad="50800" dist="38100" dir="5400000" algn="t" rotWithShape="0">
              <a:prstClr val="black">
                <a:alpha val="40000"/>
              </a:prstClr>
            </a:outerShdw>
          </a:effectLst>
        </p:spPr>
      </p:pic>
      <p:sp>
        <p:nvSpPr>
          <p:cNvPr id="3" name="CuadroTexto 2">
            <a:extLst>
              <a:ext uri="{FF2B5EF4-FFF2-40B4-BE49-F238E27FC236}">
                <a16:creationId xmlns:a16="http://schemas.microsoft.com/office/drawing/2014/main" id="{36F22BAA-F700-407A-B2FA-19EA4478626D}"/>
              </a:ext>
            </a:extLst>
          </p:cNvPr>
          <p:cNvSpPr txBox="1"/>
          <p:nvPr/>
        </p:nvSpPr>
        <p:spPr>
          <a:xfrm>
            <a:off x="3108960" y="92529"/>
            <a:ext cx="5277394" cy="338554"/>
          </a:xfrm>
          <a:prstGeom prst="rect">
            <a:avLst/>
          </a:prstGeom>
          <a:noFill/>
        </p:spPr>
        <p:txBody>
          <a:bodyPr wrap="square" rtlCol="0">
            <a:spAutoFit/>
          </a:bodyPr>
          <a:lstStyle/>
          <a:p>
            <a:pPr algn="ctr"/>
            <a:r>
              <a:rPr lang="es-CR" sz="1600" b="1" dirty="0">
                <a:solidFill>
                  <a:srgbClr val="245178"/>
                </a:solidFill>
                <a:latin typeface="Myriad Pro" panose="020B0503030403020204" pitchFamily="34" charset="0"/>
              </a:rPr>
              <a:t>Paso 7: Elaboración de Diagnósticos Específicos</a:t>
            </a:r>
          </a:p>
        </p:txBody>
      </p:sp>
      <p:sp>
        <p:nvSpPr>
          <p:cNvPr id="4" name="Elipse 3">
            <a:extLst>
              <a:ext uri="{FF2B5EF4-FFF2-40B4-BE49-F238E27FC236}">
                <a16:creationId xmlns:a16="http://schemas.microsoft.com/office/drawing/2014/main" id="{3FFF6592-C471-41C6-A169-34F13042EDD7}"/>
              </a:ext>
            </a:extLst>
          </p:cNvPr>
          <p:cNvSpPr/>
          <p:nvPr/>
        </p:nvSpPr>
        <p:spPr>
          <a:xfrm>
            <a:off x="96521" y="633730"/>
            <a:ext cx="707027" cy="707027"/>
          </a:xfrm>
          <a:prstGeom prst="ellipse">
            <a:avLst/>
          </a:prstGeom>
          <a:solidFill>
            <a:srgbClr val="E2DFD4"/>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pic>
        <p:nvPicPr>
          <p:cNvPr id="5" name="Imagen 4">
            <a:extLst>
              <a:ext uri="{FF2B5EF4-FFF2-40B4-BE49-F238E27FC236}">
                <a16:creationId xmlns:a16="http://schemas.microsoft.com/office/drawing/2014/main" id="{A8EA6314-DE76-4E1A-BB93-8AC39963B6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349" y="793749"/>
            <a:ext cx="368301" cy="368301"/>
          </a:xfrm>
          <a:prstGeom prst="rect">
            <a:avLst/>
          </a:prstGeom>
        </p:spPr>
      </p:pic>
      <p:grpSp>
        <p:nvGrpSpPr>
          <p:cNvPr id="30" name="Grupo 29">
            <a:extLst>
              <a:ext uri="{FF2B5EF4-FFF2-40B4-BE49-F238E27FC236}">
                <a16:creationId xmlns:a16="http://schemas.microsoft.com/office/drawing/2014/main" id="{53BF1783-C276-4B06-B36C-33F450935AD1}"/>
              </a:ext>
            </a:extLst>
          </p:cNvPr>
          <p:cNvGrpSpPr/>
          <p:nvPr/>
        </p:nvGrpSpPr>
        <p:grpSpPr>
          <a:xfrm>
            <a:off x="1645920" y="3926499"/>
            <a:ext cx="5525589" cy="926356"/>
            <a:chOff x="1645920" y="3972216"/>
            <a:chExt cx="5525589" cy="926356"/>
          </a:xfrm>
        </p:grpSpPr>
        <p:sp>
          <p:nvSpPr>
            <p:cNvPr id="24" name="Rectángulo: esquinas redondeadas 23">
              <a:extLst>
                <a:ext uri="{FF2B5EF4-FFF2-40B4-BE49-F238E27FC236}">
                  <a16:creationId xmlns:a16="http://schemas.microsoft.com/office/drawing/2014/main" id="{F840D363-2019-4D51-89FD-07F4E3CDABDF}"/>
                </a:ext>
              </a:extLst>
            </p:cNvPr>
            <p:cNvSpPr/>
            <p:nvPr/>
          </p:nvSpPr>
          <p:spPr>
            <a:xfrm>
              <a:off x="1645920" y="3972216"/>
              <a:ext cx="5525589" cy="926356"/>
            </a:xfrm>
            <a:prstGeom prst="roundRect">
              <a:avLst/>
            </a:prstGeom>
            <a:solidFill>
              <a:srgbClr val="F1F0E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5" name="CuadroTexto 24">
              <a:extLst>
                <a:ext uri="{FF2B5EF4-FFF2-40B4-BE49-F238E27FC236}">
                  <a16:creationId xmlns:a16="http://schemas.microsoft.com/office/drawing/2014/main" id="{E2DD8BB2-CDEC-4DB1-B606-01D6FF412CF1}"/>
                </a:ext>
              </a:extLst>
            </p:cNvPr>
            <p:cNvSpPr txBox="1"/>
            <p:nvPr/>
          </p:nvSpPr>
          <p:spPr>
            <a:xfrm>
              <a:off x="1773283" y="4028992"/>
              <a:ext cx="5270862" cy="830997"/>
            </a:xfrm>
            <a:prstGeom prst="rect">
              <a:avLst/>
            </a:prstGeom>
            <a:noFill/>
          </p:spPr>
          <p:txBody>
            <a:bodyPr wrap="square" rtlCol="0">
              <a:spAutoFit/>
            </a:bodyPr>
            <a:lstStyle/>
            <a:p>
              <a:pPr algn="just">
                <a:defRPr/>
              </a:pPr>
              <a:r>
                <a:rPr lang="es-MX" sz="800" b="1" dirty="0">
                  <a:solidFill>
                    <a:srgbClr val="245178"/>
                  </a:solidFill>
                  <a:latin typeface="Myriad Pro" panose="020B0503030403020204" pitchFamily="34" charset="0"/>
                  <a:cs typeface="Arial" pitchFamily="34" charset="0"/>
                </a:rPr>
                <a:t>Notas: </a:t>
              </a:r>
            </a:p>
            <a:p>
              <a:pPr marL="171450" indent="-171450" algn="just">
                <a:buFont typeface="Arial" pitchFamily="34" charset="0"/>
                <a:buChar char="•"/>
                <a:defRPr/>
              </a:pPr>
              <a:r>
                <a:rPr lang="es-ES" sz="800" dirty="0">
                  <a:solidFill>
                    <a:srgbClr val="245178"/>
                  </a:solidFill>
                  <a:latin typeface="Myriad Pro" panose="020B0503030403020204" pitchFamily="34" charset="0"/>
                </a:rPr>
                <a:t>Guías específicas que abarcan cada uno de los temas, estos documentos se encuentran en la página web </a:t>
              </a:r>
              <a:r>
                <a:rPr lang="es-CR" sz="800" b="1" dirty="0">
                  <a:solidFill>
                    <a:srgbClr val="245178"/>
                  </a:solidFill>
                  <a:latin typeface="Myriad Pro" panose="020B0503030403020204" pitchFamily="34" charset="0"/>
                  <a:hlinkClick r:id="rId5">
                    <a:extLst>
                      <a:ext uri="{A12FA001-AC4F-418D-AE19-62706E023703}">
                        <ahyp:hlinkClr xmlns:ahyp="http://schemas.microsoft.com/office/drawing/2018/hyperlinkcolor" val="tx"/>
                      </a:ext>
                    </a:extLst>
                  </a:hlinkClick>
                </a:rPr>
                <a:t>http://www.digeca.go.cr/areas/herramientas-para-elaborar-pgai</a:t>
              </a:r>
              <a:endParaRPr lang="es-ES" sz="800" b="1" dirty="0">
                <a:solidFill>
                  <a:srgbClr val="245178"/>
                </a:solidFill>
                <a:latin typeface="Myriad Pro" panose="020B0503030403020204" pitchFamily="34" charset="0"/>
              </a:endParaRPr>
            </a:p>
            <a:p>
              <a:pPr marL="171450" indent="-171450" algn="just">
                <a:buFont typeface="Arial" pitchFamily="34" charset="0"/>
                <a:buChar char="•"/>
                <a:defRPr/>
              </a:pPr>
              <a:r>
                <a:rPr lang="es-MX" sz="800" i="1" dirty="0">
                  <a:solidFill>
                    <a:srgbClr val="245178"/>
                  </a:solidFill>
                  <a:latin typeface="Myriad Pro" panose="020B0503030403020204" pitchFamily="34" charset="0"/>
                  <a:cs typeface="Arial" pitchFamily="34" charset="0"/>
                </a:rPr>
                <a:t>En caso que se considere que estos dos diagnósticos no se puedan elaborar durante el proceso de formulación del PGAI, su elaboración se deberá incluir como parte de las medidas ambientales a desarrollar por la institución como parte del proceso de Implementación del PGAI.</a:t>
              </a:r>
              <a:endParaRPr lang="es-CR" sz="800" dirty="0">
                <a:solidFill>
                  <a:srgbClr val="245178"/>
                </a:solidFill>
                <a:latin typeface="Myriad Pro" panose="020B0503030403020204" pitchFamily="34" charset="0"/>
                <a:cs typeface="Arial" pitchFamily="34" charset="0"/>
              </a:endParaRPr>
            </a:p>
          </p:txBody>
        </p:sp>
      </p:grpSp>
      <p:grpSp>
        <p:nvGrpSpPr>
          <p:cNvPr id="31" name="Grupo 30">
            <a:extLst>
              <a:ext uri="{FF2B5EF4-FFF2-40B4-BE49-F238E27FC236}">
                <a16:creationId xmlns:a16="http://schemas.microsoft.com/office/drawing/2014/main" id="{79A38ACB-A81A-46EB-B017-252CBD8C3ACF}"/>
              </a:ext>
            </a:extLst>
          </p:cNvPr>
          <p:cNvGrpSpPr/>
          <p:nvPr/>
        </p:nvGrpSpPr>
        <p:grpSpPr>
          <a:xfrm>
            <a:off x="1018968" y="748032"/>
            <a:ext cx="3130153" cy="2967085"/>
            <a:chOff x="1018968" y="793749"/>
            <a:chExt cx="3130153" cy="2967085"/>
          </a:xfrm>
        </p:grpSpPr>
        <p:grpSp>
          <p:nvGrpSpPr>
            <p:cNvPr id="17" name="Grupo 16">
              <a:extLst>
                <a:ext uri="{FF2B5EF4-FFF2-40B4-BE49-F238E27FC236}">
                  <a16:creationId xmlns:a16="http://schemas.microsoft.com/office/drawing/2014/main" id="{4CB51283-CAE8-4F15-9F1E-EB22DAC6F30E}"/>
                </a:ext>
              </a:extLst>
            </p:cNvPr>
            <p:cNvGrpSpPr/>
            <p:nvPr/>
          </p:nvGrpSpPr>
          <p:grpSpPr>
            <a:xfrm>
              <a:off x="1018968" y="793749"/>
              <a:ext cx="3130153" cy="2967085"/>
              <a:chOff x="1371598" y="977899"/>
              <a:chExt cx="3130153" cy="2967085"/>
            </a:xfrm>
          </p:grpSpPr>
          <p:sp>
            <p:nvSpPr>
              <p:cNvPr id="8" name="Diagrama de flujo: retraso 7">
                <a:extLst>
                  <a:ext uri="{FF2B5EF4-FFF2-40B4-BE49-F238E27FC236}">
                    <a16:creationId xmlns:a16="http://schemas.microsoft.com/office/drawing/2014/main" id="{47230102-0EBE-453C-A125-D95DF08FABE0}"/>
                  </a:ext>
                </a:extLst>
              </p:cNvPr>
              <p:cNvSpPr/>
              <p:nvPr/>
            </p:nvSpPr>
            <p:spPr>
              <a:xfrm rot="16200000">
                <a:off x="1704106" y="976865"/>
                <a:ext cx="2519703" cy="2521772"/>
              </a:xfrm>
              <a:prstGeom prst="flowChartDelay">
                <a:avLst/>
              </a:prstGeom>
              <a:solidFill>
                <a:srgbClr val="E2DFD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4" name="Elipse 13">
                <a:extLst>
                  <a:ext uri="{FF2B5EF4-FFF2-40B4-BE49-F238E27FC236}">
                    <a16:creationId xmlns:a16="http://schemas.microsoft.com/office/drawing/2014/main" id="{E3769588-67E2-4ABE-9085-A1BD2B6768F1}"/>
                  </a:ext>
                </a:extLst>
              </p:cNvPr>
              <p:cNvSpPr/>
              <p:nvPr/>
            </p:nvSpPr>
            <p:spPr>
              <a:xfrm>
                <a:off x="1926994" y="1109802"/>
                <a:ext cx="2077535" cy="2077535"/>
              </a:xfrm>
              <a:prstGeom prst="ellipse">
                <a:avLst/>
              </a:pr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5" name="Rectángulo: esquinas redondeadas 14">
                <a:extLst>
                  <a:ext uri="{FF2B5EF4-FFF2-40B4-BE49-F238E27FC236}">
                    <a16:creationId xmlns:a16="http://schemas.microsoft.com/office/drawing/2014/main" id="{FC202AB0-1F06-4C96-845A-A331B53058C0}"/>
                  </a:ext>
                </a:extLst>
              </p:cNvPr>
              <p:cNvSpPr/>
              <p:nvPr/>
            </p:nvSpPr>
            <p:spPr>
              <a:xfrm>
                <a:off x="1371598" y="3398718"/>
                <a:ext cx="3130153" cy="546266"/>
              </a:xfrm>
              <a:prstGeom prst="roundRect">
                <a:avLst/>
              </a:prstGeom>
              <a:solidFill>
                <a:schemeClr val="accent4"/>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6" name="CuadroTexto 15">
                <a:extLst>
                  <a:ext uri="{FF2B5EF4-FFF2-40B4-BE49-F238E27FC236}">
                    <a16:creationId xmlns:a16="http://schemas.microsoft.com/office/drawing/2014/main" id="{EC6C8E2A-9986-4132-8AE1-EADE76C82827}"/>
                  </a:ext>
                </a:extLst>
              </p:cNvPr>
              <p:cNvSpPr txBox="1"/>
              <p:nvPr/>
            </p:nvSpPr>
            <p:spPr>
              <a:xfrm>
                <a:off x="1483431" y="3489987"/>
                <a:ext cx="2906486" cy="369332"/>
              </a:xfrm>
              <a:prstGeom prst="rect">
                <a:avLst/>
              </a:prstGeom>
              <a:noFill/>
            </p:spPr>
            <p:txBody>
              <a:bodyPr wrap="square" rtlCol="0">
                <a:spAutoFit/>
              </a:bodyPr>
              <a:lstStyle/>
              <a:p>
                <a:pPr algn="ctr"/>
                <a:r>
                  <a:rPr lang="es-CR" b="1" dirty="0">
                    <a:solidFill>
                      <a:srgbClr val="002060"/>
                    </a:solidFill>
                    <a:latin typeface="Myriad Pro" panose="020B0503030403020204" pitchFamily="34" charset="0"/>
                  </a:rPr>
                  <a:t>Inventario eléctrico</a:t>
                </a:r>
              </a:p>
            </p:txBody>
          </p:sp>
        </p:grpSp>
        <p:pic>
          <p:nvPicPr>
            <p:cNvPr id="28" name="Imagen 27">
              <a:extLst>
                <a:ext uri="{FF2B5EF4-FFF2-40B4-BE49-F238E27FC236}">
                  <a16:creationId xmlns:a16="http://schemas.microsoft.com/office/drawing/2014/main" id="{96482D2D-B89D-4395-A930-D6D30C1E27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6290" y="1031737"/>
              <a:ext cx="1095507" cy="1774499"/>
            </a:xfrm>
            <a:prstGeom prst="rect">
              <a:avLst/>
            </a:prstGeom>
          </p:spPr>
        </p:pic>
      </p:grpSp>
      <p:grpSp>
        <p:nvGrpSpPr>
          <p:cNvPr id="32" name="Grupo 31">
            <a:extLst>
              <a:ext uri="{FF2B5EF4-FFF2-40B4-BE49-F238E27FC236}">
                <a16:creationId xmlns:a16="http://schemas.microsoft.com/office/drawing/2014/main" id="{EC1F1CEE-B595-402C-8AEA-4982FF376713}"/>
              </a:ext>
            </a:extLst>
          </p:cNvPr>
          <p:cNvGrpSpPr/>
          <p:nvPr/>
        </p:nvGrpSpPr>
        <p:grpSpPr>
          <a:xfrm>
            <a:off x="4696014" y="748032"/>
            <a:ext cx="3156356" cy="2967085"/>
            <a:chOff x="4696014" y="793749"/>
            <a:chExt cx="3156356" cy="2967085"/>
          </a:xfrm>
        </p:grpSpPr>
        <p:grpSp>
          <p:nvGrpSpPr>
            <p:cNvPr id="18" name="Grupo 17">
              <a:extLst>
                <a:ext uri="{FF2B5EF4-FFF2-40B4-BE49-F238E27FC236}">
                  <a16:creationId xmlns:a16="http://schemas.microsoft.com/office/drawing/2014/main" id="{CC1C9BBF-A214-4DB3-B0F4-BCE412968369}"/>
                </a:ext>
              </a:extLst>
            </p:cNvPr>
            <p:cNvGrpSpPr/>
            <p:nvPr/>
          </p:nvGrpSpPr>
          <p:grpSpPr>
            <a:xfrm>
              <a:off x="4696014" y="793749"/>
              <a:ext cx="3156356" cy="2967085"/>
              <a:chOff x="1345395" y="977899"/>
              <a:chExt cx="3156356" cy="2967085"/>
            </a:xfrm>
          </p:grpSpPr>
          <p:sp>
            <p:nvSpPr>
              <p:cNvPr id="19" name="Diagrama de flujo: retraso 18">
                <a:extLst>
                  <a:ext uri="{FF2B5EF4-FFF2-40B4-BE49-F238E27FC236}">
                    <a16:creationId xmlns:a16="http://schemas.microsoft.com/office/drawing/2014/main" id="{258AA048-1667-4646-BA5C-6020890DCD8A}"/>
                  </a:ext>
                </a:extLst>
              </p:cNvPr>
              <p:cNvSpPr/>
              <p:nvPr/>
            </p:nvSpPr>
            <p:spPr>
              <a:xfrm rot="16200000">
                <a:off x="1704106" y="976865"/>
                <a:ext cx="2519703" cy="2521772"/>
              </a:xfrm>
              <a:prstGeom prst="flowChartDelay">
                <a:avLst/>
              </a:prstGeom>
              <a:solidFill>
                <a:srgbClr val="E2DFD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0" name="Elipse 19">
                <a:extLst>
                  <a:ext uri="{FF2B5EF4-FFF2-40B4-BE49-F238E27FC236}">
                    <a16:creationId xmlns:a16="http://schemas.microsoft.com/office/drawing/2014/main" id="{CBFB5F3B-03BD-4701-BF88-09B29C7453D3}"/>
                  </a:ext>
                </a:extLst>
              </p:cNvPr>
              <p:cNvSpPr/>
              <p:nvPr/>
            </p:nvSpPr>
            <p:spPr>
              <a:xfrm>
                <a:off x="1926994" y="1109802"/>
                <a:ext cx="2077535" cy="2077535"/>
              </a:xfrm>
              <a:prstGeom prst="ellipse">
                <a:avLst/>
              </a:prstGeom>
              <a:solidFill>
                <a:srgbClr val="0870B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sp>
            <p:nvSpPr>
              <p:cNvPr id="21" name="Rectángulo: esquinas redondeadas 20">
                <a:extLst>
                  <a:ext uri="{FF2B5EF4-FFF2-40B4-BE49-F238E27FC236}">
                    <a16:creationId xmlns:a16="http://schemas.microsoft.com/office/drawing/2014/main" id="{1BB98632-2244-4593-9E07-F23CF9BE9F7B}"/>
                  </a:ext>
                </a:extLst>
              </p:cNvPr>
              <p:cNvSpPr/>
              <p:nvPr/>
            </p:nvSpPr>
            <p:spPr>
              <a:xfrm>
                <a:off x="1371598" y="3398718"/>
                <a:ext cx="3130153" cy="546266"/>
              </a:xfrm>
              <a:prstGeom prst="roundRect">
                <a:avLst/>
              </a:prstGeom>
              <a:solidFill>
                <a:srgbClr val="0070C0"/>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2" name="CuadroTexto 21">
                <a:extLst>
                  <a:ext uri="{FF2B5EF4-FFF2-40B4-BE49-F238E27FC236}">
                    <a16:creationId xmlns:a16="http://schemas.microsoft.com/office/drawing/2014/main" id="{D2EF5979-E91E-4C6E-A5C6-F54301D3B6F4}"/>
                  </a:ext>
                </a:extLst>
              </p:cNvPr>
              <p:cNvSpPr txBox="1"/>
              <p:nvPr/>
            </p:nvSpPr>
            <p:spPr>
              <a:xfrm>
                <a:off x="1345395" y="3370845"/>
                <a:ext cx="3130153" cy="369332"/>
              </a:xfrm>
              <a:prstGeom prst="rect">
                <a:avLst/>
              </a:prstGeom>
              <a:noFill/>
            </p:spPr>
            <p:txBody>
              <a:bodyPr wrap="square" rtlCol="0">
                <a:spAutoFit/>
              </a:bodyPr>
              <a:lstStyle/>
              <a:p>
                <a:pPr algn="ctr"/>
                <a:r>
                  <a:rPr lang="es-CR" b="1" dirty="0">
                    <a:solidFill>
                      <a:schemeClr val="bg1"/>
                    </a:solidFill>
                    <a:latin typeface="Myriad Pro" panose="020B0503030403020204" pitchFamily="34" charset="0"/>
                  </a:rPr>
                  <a:t>Inventario de Emisiones GEI</a:t>
                </a:r>
              </a:p>
            </p:txBody>
          </p:sp>
        </p:grpSp>
        <p:pic>
          <p:nvPicPr>
            <p:cNvPr id="29" name="Imagen 28">
              <a:extLst>
                <a:ext uri="{FF2B5EF4-FFF2-40B4-BE49-F238E27FC236}">
                  <a16:creationId xmlns:a16="http://schemas.microsoft.com/office/drawing/2014/main" id="{59AAAB19-6A75-4D8E-9E0D-3CBDCCAEC4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84311" y="1257423"/>
              <a:ext cx="1460529" cy="1460529"/>
            </a:xfrm>
            <a:prstGeom prst="rect">
              <a:avLst/>
            </a:prstGeom>
          </p:spPr>
        </p:pic>
      </p:grpSp>
    </p:spTree>
    <p:extLst>
      <p:ext uri="{BB962C8B-B14F-4D97-AF65-F5344CB8AC3E}">
        <p14:creationId xmlns:p14="http://schemas.microsoft.com/office/powerpoint/2010/main" val="107413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80">
                                          <p:stCondLst>
                                            <p:cond delay="0"/>
                                          </p:stCondLst>
                                        </p:cTn>
                                        <p:tgtEl>
                                          <p:spTgt spid="31"/>
                                        </p:tgtEl>
                                      </p:cBhvr>
                                    </p:animEffect>
                                    <p:anim calcmode="lin" valueType="num">
                                      <p:cBhvr>
                                        <p:cTn id="8"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3" dur="26">
                                          <p:stCondLst>
                                            <p:cond delay="650"/>
                                          </p:stCondLst>
                                        </p:cTn>
                                        <p:tgtEl>
                                          <p:spTgt spid="31"/>
                                        </p:tgtEl>
                                      </p:cBhvr>
                                      <p:to x="100000" y="60000"/>
                                    </p:animScale>
                                    <p:animScale>
                                      <p:cBhvr>
                                        <p:cTn id="14" dur="166" decel="50000">
                                          <p:stCondLst>
                                            <p:cond delay="676"/>
                                          </p:stCondLst>
                                        </p:cTn>
                                        <p:tgtEl>
                                          <p:spTgt spid="31"/>
                                        </p:tgtEl>
                                      </p:cBhvr>
                                      <p:to x="100000" y="100000"/>
                                    </p:animScale>
                                    <p:animScale>
                                      <p:cBhvr>
                                        <p:cTn id="15" dur="26">
                                          <p:stCondLst>
                                            <p:cond delay="1312"/>
                                          </p:stCondLst>
                                        </p:cTn>
                                        <p:tgtEl>
                                          <p:spTgt spid="31"/>
                                        </p:tgtEl>
                                      </p:cBhvr>
                                      <p:to x="100000" y="80000"/>
                                    </p:animScale>
                                    <p:animScale>
                                      <p:cBhvr>
                                        <p:cTn id="16" dur="166" decel="50000">
                                          <p:stCondLst>
                                            <p:cond delay="1338"/>
                                          </p:stCondLst>
                                        </p:cTn>
                                        <p:tgtEl>
                                          <p:spTgt spid="31"/>
                                        </p:tgtEl>
                                      </p:cBhvr>
                                      <p:to x="100000" y="100000"/>
                                    </p:animScale>
                                    <p:animScale>
                                      <p:cBhvr>
                                        <p:cTn id="17" dur="26">
                                          <p:stCondLst>
                                            <p:cond delay="1642"/>
                                          </p:stCondLst>
                                        </p:cTn>
                                        <p:tgtEl>
                                          <p:spTgt spid="31"/>
                                        </p:tgtEl>
                                      </p:cBhvr>
                                      <p:to x="100000" y="90000"/>
                                    </p:animScale>
                                    <p:animScale>
                                      <p:cBhvr>
                                        <p:cTn id="18" dur="166" decel="50000">
                                          <p:stCondLst>
                                            <p:cond delay="1668"/>
                                          </p:stCondLst>
                                        </p:cTn>
                                        <p:tgtEl>
                                          <p:spTgt spid="31"/>
                                        </p:tgtEl>
                                      </p:cBhvr>
                                      <p:to x="100000" y="100000"/>
                                    </p:animScale>
                                    <p:animScale>
                                      <p:cBhvr>
                                        <p:cTn id="19" dur="26">
                                          <p:stCondLst>
                                            <p:cond delay="1808"/>
                                          </p:stCondLst>
                                        </p:cTn>
                                        <p:tgtEl>
                                          <p:spTgt spid="31"/>
                                        </p:tgtEl>
                                      </p:cBhvr>
                                      <p:to x="100000" y="95000"/>
                                    </p:animScale>
                                    <p:animScale>
                                      <p:cBhvr>
                                        <p:cTn id="20" dur="166" decel="50000">
                                          <p:stCondLst>
                                            <p:cond delay="1834"/>
                                          </p:stCondLst>
                                        </p:cTn>
                                        <p:tgtEl>
                                          <p:spTgt spid="3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down)">
                                      <p:cBhvr>
                                        <p:cTn id="25" dur="580">
                                          <p:stCondLst>
                                            <p:cond delay="0"/>
                                          </p:stCondLst>
                                        </p:cTn>
                                        <p:tgtEl>
                                          <p:spTgt spid="32"/>
                                        </p:tgtEl>
                                      </p:cBhvr>
                                    </p:animEffect>
                                    <p:anim calcmode="lin" valueType="num">
                                      <p:cBhvr>
                                        <p:cTn id="26"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1" dur="26">
                                          <p:stCondLst>
                                            <p:cond delay="650"/>
                                          </p:stCondLst>
                                        </p:cTn>
                                        <p:tgtEl>
                                          <p:spTgt spid="32"/>
                                        </p:tgtEl>
                                      </p:cBhvr>
                                      <p:to x="100000" y="60000"/>
                                    </p:animScale>
                                    <p:animScale>
                                      <p:cBhvr>
                                        <p:cTn id="32" dur="166" decel="50000">
                                          <p:stCondLst>
                                            <p:cond delay="676"/>
                                          </p:stCondLst>
                                        </p:cTn>
                                        <p:tgtEl>
                                          <p:spTgt spid="32"/>
                                        </p:tgtEl>
                                      </p:cBhvr>
                                      <p:to x="100000" y="100000"/>
                                    </p:animScale>
                                    <p:animScale>
                                      <p:cBhvr>
                                        <p:cTn id="33" dur="26">
                                          <p:stCondLst>
                                            <p:cond delay="1312"/>
                                          </p:stCondLst>
                                        </p:cTn>
                                        <p:tgtEl>
                                          <p:spTgt spid="32"/>
                                        </p:tgtEl>
                                      </p:cBhvr>
                                      <p:to x="100000" y="80000"/>
                                    </p:animScale>
                                    <p:animScale>
                                      <p:cBhvr>
                                        <p:cTn id="34" dur="166" decel="50000">
                                          <p:stCondLst>
                                            <p:cond delay="1338"/>
                                          </p:stCondLst>
                                        </p:cTn>
                                        <p:tgtEl>
                                          <p:spTgt spid="32"/>
                                        </p:tgtEl>
                                      </p:cBhvr>
                                      <p:to x="100000" y="100000"/>
                                    </p:animScale>
                                    <p:animScale>
                                      <p:cBhvr>
                                        <p:cTn id="35" dur="26">
                                          <p:stCondLst>
                                            <p:cond delay="1642"/>
                                          </p:stCondLst>
                                        </p:cTn>
                                        <p:tgtEl>
                                          <p:spTgt spid="32"/>
                                        </p:tgtEl>
                                      </p:cBhvr>
                                      <p:to x="100000" y="90000"/>
                                    </p:animScale>
                                    <p:animScale>
                                      <p:cBhvr>
                                        <p:cTn id="36" dur="166" decel="50000">
                                          <p:stCondLst>
                                            <p:cond delay="1668"/>
                                          </p:stCondLst>
                                        </p:cTn>
                                        <p:tgtEl>
                                          <p:spTgt spid="32"/>
                                        </p:tgtEl>
                                      </p:cBhvr>
                                      <p:to x="100000" y="100000"/>
                                    </p:animScale>
                                    <p:animScale>
                                      <p:cBhvr>
                                        <p:cTn id="37" dur="26">
                                          <p:stCondLst>
                                            <p:cond delay="1808"/>
                                          </p:stCondLst>
                                        </p:cTn>
                                        <p:tgtEl>
                                          <p:spTgt spid="32"/>
                                        </p:tgtEl>
                                      </p:cBhvr>
                                      <p:to x="100000" y="95000"/>
                                    </p:animScale>
                                    <p:animScale>
                                      <p:cBhvr>
                                        <p:cTn id="38" dur="166" decel="50000">
                                          <p:stCondLst>
                                            <p:cond delay="1834"/>
                                          </p:stCondLst>
                                        </p:cTn>
                                        <p:tgtEl>
                                          <p:spTgt spid="32"/>
                                        </p:tgtEl>
                                      </p:cBhvr>
                                      <p:to x="100000" y="100000"/>
                                    </p:animScale>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939E0BC-D5D2-4826-9FD1-0CBB95CD57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 y="0"/>
            <a:ext cx="9147238" cy="5143500"/>
          </a:xfrm>
          <a:prstGeom prst="rect">
            <a:avLst/>
          </a:prstGeom>
        </p:spPr>
      </p:pic>
      <p:pic>
        <p:nvPicPr>
          <p:cNvPr id="3" name="Imagen 2">
            <a:extLst>
              <a:ext uri="{FF2B5EF4-FFF2-40B4-BE49-F238E27FC236}">
                <a16:creationId xmlns:a16="http://schemas.microsoft.com/office/drawing/2014/main" id="{A1196712-E29F-46A9-9C0D-6E5FB6B01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0"/>
            <a:ext cx="9144000" cy="5141975"/>
          </a:xfrm>
          <a:prstGeom prst="rect">
            <a:avLst/>
          </a:prstGeom>
          <a:effectLst>
            <a:outerShdw blurRad="50800" dist="38100" dir="5400000" algn="t" rotWithShape="0">
              <a:prstClr val="black">
                <a:alpha val="40000"/>
              </a:prstClr>
            </a:outerShdw>
          </a:effectLst>
        </p:spPr>
      </p:pic>
      <p:sp>
        <p:nvSpPr>
          <p:cNvPr id="7" name="Elipse 6">
            <a:extLst>
              <a:ext uri="{FF2B5EF4-FFF2-40B4-BE49-F238E27FC236}">
                <a16:creationId xmlns:a16="http://schemas.microsoft.com/office/drawing/2014/main" id="{5351B692-7BAF-4417-BEAB-6850D257A1EE}"/>
              </a:ext>
            </a:extLst>
          </p:cNvPr>
          <p:cNvSpPr/>
          <p:nvPr/>
        </p:nvSpPr>
        <p:spPr>
          <a:xfrm>
            <a:off x="420482" y="820311"/>
            <a:ext cx="3838768" cy="3838768"/>
          </a:xfrm>
          <a:prstGeom prst="ellipse">
            <a:avLst/>
          </a:prstGeom>
          <a:solidFill>
            <a:srgbClr val="EEE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4" name="CuadroTexto 3">
            <a:extLst>
              <a:ext uri="{FF2B5EF4-FFF2-40B4-BE49-F238E27FC236}">
                <a16:creationId xmlns:a16="http://schemas.microsoft.com/office/drawing/2014/main" id="{AFE252C1-E724-40AD-AC30-C65C73FC3D9C}"/>
              </a:ext>
            </a:extLst>
          </p:cNvPr>
          <p:cNvSpPr txBox="1"/>
          <p:nvPr/>
        </p:nvSpPr>
        <p:spPr>
          <a:xfrm>
            <a:off x="3108960" y="92529"/>
            <a:ext cx="5277394" cy="338554"/>
          </a:xfrm>
          <a:prstGeom prst="rect">
            <a:avLst/>
          </a:prstGeom>
          <a:noFill/>
        </p:spPr>
        <p:txBody>
          <a:bodyPr wrap="square" rtlCol="0">
            <a:spAutoFit/>
          </a:bodyPr>
          <a:lstStyle/>
          <a:p>
            <a:pPr algn="ctr"/>
            <a:r>
              <a:rPr lang="es-CR" sz="1600" b="1" dirty="0">
                <a:solidFill>
                  <a:srgbClr val="245178"/>
                </a:solidFill>
                <a:latin typeface="Myriad Pro" panose="020B0503030403020204" pitchFamily="34" charset="0"/>
              </a:rPr>
              <a:t>Paso 8: Definir objetivos, metas e indicadores</a:t>
            </a:r>
          </a:p>
        </p:txBody>
      </p:sp>
      <p:sp>
        <p:nvSpPr>
          <p:cNvPr id="5" name="Elipse 4">
            <a:extLst>
              <a:ext uri="{FF2B5EF4-FFF2-40B4-BE49-F238E27FC236}">
                <a16:creationId xmlns:a16="http://schemas.microsoft.com/office/drawing/2014/main" id="{718BC9BF-6A61-4DEF-8BE9-A9B103A0C300}"/>
              </a:ext>
            </a:extLst>
          </p:cNvPr>
          <p:cNvSpPr/>
          <p:nvPr/>
        </p:nvSpPr>
        <p:spPr>
          <a:xfrm>
            <a:off x="96521" y="633730"/>
            <a:ext cx="707027" cy="707027"/>
          </a:xfrm>
          <a:prstGeom prst="ellipse">
            <a:avLst/>
          </a:prstGeom>
          <a:solidFill>
            <a:srgbClr val="E2DFD4"/>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pic>
        <p:nvPicPr>
          <p:cNvPr id="6" name="Imagen 5">
            <a:extLst>
              <a:ext uri="{FF2B5EF4-FFF2-40B4-BE49-F238E27FC236}">
                <a16:creationId xmlns:a16="http://schemas.microsoft.com/office/drawing/2014/main" id="{E90A12EF-B91B-4D32-93A4-37478780C9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349" y="793749"/>
            <a:ext cx="368301" cy="368301"/>
          </a:xfrm>
          <a:prstGeom prst="rect">
            <a:avLst/>
          </a:prstGeom>
        </p:spPr>
      </p:pic>
      <p:grpSp>
        <p:nvGrpSpPr>
          <p:cNvPr id="35" name="Grupo 34">
            <a:extLst>
              <a:ext uri="{FF2B5EF4-FFF2-40B4-BE49-F238E27FC236}">
                <a16:creationId xmlns:a16="http://schemas.microsoft.com/office/drawing/2014/main" id="{8E31D01A-9CBC-42E4-A8B6-CDD18E35E5DC}"/>
              </a:ext>
            </a:extLst>
          </p:cNvPr>
          <p:cNvGrpSpPr/>
          <p:nvPr/>
        </p:nvGrpSpPr>
        <p:grpSpPr>
          <a:xfrm>
            <a:off x="4385615" y="3579801"/>
            <a:ext cx="4118303" cy="926548"/>
            <a:chOff x="4268049" y="3983294"/>
            <a:chExt cx="4118303" cy="926548"/>
          </a:xfrm>
          <a:effectLst>
            <a:outerShdw blurRad="50800" dist="38100" dir="5400000" algn="t" rotWithShape="0">
              <a:prstClr val="black">
                <a:alpha val="40000"/>
              </a:prstClr>
            </a:outerShdw>
          </a:effectLst>
        </p:grpSpPr>
        <p:sp>
          <p:nvSpPr>
            <p:cNvPr id="16" name="Rectángulo: esquinas redondeadas 15">
              <a:extLst>
                <a:ext uri="{FF2B5EF4-FFF2-40B4-BE49-F238E27FC236}">
                  <a16:creationId xmlns:a16="http://schemas.microsoft.com/office/drawing/2014/main" id="{B951D6FE-1333-4E4B-B067-DABE1213ADCE}"/>
                </a:ext>
              </a:extLst>
            </p:cNvPr>
            <p:cNvSpPr/>
            <p:nvPr/>
          </p:nvSpPr>
          <p:spPr>
            <a:xfrm>
              <a:off x="4268049" y="3983294"/>
              <a:ext cx="4118303" cy="926548"/>
            </a:xfrm>
            <a:prstGeom prst="roundRect">
              <a:avLst/>
            </a:prstGeom>
            <a:solidFill>
              <a:srgbClr val="9FC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3" name="CuadroTexto 22">
              <a:extLst>
                <a:ext uri="{FF2B5EF4-FFF2-40B4-BE49-F238E27FC236}">
                  <a16:creationId xmlns:a16="http://schemas.microsoft.com/office/drawing/2014/main" id="{E008B80E-62FF-4271-AEFF-133E6FC75DD8}"/>
                </a:ext>
              </a:extLst>
            </p:cNvPr>
            <p:cNvSpPr txBox="1"/>
            <p:nvPr/>
          </p:nvSpPr>
          <p:spPr>
            <a:xfrm>
              <a:off x="4348163" y="4215243"/>
              <a:ext cx="3914094" cy="461665"/>
            </a:xfrm>
            <a:prstGeom prst="rect">
              <a:avLst/>
            </a:prstGeom>
            <a:noFill/>
          </p:spPr>
          <p:txBody>
            <a:bodyPr wrap="square" rtlCol="0">
              <a:spAutoFit/>
            </a:bodyPr>
            <a:lstStyle/>
            <a:p>
              <a:pPr algn="just"/>
              <a:r>
                <a:rPr lang="es-CR" sz="1200" dirty="0">
                  <a:solidFill>
                    <a:srgbClr val="245178"/>
                  </a:solidFill>
                  <a:latin typeface="Myriad Pro" panose="020B0503030403020204" pitchFamily="34" charset="0"/>
                </a:rPr>
                <a:t>Deben ser claros, relacionados con los temas de reducción de emisiones GEI y eficiencia energética.</a:t>
              </a:r>
            </a:p>
          </p:txBody>
        </p:sp>
      </p:grpSp>
      <p:grpSp>
        <p:nvGrpSpPr>
          <p:cNvPr id="36" name="Grupo 35">
            <a:extLst>
              <a:ext uri="{FF2B5EF4-FFF2-40B4-BE49-F238E27FC236}">
                <a16:creationId xmlns:a16="http://schemas.microsoft.com/office/drawing/2014/main" id="{0D0A025C-7F18-4B29-9D60-1DA28F3C7EA5}"/>
              </a:ext>
            </a:extLst>
          </p:cNvPr>
          <p:cNvGrpSpPr/>
          <p:nvPr/>
        </p:nvGrpSpPr>
        <p:grpSpPr>
          <a:xfrm>
            <a:off x="4385615" y="962391"/>
            <a:ext cx="4118304" cy="926548"/>
            <a:chOff x="4268050" y="1426450"/>
            <a:chExt cx="4118304" cy="926548"/>
          </a:xfrm>
          <a:effectLst>
            <a:outerShdw blurRad="50800" dist="38100" dir="5400000" algn="t" rotWithShape="0">
              <a:prstClr val="black">
                <a:alpha val="40000"/>
              </a:prstClr>
            </a:outerShdw>
          </a:effectLst>
        </p:grpSpPr>
        <p:sp>
          <p:nvSpPr>
            <p:cNvPr id="14" name="Rectángulo: esquinas redondeadas 13">
              <a:extLst>
                <a:ext uri="{FF2B5EF4-FFF2-40B4-BE49-F238E27FC236}">
                  <a16:creationId xmlns:a16="http://schemas.microsoft.com/office/drawing/2014/main" id="{3E5541CB-F6D6-4D52-99B2-CDB15074D9D0}"/>
                </a:ext>
              </a:extLst>
            </p:cNvPr>
            <p:cNvSpPr/>
            <p:nvPr/>
          </p:nvSpPr>
          <p:spPr>
            <a:xfrm>
              <a:off x="4268050" y="1426450"/>
              <a:ext cx="4118304" cy="92654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0" name="CuadroTexto 19">
              <a:extLst>
                <a:ext uri="{FF2B5EF4-FFF2-40B4-BE49-F238E27FC236}">
                  <a16:creationId xmlns:a16="http://schemas.microsoft.com/office/drawing/2014/main" id="{07996C70-980A-4C38-982B-4E589F933560}"/>
                </a:ext>
              </a:extLst>
            </p:cNvPr>
            <p:cNvSpPr txBox="1"/>
            <p:nvPr/>
          </p:nvSpPr>
          <p:spPr>
            <a:xfrm>
              <a:off x="4348164" y="1555880"/>
              <a:ext cx="3914094" cy="461665"/>
            </a:xfrm>
            <a:prstGeom prst="rect">
              <a:avLst/>
            </a:prstGeom>
            <a:noFill/>
          </p:spPr>
          <p:txBody>
            <a:bodyPr wrap="square" rtlCol="0">
              <a:spAutoFit/>
            </a:bodyPr>
            <a:lstStyle/>
            <a:p>
              <a:pPr algn="just"/>
              <a:r>
                <a:rPr lang="es-CR" sz="1200" dirty="0">
                  <a:solidFill>
                    <a:srgbClr val="245178"/>
                  </a:solidFill>
                  <a:latin typeface="Myriad Pro" panose="020B0503030403020204" pitchFamily="34" charset="0"/>
                </a:rPr>
                <a:t>Es un fin o propósito ambiental de carácter general, cuyo origen se basa en la política ambiental.</a:t>
              </a:r>
            </a:p>
          </p:txBody>
        </p:sp>
      </p:grpSp>
      <p:grpSp>
        <p:nvGrpSpPr>
          <p:cNvPr id="37" name="Grupo 36">
            <a:extLst>
              <a:ext uri="{FF2B5EF4-FFF2-40B4-BE49-F238E27FC236}">
                <a16:creationId xmlns:a16="http://schemas.microsoft.com/office/drawing/2014/main" id="{CA9DFE0B-39C8-44DB-AED7-20B40956C4F1}"/>
              </a:ext>
            </a:extLst>
          </p:cNvPr>
          <p:cNvGrpSpPr/>
          <p:nvPr/>
        </p:nvGrpSpPr>
        <p:grpSpPr>
          <a:xfrm>
            <a:off x="4714880" y="2128615"/>
            <a:ext cx="3789040" cy="1200329"/>
            <a:chOff x="4597314" y="2563311"/>
            <a:chExt cx="3789040" cy="1200329"/>
          </a:xfrm>
          <a:effectLst>
            <a:outerShdw blurRad="50800" dist="38100" dir="5400000" algn="t" rotWithShape="0">
              <a:prstClr val="black">
                <a:alpha val="40000"/>
              </a:prstClr>
            </a:outerShdw>
          </a:effectLst>
        </p:grpSpPr>
        <p:sp>
          <p:nvSpPr>
            <p:cNvPr id="15" name="Rectángulo: esquinas redondeadas 14">
              <a:extLst>
                <a:ext uri="{FF2B5EF4-FFF2-40B4-BE49-F238E27FC236}">
                  <a16:creationId xmlns:a16="http://schemas.microsoft.com/office/drawing/2014/main" id="{8A4FE9FC-9F59-4FDA-AD6E-CEA24EC6A8BF}"/>
                </a:ext>
              </a:extLst>
            </p:cNvPr>
            <p:cNvSpPr/>
            <p:nvPr/>
          </p:nvSpPr>
          <p:spPr>
            <a:xfrm>
              <a:off x="4597314" y="2567354"/>
              <a:ext cx="3789040" cy="1196285"/>
            </a:xfrm>
            <a:prstGeom prst="roundRect">
              <a:avLst/>
            </a:prstGeom>
            <a:solidFill>
              <a:srgbClr val="8BCAE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R"/>
            </a:p>
          </p:txBody>
        </p:sp>
        <p:sp>
          <p:nvSpPr>
            <p:cNvPr id="21" name="CuadroTexto 20">
              <a:extLst>
                <a:ext uri="{FF2B5EF4-FFF2-40B4-BE49-F238E27FC236}">
                  <a16:creationId xmlns:a16="http://schemas.microsoft.com/office/drawing/2014/main" id="{523D9BB4-C986-46D3-B172-9EBD0CDBBF6D}"/>
                </a:ext>
              </a:extLst>
            </p:cNvPr>
            <p:cNvSpPr txBox="1"/>
            <p:nvPr/>
          </p:nvSpPr>
          <p:spPr>
            <a:xfrm>
              <a:off x="4644773" y="2563311"/>
              <a:ext cx="3677412" cy="1200329"/>
            </a:xfrm>
            <a:prstGeom prst="rect">
              <a:avLst/>
            </a:prstGeom>
            <a:noFill/>
          </p:spPr>
          <p:txBody>
            <a:bodyPr wrap="square" rtlCol="0">
              <a:spAutoFit/>
            </a:bodyPr>
            <a:lstStyle/>
            <a:p>
              <a:pPr algn="just"/>
              <a:r>
                <a:rPr lang="es-CR" sz="1200" dirty="0">
                  <a:solidFill>
                    <a:srgbClr val="245178"/>
                  </a:solidFill>
                  <a:latin typeface="Myriad Pro" panose="020B0503030403020204" pitchFamily="34" charset="0"/>
                </a:rPr>
                <a:t>Ejemplo: “Realizar una gestión integrada de los residuos sólidos, generados en la institución en donde se apliquen los siguientes principios de gestión: evitar, reducir, reutilizar, valorizar (reciclar, </a:t>
              </a:r>
              <a:r>
                <a:rPr lang="es-CR" sz="1200" dirty="0" err="1">
                  <a:solidFill>
                    <a:srgbClr val="245178"/>
                  </a:solidFill>
                  <a:latin typeface="Myriad Pro" panose="020B0503030403020204" pitchFamily="34" charset="0"/>
                </a:rPr>
                <a:t>co</a:t>
              </a:r>
              <a:r>
                <a:rPr lang="es-CR" sz="1200" dirty="0">
                  <a:solidFill>
                    <a:srgbClr val="245178"/>
                  </a:solidFill>
                  <a:latin typeface="Myriad Pro" panose="020B0503030403020204" pitchFamily="34" charset="0"/>
                </a:rPr>
                <a:t>-procesar, tratar y disponer, en apego ala normativa ambiental vigente).</a:t>
              </a:r>
            </a:p>
          </p:txBody>
        </p:sp>
      </p:grpSp>
      <p:grpSp>
        <p:nvGrpSpPr>
          <p:cNvPr id="39" name="Grupo 38">
            <a:extLst>
              <a:ext uri="{FF2B5EF4-FFF2-40B4-BE49-F238E27FC236}">
                <a16:creationId xmlns:a16="http://schemas.microsoft.com/office/drawing/2014/main" id="{9B0939CA-CA57-4C65-9C14-6D6D89575886}"/>
              </a:ext>
            </a:extLst>
          </p:cNvPr>
          <p:cNvGrpSpPr/>
          <p:nvPr/>
        </p:nvGrpSpPr>
        <p:grpSpPr>
          <a:xfrm>
            <a:off x="2720737" y="964566"/>
            <a:ext cx="1965964" cy="3541783"/>
            <a:chOff x="2603171" y="1368059"/>
            <a:chExt cx="1965964" cy="3541783"/>
          </a:xfrm>
        </p:grpSpPr>
        <p:pic>
          <p:nvPicPr>
            <p:cNvPr id="33" name="Imagen 32">
              <a:extLst>
                <a:ext uri="{FF2B5EF4-FFF2-40B4-BE49-F238E27FC236}">
                  <a16:creationId xmlns:a16="http://schemas.microsoft.com/office/drawing/2014/main" id="{B6C07464-82DB-41B8-A962-BD7F120E16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3171" y="1368059"/>
              <a:ext cx="1965964" cy="3541783"/>
            </a:xfrm>
            <a:prstGeom prst="rect">
              <a:avLst/>
            </a:prstGeom>
          </p:spPr>
        </p:pic>
        <p:grpSp>
          <p:nvGrpSpPr>
            <p:cNvPr id="22" name="Grupo 21">
              <a:extLst>
                <a:ext uri="{FF2B5EF4-FFF2-40B4-BE49-F238E27FC236}">
                  <a16:creationId xmlns:a16="http://schemas.microsoft.com/office/drawing/2014/main" id="{A918EE58-6AF8-4A7D-B19E-80F7FC4696F0}"/>
                </a:ext>
              </a:extLst>
            </p:cNvPr>
            <p:cNvGrpSpPr/>
            <p:nvPr/>
          </p:nvGrpSpPr>
          <p:grpSpPr>
            <a:xfrm>
              <a:off x="3426134" y="1586237"/>
              <a:ext cx="841916" cy="3118788"/>
              <a:chOff x="3191003" y="1626324"/>
              <a:chExt cx="841916" cy="3118788"/>
            </a:xfrm>
          </p:grpSpPr>
          <p:sp>
            <p:nvSpPr>
              <p:cNvPr id="17" name="CuadroTexto 16">
                <a:extLst>
                  <a:ext uri="{FF2B5EF4-FFF2-40B4-BE49-F238E27FC236}">
                    <a16:creationId xmlns:a16="http://schemas.microsoft.com/office/drawing/2014/main" id="{E86401AB-4066-4C1C-A007-B2511751526E}"/>
                  </a:ext>
                </a:extLst>
              </p:cNvPr>
              <p:cNvSpPr txBox="1"/>
              <p:nvPr/>
            </p:nvSpPr>
            <p:spPr>
              <a:xfrm>
                <a:off x="3191003" y="1626324"/>
                <a:ext cx="280851" cy="400110"/>
              </a:xfrm>
              <a:prstGeom prst="rect">
                <a:avLst/>
              </a:prstGeom>
              <a:noFill/>
            </p:spPr>
            <p:txBody>
              <a:bodyPr wrap="square" rtlCol="0">
                <a:spAutoFit/>
              </a:bodyPr>
              <a:lstStyle/>
              <a:p>
                <a:r>
                  <a:rPr lang="es-CR" sz="2000" dirty="0">
                    <a:latin typeface="Myriad Pro" panose="020B0503030403020204" pitchFamily="34" charset="0"/>
                  </a:rPr>
                  <a:t>1</a:t>
                </a:r>
              </a:p>
            </p:txBody>
          </p:sp>
          <p:sp>
            <p:nvSpPr>
              <p:cNvPr id="18" name="CuadroTexto 17">
                <a:extLst>
                  <a:ext uri="{FF2B5EF4-FFF2-40B4-BE49-F238E27FC236}">
                    <a16:creationId xmlns:a16="http://schemas.microsoft.com/office/drawing/2014/main" id="{22BA3300-7E58-4E0A-827C-ADA2E5EBA03C}"/>
                  </a:ext>
                </a:extLst>
              </p:cNvPr>
              <p:cNvSpPr txBox="1"/>
              <p:nvPr/>
            </p:nvSpPr>
            <p:spPr>
              <a:xfrm>
                <a:off x="3752068" y="2954380"/>
                <a:ext cx="280851" cy="400110"/>
              </a:xfrm>
              <a:prstGeom prst="rect">
                <a:avLst/>
              </a:prstGeom>
              <a:noFill/>
            </p:spPr>
            <p:txBody>
              <a:bodyPr wrap="square" rtlCol="0">
                <a:spAutoFit/>
              </a:bodyPr>
              <a:lstStyle/>
              <a:p>
                <a:r>
                  <a:rPr lang="es-CR" sz="2000" dirty="0">
                    <a:latin typeface="Myriad Pro" panose="020B0503030403020204" pitchFamily="34" charset="0"/>
                  </a:rPr>
                  <a:t>2</a:t>
                </a:r>
              </a:p>
            </p:txBody>
          </p:sp>
          <p:sp>
            <p:nvSpPr>
              <p:cNvPr id="19" name="CuadroTexto 18">
                <a:extLst>
                  <a:ext uri="{FF2B5EF4-FFF2-40B4-BE49-F238E27FC236}">
                    <a16:creationId xmlns:a16="http://schemas.microsoft.com/office/drawing/2014/main" id="{EB79DC67-1450-4284-B9A7-4C567B53212C}"/>
                  </a:ext>
                </a:extLst>
              </p:cNvPr>
              <p:cNvSpPr txBox="1"/>
              <p:nvPr/>
            </p:nvSpPr>
            <p:spPr>
              <a:xfrm>
                <a:off x="3260365" y="4345002"/>
                <a:ext cx="280851" cy="400110"/>
              </a:xfrm>
              <a:prstGeom prst="rect">
                <a:avLst/>
              </a:prstGeom>
              <a:noFill/>
            </p:spPr>
            <p:txBody>
              <a:bodyPr wrap="square" rtlCol="0">
                <a:spAutoFit/>
              </a:bodyPr>
              <a:lstStyle/>
              <a:p>
                <a:r>
                  <a:rPr lang="es-CR" sz="2000" dirty="0">
                    <a:latin typeface="Myriad Pro" panose="020B0503030403020204" pitchFamily="34" charset="0"/>
                  </a:rPr>
                  <a:t>3</a:t>
                </a:r>
              </a:p>
            </p:txBody>
          </p:sp>
        </p:grpSp>
      </p:grpSp>
      <p:grpSp>
        <p:nvGrpSpPr>
          <p:cNvPr id="12" name="Grupo 11">
            <a:extLst>
              <a:ext uri="{FF2B5EF4-FFF2-40B4-BE49-F238E27FC236}">
                <a16:creationId xmlns:a16="http://schemas.microsoft.com/office/drawing/2014/main" id="{E0B59842-35BE-4C99-8F4B-2380ACC12ACF}"/>
              </a:ext>
            </a:extLst>
          </p:cNvPr>
          <p:cNvGrpSpPr/>
          <p:nvPr/>
        </p:nvGrpSpPr>
        <p:grpSpPr>
          <a:xfrm>
            <a:off x="728825" y="1715246"/>
            <a:ext cx="2200633" cy="1758798"/>
            <a:chOff x="728825" y="1715246"/>
            <a:chExt cx="2200633" cy="1758798"/>
          </a:xfrm>
        </p:grpSpPr>
        <p:pic>
          <p:nvPicPr>
            <p:cNvPr id="8" name="Imagen 7">
              <a:extLst>
                <a:ext uri="{FF2B5EF4-FFF2-40B4-BE49-F238E27FC236}">
                  <a16:creationId xmlns:a16="http://schemas.microsoft.com/office/drawing/2014/main" id="{129E775B-1960-4CEC-87DF-3DC3D2868530}"/>
                </a:ext>
              </a:extLst>
            </p:cNvPr>
            <p:cNvPicPr>
              <a:picLocks noChangeAspect="1"/>
            </p:cNvPicPr>
            <p:nvPr/>
          </p:nvPicPr>
          <p:blipFill rotWithShape="1">
            <a:blip r:embed="rId6">
              <a:extLst>
                <a:ext uri="{28A0092B-C50C-407E-A947-70E740481C1C}">
                  <a14:useLocalDpi xmlns:a14="http://schemas.microsoft.com/office/drawing/2010/main" val="0"/>
                </a:ext>
              </a:extLst>
            </a:blip>
            <a:srcRect b="49718"/>
            <a:stretch/>
          </p:blipFill>
          <p:spPr>
            <a:xfrm>
              <a:off x="852838" y="1715246"/>
              <a:ext cx="1952606" cy="1131456"/>
            </a:xfrm>
            <a:prstGeom prst="rect">
              <a:avLst/>
            </a:prstGeom>
          </p:spPr>
        </p:pic>
        <p:grpSp>
          <p:nvGrpSpPr>
            <p:cNvPr id="34" name="Grupo 33">
              <a:extLst>
                <a:ext uri="{FF2B5EF4-FFF2-40B4-BE49-F238E27FC236}">
                  <a16:creationId xmlns:a16="http://schemas.microsoft.com/office/drawing/2014/main" id="{853D2D9D-DAC6-4644-AA7B-78DD1FAA380A}"/>
                </a:ext>
              </a:extLst>
            </p:cNvPr>
            <p:cNvGrpSpPr/>
            <p:nvPr/>
          </p:nvGrpSpPr>
          <p:grpSpPr>
            <a:xfrm>
              <a:off x="728825" y="2821092"/>
              <a:ext cx="2200633" cy="652952"/>
              <a:chOff x="4111149" y="838407"/>
              <a:chExt cx="3229682" cy="519732"/>
            </a:xfrm>
            <a:effectLst>
              <a:outerShdw blurRad="50800" dist="38100" dir="5400000" algn="t" rotWithShape="0">
                <a:prstClr val="black">
                  <a:alpha val="40000"/>
                </a:prstClr>
              </a:outerShdw>
            </a:effectLst>
          </p:grpSpPr>
          <p:sp>
            <p:nvSpPr>
              <p:cNvPr id="10" name="Rectángulo: esquinas redondeadas 9">
                <a:extLst>
                  <a:ext uri="{FF2B5EF4-FFF2-40B4-BE49-F238E27FC236}">
                    <a16:creationId xmlns:a16="http://schemas.microsoft.com/office/drawing/2014/main" id="{BEFE15D8-1170-4CA4-9387-575C3CBF3E91}"/>
                  </a:ext>
                </a:extLst>
              </p:cNvPr>
              <p:cNvSpPr/>
              <p:nvPr/>
            </p:nvSpPr>
            <p:spPr>
              <a:xfrm>
                <a:off x="4111149" y="843677"/>
                <a:ext cx="3229682" cy="5144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1" name="CuadroTexto 10">
                <a:extLst>
                  <a:ext uri="{FF2B5EF4-FFF2-40B4-BE49-F238E27FC236}">
                    <a16:creationId xmlns:a16="http://schemas.microsoft.com/office/drawing/2014/main" id="{5C208E78-EF1B-4E9E-9481-226A7C70EDF0}"/>
                  </a:ext>
                </a:extLst>
              </p:cNvPr>
              <p:cNvSpPr txBox="1"/>
              <p:nvPr/>
            </p:nvSpPr>
            <p:spPr>
              <a:xfrm>
                <a:off x="4111149" y="838407"/>
                <a:ext cx="3229681" cy="514462"/>
              </a:xfrm>
              <a:prstGeom prst="rect">
                <a:avLst/>
              </a:prstGeom>
              <a:noFill/>
            </p:spPr>
            <p:txBody>
              <a:bodyPr wrap="square" rtlCol="0">
                <a:spAutoFit/>
              </a:bodyPr>
              <a:lstStyle/>
              <a:p>
                <a:pPr algn="ctr"/>
                <a:r>
                  <a:rPr lang="es-CR" b="1" dirty="0">
                    <a:solidFill>
                      <a:schemeClr val="accent6"/>
                    </a:solidFill>
                  </a:rPr>
                  <a:t>¿Qué es un objetivo ambiental?</a:t>
                </a:r>
              </a:p>
            </p:txBody>
          </p:sp>
        </p:grpSp>
      </p:grpSp>
      <p:pic>
        <p:nvPicPr>
          <p:cNvPr id="29" name="Imagen 28">
            <a:extLst>
              <a:ext uri="{FF2B5EF4-FFF2-40B4-BE49-F238E27FC236}">
                <a16:creationId xmlns:a16="http://schemas.microsoft.com/office/drawing/2014/main" id="{5C2C1692-24C6-47E5-B177-8DB8DC3A812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3543287" y="2508466"/>
            <a:ext cx="467344" cy="467344"/>
          </a:xfrm>
          <a:prstGeom prst="rect">
            <a:avLst/>
          </a:prstGeom>
        </p:spPr>
      </p:pic>
      <p:pic>
        <p:nvPicPr>
          <p:cNvPr id="30" name="Imagen 29">
            <a:extLst>
              <a:ext uri="{FF2B5EF4-FFF2-40B4-BE49-F238E27FC236}">
                <a16:creationId xmlns:a16="http://schemas.microsoft.com/office/drawing/2014/main" id="{CA5A65D9-7B35-456A-9607-72C4D872D91F}"/>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3108960" y="3503410"/>
            <a:ext cx="457346" cy="457346"/>
          </a:xfrm>
          <a:prstGeom prst="rect">
            <a:avLst/>
          </a:prstGeom>
        </p:spPr>
      </p:pic>
      <p:pic>
        <p:nvPicPr>
          <p:cNvPr id="31" name="Imagen 30">
            <a:extLst>
              <a:ext uri="{FF2B5EF4-FFF2-40B4-BE49-F238E27FC236}">
                <a16:creationId xmlns:a16="http://schemas.microsoft.com/office/drawing/2014/main" id="{1E0B9977-3F2F-406D-8675-F1937620CF9D}"/>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3117809" y="1506565"/>
            <a:ext cx="400628" cy="400628"/>
          </a:xfrm>
          <a:prstGeom prst="rect">
            <a:avLst/>
          </a:prstGeom>
        </p:spPr>
      </p:pic>
    </p:spTree>
    <p:extLst>
      <p:ext uri="{BB962C8B-B14F-4D97-AF65-F5344CB8AC3E}">
        <p14:creationId xmlns:p14="http://schemas.microsoft.com/office/powerpoint/2010/main" val="123780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left)">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left)">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69BC8EB6-7488-4B26-AC36-B4F8A2D2C6C9}"/>
              </a:ext>
            </a:extLst>
          </p:cNvPr>
          <p:cNvSpPr/>
          <p:nvPr/>
        </p:nvSpPr>
        <p:spPr>
          <a:xfrm>
            <a:off x="0" y="2586446"/>
            <a:ext cx="9144000" cy="2423703"/>
          </a:xfrm>
          <a:prstGeom prst="rect">
            <a:avLst/>
          </a:prstGeom>
          <a:solidFill>
            <a:srgbClr val="E2D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2" name="Imagen 1">
            <a:extLst>
              <a:ext uri="{FF2B5EF4-FFF2-40B4-BE49-F238E27FC236}">
                <a16:creationId xmlns:a16="http://schemas.microsoft.com/office/drawing/2014/main" id="{83473E13-50B4-41A2-9C2F-FCF9309916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 y="0"/>
            <a:ext cx="9147238" cy="5143500"/>
          </a:xfrm>
          <a:prstGeom prst="rect">
            <a:avLst/>
          </a:prstGeom>
        </p:spPr>
      </p:pic>
      <p:pic>
        <p:nvPicPr>
          <p:cNvPr id="3" name="Imagen 2">
            <a:extLst>
              <a:ext uri="{FF2B5EF4-FFF2-40B4-BE49-F238E27FC236}">
                <a16:creationId xmlns:a16="http://schemas.microsoft.com/office/drawing/2014/main" id="{C1D56611-04B6-4800-A90F-B57CD30D6E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
            <a:ext cx="9144000" cy="5141975"/>
          </a:xfrm>
          <a:prstGeom prst="rect">
            <a:avLst/>
          </a:prstGeom>
          <a:effectLst>
            <a:outerShdw blurRad="50800" dist="38100" dir="5400000" algn="t" rotWithShape="0">
              <a:prstClr val="black">
                <a:alpha val="40000"/>
              </a:prstClr>
            </a:outerShdw>
          </a:effectLst>
        </p:spPr>
      </p:pic>
      <p:sp>
        <p:nvSpPr>
          <p:cNvPr id="5" name="Elipse 4">
            <a:extLst>
              <a:ext uri="{FF2B5EF4-FFF2-40B4-BE49-F238E27FC236}">
                <a16:creationId xmlns:a16="http://schemas.microsoft.com/office/drawing/2014/main" id="{00D54D64-70B7-42F9-A44B-37EBD2F124CB}"/>
              </a:ext>
            </a:extLst>
          </p:cNvPr>
          <p:cNvSpPr/>
          <p:nvPr/>
        </p:nvSpPr>
        <p:spPr>
          <a:xfrm>
            <a:off x="96521" y="633730"/>
            <a:ext cx="707027" cy="707027"/>
          </a:xfrm>
          <a:prstGeom prst="ellipse">
            <a:avLst/>
          </a:prstGeom>
          <a:solidFill>
            <a:srgbClr val="E2DFD4"/>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pic>
        <p:nvPicPr>
          <p:cNvPr id="6" name="Imagen 5">
            <a:extLst>
              <a:ext uri="{FF2B5EF4-FFF2-40B4-BE49-F238E27FC236}">
                <a16:creationId xmlns:a16="http://schemas.microsoft.com/office/drawing/2014/main" id="{5733F02A-05DB-4142-B6B2-FF73CB7B5F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349" y="793749"/>
            <a:ext cx="368301" cy="368301"/>
          </a:xfrm>
          <a:prstGeom prst="rect">
            <a:avLst/>
          </a:prstGeom>
        </p:spPr>
      </p:pic>
      <p:sp>
        <p:nvSpPr>
          <p:cNvPr id="7" name="CuadroTexto 6">
            <a:extLst>
              <a:ext uri="{FF2B5EF4-FFF2-40B4-BE49-F238E27FC236}">
                <a16:creationId xmlns:a16="http://schemas.microsoft.com/office/drawing/2014/main" id="{2650B374-7BC0-43E1-A105-11DEE6D20201}"/>
              </a:ext>
            </a:extLst>
          </p:cNvPr>
          <p:cNvSpPr txBox="1"/>
          <p:nvPr/>
        </p:nvSpPr>
        <p:spPr>
          <a:xfrm>
            <a:off x="3108960" y="92529"/>
            <a:ext cx="5277394" cy="338554"/>
          </a:xfrm>
          <a:prstGeom prst="rect">
            <a:avLst/>
          </a:prstGeom>
          <a:noFill/>
        </p:spPr>
        <p:txBody>
          <a:bodyPr wrap="square" rtlCol="0">
            <a:spAutoFit/>
          </a:bodyPr>
          <a:lstStyle/>
          <a:p>
            <a:pPr algn="ctr"/>
            <a:r>
              <a:rPr lang="es-CR" sz="1600" b="1" dirty="0">
                <a:solidFill>
                  <a:srgbClr val="245178"/>
                </a:solidFill>
                <a:latin typeface="Myriad Pro" panose="020B0503030403020204" pitchFamily="34" charset="0"/>
              </a:rPr>
              <a:t>Paso 8: Definir objetivos, metas e indicadores</a:t>
            </a:r>
          </a:p>
        </p:txBody>
      </p:sp>
      <p:sp>
        <p:nvSpPr>
          <p:cNvPr id="16" name="CuadroTexto 15">
            <a:extLst>
              <a:ext uri="{FF2B5EF4-FFF2-40B4-BE49-F238E27FC236}">
                <a16:creationId xmlns:a16="http://schemas.microsoft.com/office/drawing/2014/main" id="{8F2578AC-A346-48FD-8171-15A425DBEBDF}"/>
              </a:ext>
            </a:extLst>
          </p:cNvPr>
          <p:cNvSpPr txBox="1"/>
          <p:nvPr/>
        </p:nvSpPr>
        <p:spPr>
          <a:xfrm>
            <a:off x="1091036" y="2993056"/>
            <a:ext cx="3716383" cy="1600438"/>
          </a:xfrm>
          <a:prstGeom prst="rect">
            <a:avLst/>
          </a:prstGeom>
          <a:noFill/>
        </p:spPr>
        <p:txBody>
          <a:bodyPr wrap="square" rtlCol="0">
            <a:spAutoFit/>
          </a:bodyPr>
          <a:lstStyle/>
          <a:p>
            <a:pPr marL="265113" indent="-265113">
              <a:buClr>
                <a:srgbClr val="002060"/>
              </a:buClr>
              <a:buFont typeface="Wingdings" pitchFamily="2" charset="2"/>
              <a:buChar char="v"/>
              <a:defRPr/>
            </a:pPr>
            <a:r>
              <a:rPr lang="es-ES" sz="1400" dirty="0">
                <a:solidFill>
                  <a:srgbClr val="245178"/>
                </a:solidFill>
                <a:latin typeface="Myriad Pro" panose="020B0503030403020204" pitchFamily="34" charset="0"/>
                <a:cs typeface="Calibri" pitchFamily="34" charset="0"/>
              </a:rPr>
              <a:t>La meta ambiental es la forma en que </a:t>
            </a:r>
            <a:r>
              <a:rPr lang="es-ES" sz="1400" b="1" dirty="0">
                <a:solidFill>
                  <a:srgbClr val="245178"/>
                </a:solidFill>
                <a:latin typeface="Myriad Pro" panose="020B0503030403020204" pitchFamily="34" charset="0"/>
                <a:cs typeface="Calibri" pitchFamily="34" charset="0"/>
              </a:rPr>
              <a:t>se concretan los objetivos ambientales </a:t>
            </a:r>
            <a:r>
              <a:rPr lang="es-ES" sz="1400" dirty="0">
                <a:solidFill>
                  <a:srgbClr val="245178"/>
                </a:solidFill>
                <a:latin typeface="Myriad Pro" panose="020B0503030403020204" pitchFamily="34" charset="0"/>
                <a:cs typeface="Calibri" pitchFamily="34" charset="0"/>
              </a:rPr>
              <a:t>y debe especificarse lo más detalladamente posible.</a:t>
            </a:r>
          </a:p>
          <a:p>
            <a:pPr marL="265113" indent="-265113" algn="just">
              <a:buClr>
                <a:srgbClr val="0000CC"/>
              </a:buClr>
              <a:buFont typeface="Wingdings" pitchFamily="2" charset="2"/>
              <a:buChar char="v"/>
              <a:defRPr/>
            </a:pPr>
            <a:endParaRPr lang="es-ES" sz="1400" dirty="0">
              <a:solidFill>
                <a:srgbClr val="245178"/>
              </a:solidFill>
              <a:latin typeface="Myriad Pro" panose="020B0503030403020204" pitchFamily="34" charset="0"/>
              <a:cs typeface="Calibri" pitchFamily="34" charset="0"/>
            </a:endParaRPr>
          </a:p>
          <a:p>
            <a:pPr marL="265113" indent="-265113">
              <a:buClr>
                <a:srgbClr val="002060"/>
              </a:buClr>
              <a:buFont typeface="Wingdings" pitchFamily="2" charset="2"/>
              <a:buChar char="v"/>
              <a:defRPr/>
            </a:pPr>
            <a:r>
              <a:rPr lang="es-ES" sz="1400" dirty="0">
                <a:solidFill>
                  <a:srgbClr val="245178"/>
                </a:solidFill>
                <a:latin typeface="Myriad Pro" panose="020B0503030403020204" pitchFamily="34" charset="0"/>
                <a:cs typeface="Calibri" pitchFamily="34" charset="0"/>
              </a:rPr>
              <a:t>Deben ser claras en cuanto al logro a alcanzar y el plazo en el que se alcanzaría.</a:t>
            </a:r>
            <a:endParaRPr lang="es-CR" sz="1400" dirty="0">
              <a:solidFill>
                <a:srgbClr val="245178"/>
              </a:solidFill>
            </a:endParaRPr>
          </a:p>
        </p:txBody>
      </p:sp>
      <p:grpSp>
        <p:nvGrpSpPr>
          <p:cNvPr id="22" name="Grupo 21">
            <a:extLst>
              <a:ext uri="{FF2B5EF4-FFF2-40B4-BE49-F238E27FC236}">
                <a16:creationId xmlns:a16="http://schemas.microsoft.com/office/drawing/2014/main" id="{B96EDF31-C8F9-4669-89A1-EC93D3F90743}"/>
              </a:ext>
            </a:extLst>
          </p:cNvPr>
          <p:cNvGrpSpPr/>
          <p:nvPr/>
        </p:nvGrpSpPr>
        <p:grpSpPr>
          <a:xfrm>
            <a:off x="5824019" y="993559"/>
            <a:ext cx="2029964" cy="1749969"/>
            <a:chOff x="5824019" y="859008"/>
            <a:chExt cx="2029964" cy="1749969"/>
          </a:xfrm>
        </p:grpSpPr>
        <p:sp>
          <p:nvSpPr>
            <p:cNvPr id="8" name="Triángulo isósceles 7">
              <a:extLst>
                <a:ext uri="{FF2B5EF4-FFF2-40B4-BE49-F238E27FC236}">
                  <a16:creationId xmlns:a16="http://schemas.microsoft.com/office/drawing/2014/main" id="{B5D9C6A7-DBC5-4C10-9AF9-A063567A3DB9}"/>
                </a:ext>
              </a:extLst>
            </p:cNvPr>
            <p:cNvSpPr/>
            <p:nvPr/>
          </p:nvSpPr>
          <p:spPr>
            <a:xfrm>
              <a:off x="5824019" y="859008"/>
              <a:ext cx="2029964" cy="1749969"/>
            </a:xfrm>
            <a:prstGeom prst="triangle">
              <a:avLst/>
            </a:prstGeom>
            <a:solidFill>
              <a:schemeClr val="accent6">
                <a:lumMod val="75000"/>
              </a:schemeClr>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sp>
          <p:nvSpPr>
            <p:cNvPr id="17" name="CuadroTexto 16">
              <a:extLst>
                <a:ext uri="{FF2B5EF4-FFF2-40B4-BE49-F238E27FC236}">
                  <a16:creationId xmlns:a16="http://schemas.microsoft.com/office/drawing/2014/main" id="{850A1DAA-4CD7-42E3-AF49-3B9C3C6AE6A1}"/>
                </a:ext>
              </a:extLst>
            </p:cNvPr>
            <p:cNvSpPr txBox="1"/>
            <p:nvPr/>
          </p:nvSpPr>
          <p:spPr>
            <a:xfrm>
              <a:off x="6134202" y="1512879"/>
              <a:ext cx="1409598" cy="954107"/>
            </a:xfrm>
            <a:prstGeom prst="rect">
              <a:avLst/>
            </a:prstGeom>
            <a:noFill/>
          </p:spPr>
          <p:txBody>
            <a:bodyPr wrap="square" rtlCol="0">
              <a:spAutoFit/>
            </a:bodyPr>
            <a:lstStyle/>
            <a:p>
              <a:pPr algn="ctr"/>
              <a:r>
                <a:rPr lang="es-CR" sz="1400" b="1" dirty="0">
                  <a:solidFill>
                    <a:schemeClr val="bg1"/>
                  </a:solidFill>
                </a:rPr>
                <a:t>Guardan </a:t>
              </a:r>
            </a:p>
            <a:p>
              <a:pPr algn="ctr"/>
              <a:r>
                <a:rPr lang="es-CR" sz="1400" b="1" dirty="0">
                  <a:solidFill>
                    <a:schemeClr val="bg1"/>
                  </a:solidFill>
                </a:rPr>
                <a:t>coherencia </a:t>
              </a:r>
            </a:p>
            <a:p>
              <a:pPr algn="ctr"/>
              <a:r>
                <a:rPr lang="es-CR" sz="1400" b="1" dirty="0">
                  <a:solidFill>
                    <a:schemeClr val="bg1"/>
                  </a:solidFill>
                </a:rPr>
                <a:t>con la política </a:t>
              </a:r>
            </a:p>
            <a:p>
              <a:pPr algn="ctr"/>
              <a:r>
                <a:rPr lang="es-CR" sz="1400" b="1" dirty="0">
                  <a:solidFill>
                    <a:schemeClr val="bg1"/>
                  </a:solidFill>
                </a:rPr>
                <a:t>ambiental</a:t>
              </a:r>
            </a:p>
          </p:txBody>
        </p:sp>
      </p:grpSp>
      <p:grpSp>
        <p:nvGrpSpPr>
          <p:cNvPr id="23" name="Grupo 22">
            <a:extLst>
              <a:ext uri="{FF2B5EF4-FFF2-40B4-BE49-F238E27FC236}">
                <a16:creationId xmlns:a16="http://schemas.microsoft.com/office/drawing/2014/main" id="{F1FD595C-D812-4EE4-BDB5-7DA7A7257E6A}"/>
              </a:ext>
            </a:extLst>
          </p:cNvPr>
          <p:cNvGrpSpPr/>
          <p:nvPr/>
        </p:nvGrpSpPr>
        <p:grpSpPr>
          <a:xfrm>
            <a:off x="5824020" y="2737669"/>
            <a:ext cx="2029964" cy="1749969"/>
            <a:chOff x="5824020" y="2590056"/>
            <a:chExt cx="2029964" cy="1749969"/>
          </a:xfrm>
        </p:grpSpPr>
        <p:sp>
          <p:nvSpPr>
            <p:cNvPr id="11" name="Triángulo isósceles 10">
              <a:extLst>
                <a:ext uri="{FF2B5EF4-FFF2-40B4-BE49-F238E27FC236}">
                  <a16:creationId xmlns:a16="http://schemas.microsoft.com/office/drawing/2014/main" id="{5B8F0F1E-E431-4944-8C6C-A85391B30C57}"/>
                </a:ext>
              </a:extLst>
            </p:cNvPr>
            <p:cNvSpPr/>
            <p:nvPr/>
          </p:nvSpPr>
          <p:spPr>
            <a:xfrm rot="10800000">
              <a:off x="5824020" y="2590056"/>
              <a:ext cx="2029964" cy="1749969"/>
            </a:xfrm>
            <a:prstGeom prst="triangle">
              <a:avLst/>
            </a:prstGeom>
            <a:solidFill>
              <a:schemeClr val="accent4"/>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8" name="CuadroTexto 17">
              <a:extLst>
                <a:ext uri="{FF2B5EF4-FFF2-40B4-BE49-F238E27FC236}">
                  <a16:creationId xmlns:a16="http://schemas.microsoft.com/office/drawing/2014/main" id="{1F3BC2E5-3128-4FF6-886C-548549EE8927}"/>
                </a:ext>
              </a:extLst>
            </p:cNvPr>
            <p:cNvSpPr txBox="1"/>
            <p:nvPr/>
          </p:nvSpPr>
          <p:spPr>
            <a:xfrm>
              <a:off x="6132583" y="2632046"/>
              <a:ext cx="1409598" cy="830997"/>
            </a:xfrm>
            <a:prstGeom prst="rect">
              <a:avLst/>
            </a:prstGeom>
            <a:noFill/>
          </p:spPr>
          <p:txBody>
            <a:bodyPr wrap="square" rtlCol="0">
              <a:spAutoFit/>
            </a:bodyPr>
            <a:lstStyle/>
            <a:p>
              <a:pPr algn="ctr"/>
              <a:r>
                <a:rPr lang="es-CR" sz="1600" b="1" dirty="0">
                  <a:solidFill>
                    <a:srgbClr val="245178"/>
                  </a:solidFill>
                </a:rPr>
                <a:t>Objetivos y metas ambientales</a:t>
              </a:r>
            </a:p>
          </p:txBody>
        </p:sp>
      </p:grpSp>
      <p:grpSp>
        <p:nvGrpSpPr>
          <p:cNvPr id="24" name="Grupo 23">
            <a:extLst>
              <a:ext uri="{FF2B5EF4-FFF2-40B4-BE49-F238E27FC236}">
                <a16:creationId xmlns:a16="http://schemas.microsoft.com/office/drawing/2014/main" id="{3361AB40-AE12-4683-A70D-FEE3DC4ACE5D}"/>
              </a:ext>
            </a:extLst>
          </p:cNvPr>
          <p:cNvGrpSpPr/>
          <p:nvPr/>
        </p:nvGrpSpPr>
        <p:grpSpPr>
          <a:xfrm>
            <a:off x="4809038" y="2737669"/>
            <a:ext cx="2029964" cy="1749969"/>
            <a:chOff x="4809038" y="2590056"/>
            <a:chExt cx="2029964" cy="1749969"/>
          </a:xfrm>
          <a:effectLst>
            <a:outerShdw blurRad="50800" dist="38100" dir="5400000" algn="t" rotWithShape="0">
              <a:prstClr val="black">
                <a:alpha val="40000"/>
              </a:prstClr>
            </a:outerShdw>
          </a:effectLst>
        </p:grpSpPr>
        <p:sp>
          <p:nvSpPr>
            <p:cNvPr id="9" name="Triángulo isósceles 8">
              <a:extLst>
                <a:ext uri="{FF2B5EF4-FFF2-40B4-BE49-F238E27FC236}">
                  <a16:creationId xmlns:a16="http://schemas.microsoft.com/office/drawing/2014/main" id="{876BE692-B616-4CB3-A858-0854997BE8DC}"/>
                </a:ext>
              </a:extLst>
            </p:cNvPr>
            <p:cNvSpPr/>
            <p:nvPr/>
          </p:nvSpPr>
          <p:spPr>
            <a:xfrm>
              <a:off x="4809038" y="2590056"/>
              <a:ext cx="2029964" cy="1749969"/>
            </a:xfrm>
            <a:prstGeom prst="triangle">
              <a:avLst/>
            </a:prstGeom>
            <a:solidFill>
              <a:srgbClr val="245178"/>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9" name="CuadroTexto 18">
              <a:extLst>
                <a:ext uri="{FF2B5EF4-FFF2-40B4-BE49-F238E27FC236}">
                  <a16:creationId xmlns:a16="http://schemas.microsoft.com/office/drawing/2014/main" id="{4E262891-80CF-4876-B819-D9A5AA2900D4}"/>
                </a:ext>
              </a:extLst>
            </p:cNvPr>
            <p:cNvSpPr txBox="1"/>
            <p:nvPr/>
          </p:nvSpPr>
          <p:spPr>
            <a:xfrm>
              <a:off x="5115981" y="3395604"/>
              <a:ext cx="1409598" cy="523220"/>
            </a:xfrm>
            <a:prstGeom prst="rect">
              <a:avLst/>
            </a:prstGeom>
            <a:noFill/>
          </p:spPr>
          <p:txBody>
            <a:bodyPr wrap="square" rtlCol="0">
              <a:spAutoFit/>
            </a:bodyPr>
            <a:lstStyle/>
            <a:p>
              <a:pPr algn="ctr"/>
              <a:r>
                <a:rPr lang="es-CR" sz="1400" b="1" dirty="0">
                  <a:solidFill>
                    <a:schemeClr val="bg1"/>
                  </a:solidFill>
                </a:rPr>
                <a:t>Son cuantificables</a:t>
              </a:r>
            </a:p>
          </p:txBody>
        </p:sp>
      </p:grpSp>
      <p:grpSp>
        <p:nvGrpSpPr>
          <p:cNvPr id="25" name="Grupo 24">
            <a:extLst>
              <a:ext uri="{FF2B5EF4-FFF2-40B4-BE49-F238E27FC236}">
                <a16:creationId xmlns:a16="http://schemas.microsoft.com/office/drawing/2014/main" id="{55378F51-3091-4B0F-A3D2-7B5EAFA0559C}"/>
              </a:ext>
            </a:extLst>
          </p:cNvPr>
          <p:cNvGrpSpPr/>
          <p:nvPr/>
        </p:nvGrpSpPr>
        <p:grpSpPr>
          <a:xfrm>
            <a:off x="6839001" y="2737669"/>
            <a:ext cx="2029964" cy="1749969"/>
            <a:chOff x="6839001" y="2590056"/>
            <a:chExt cx="2029964" cy="1749969"/>
          </a:xfrm>
          <a:effectLst>
            <a:outerShdw blurRad="50800" dist="38100" dir="5400000" algn="t" rotWithShape="0">
              <a:prstClr val="black">
                <a:alpha val="40000"/>
              </a:prstClr>
            </a:outerShdw>
          </a:effectLst>
        </p:grpSpPr>
        <p:sp>
          <p:nvSpPr>
            <p:cNvPr id="10" name="Triángulo isósceles 9">
              <a:extLst>
                <a:ext uri="{FF2B5EF4-FFF2-40B4-BE49-F238E27FC236}">
                  <a16:creationId xmlns:a16="http://schemas.microsoft.com/office/drawing/2014/main" id="{A7145DC7-E394-4F84-B4CB-B764704BF8B8}"/>
                </a:ext>
              </a:extLst>
            </p:cNvPr>
            <p:cNvSpPr/>
            <p:nvPr/>
          </p:nvSpPr>
          <p:spPr>
            <a:xfrm>
              <a:off x="6839001" y="2590056"/>
              <a:ext cx="2029964" cy="1749969"/>
            </a:xfrm>
            <a:prstGeom prst="triangle">
              <a:avLst/>
            </a:prstGeom>
            <a:solidFill>
              <a:srgbClr val="227DBF"/>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sp>
          <p:nvSpPr>
            <p:cNvPr id="20" name="CuadroTexto 19">
              <a:extLst>
                <a:ext uri="{FF2B5EF4-FFF2-40B4-BE49-F238E27FC236}">
                  <a16:creationId xmlns:a16="http://schemas.microsoft.com/office/drawing/2014/main" id="{63692E9A-5CBB-4A9D-85A5-4317FF5F2F9F}"/>
                </a:ext>
              </a:extLst>
            </p:cNvPr>
            <p:cNvSpPr txBox="1"/>
            <p:nvPr/>
          </p:nvSpPr>
          <p:spPr>
            <a:xfrm>
              <a:off x="7145945" y="3395604"/>
              <a:ext cx="1409598" cy="523220"/>
            </a:xfrm>
            <a:prstGeom prst="rect">
              <a:avLst/>
            </a:prstGeom>
            <a:noFill/>
          </p:spPr>
          <p:txBody>
            <a:bodyPr wrap="square" rtlCol="0">
              <a:spAutoFit/>
            </a:bodyPr>
            <a:lstStyle/>
            <a:p>
              <a:pPr algn="ctr"/>
              <a:r>
                <a:rPr lang="es-CR" sz="1400" b="1" dirty="0">
                  <a:solidFill>
                    <a:schemeClr val="bg1"/>
                  </a:solidFill>
                </a:rPr>
                <a:t>Deben ser alcanzables</a:t>
              </a:r>
            </a:p>
          </p:txBody>
        </p:sp>
      </p:grpSp>
      <p:grpSp>
        <p:nvGrpSpPr>
          <p:cNvPr id="28" name="Grupo 27">
            <a:extLst>
              <a:ext uri="{FF2B5EF4-FFF2-40B4-BE49-F238E27FC236}">
                <a16:creationId xmlns:a16="http://schemas.microsoft.com/office/drawing/2014/main" id="{F3516BDC-F157-4453-A3F6-4262D9C2FE3A}"/>
              </a:ext>
            </a:extLst>
          </p:cNvPr>
          <p:cNvGrpSpPr/>
          <p:nvPr/>
        </p:nvGrpSpPr>
        <p:grpSpPr>
          <a:xfrm>
            <a:off x="1332135" y="782374"/>
            <a:ext cx="4343676" cy="1787741"/>
            <a:chOff x="1332135" y="782374"/>
            <a:chExt cx="4343676" cy="1787741"/>
          </a:xfrm>
        </p:grpSpPr>
        <p:grpSp>
          <p:nvGrpSpPr>
            <p:cNvPr id="21" name="Grupo 20">
              <a:extLst>
                <a:ext uri="{FF2B5EF4-FFF2-40B4-BE49-F238E27FC236}">
                  <a16:creationId xmlns:a16="http://schemas.microsoft.com/office/drawing/2014/main" id="{57438ABF-D407-429F-932E-8D3AF8443DB6}"/>
                </a:ext>
              </a:extLst>
            </p:cNvPr>
            <p:cNvGrpSpPr/>
            <p:nvPr/>
          </p:nvGrpSpPr>
          <p:grpSpPr>
            <a:xfrm>
              <a:off x="1399598" y="828711"/>
              <a:ext cx="4276213" cy="1611983"/>
              <a:chOff x="1146290" y="859008"/>
              <a:chExt cx="4276213" cy="1611983"/>
            </a:xfrm>
          </p:grpSpPr>
          <p:sp>
            <p:nvSpPr>
              <p:cNvPr id="14" name="Rectángulo: esquinas redondeadas 13">
                <a:extLst>
                  <a:ext uri="{FF2B5EF4-FFF2-40B4-BE49-F238E27FC236}">
                    <a16:creationId xmlns:a16="http://schemas.microsoft.com/office/drawing/2014/main" id="{F05051A3-1CA4-4ABD-8A5C-16E2C965B510}"/>
                  </a:ext>
                </a:extLst>
              </p:cNvPr>
              <p:cNvSpPr/>
              <p:nvPr/>
            </p:nvSpPr>
            <p:spPr>
              <a:xfrm>
                <a:off x="1146290" y="859008"/>
                <a:ext cx="4276213" cy="1571262"/>
              </a:xfrm>
              <a:prstGeom prst="roundRect">
                <a:avLst/>
              </a:prstGeom>
              <a:solidFill>
                <a:srgbClr val="F1F0E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5" name="CuadroTexto 14">
                <a:extLst>
                  <a:ext uri="{FF2B5EF4-FFF2-40B4-BE49-F238E27FC236}">
                    <a16:creationId xmlns:a16="http://schemas.microsoft.com/office/drawing/2014/main" id="{6797D309-AC3D-486B-873D-2D3EEC306E30}"/>
                  </a:ext>
                </a:extLst>
              </p:cNvPr>
              <p:cNvSpPr txBox="1"/>
              <p:nvPr/>
            </p:nvSpPr>
            <p:spPr>
              <a:xfrm>
                <a:off x="2641174" y="882864"/>
                <a:ext cx="2598395" cy="1588127"/>
              </a:xfrm>
              <a:prstGeom prst="rect">
                <a:avLst/>
              </a:prstGeom>
              <a:noFill/>
            </p:spPr>
            <p:txBody>
              <a:bodyPr wrap="square" rtlCol="0">
                <a:spAutoFit/>
              </a:bodyPr>
              <a:lstStyle/>
              <a:p>
                <a:pPr algn="r">
                  <a:lnSpc>
                    <a:spcPct val="90000"/>
                  </a:lnSpc>
                </a:pPr>
                <a:r>
                  <a:rPr lang="es-ES" sz="3600" b="1" dirty="0">
                    <a:solidFill>
                      <a:srgbClr val="245178"/>
                    </a:solidFill>
                    <a:latin typeface="Myriad Pro" panose="020B0503030403020204" pitchFamily="34" charset="0"/>
                  </a:rPr>
                  <a:t>¿Qué es una meta ambiental?</a:t>
                </a:r>
                <a:endParaRPr lang="es-CR" sz="3600" dirty="0">
                  <a:solidFill>
                    <a:srgbClr val="245178"/>
                  </a:solidFill>
                </a:endParaRPr>
              </a:p>
            </p:txBody>
          </p:sp>
        </p:grpSp>
        <p:pic>
          <p:nvPicPr>
            <p:cNvPr id="27" name="Imagen 26">
              <a:extLst>
                <a:ext uri="{FF2B5EF4-FFF2-40B4-BE49-F238E27FC236}">
                  <a16:creationId xmlns:a16="http://schemas.microsoft.com/office/drawing/2014/main" id="{13702D8E-C2DF-4A43-A72F-7BB5E7D9D6B5}"/>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608"/>
                      </a14:imgEffect>
                      <a14:imgEffect>
                        <a14:saturation sat="63000"/>
                      </a14:imgEffect>
                      <a14:imgEffect>
                        <a14:brightnessContrast bright="12000" contrast="-34000"/>
                      </a14:imgEffect>
                    </a14:imgLayer>
                  </a14:imgProps>
                </a:ext>
                <a:ext uri="{28A0092B-C50C-407E-A947-70E740481C1C}">
                  <a14:useLocalDpi xmlns:a14="http://schemas.microsoft.com/office/drawing/2010/main" val="0"/>
                </a:ext>
              </a:extLst>
            </a:blip>
            <a:stretch>
              <a:fillRect/>
            </a:stretch>
          </p:blipFill>
          <p:spPr>
            <a:xfrm>
              <a:off x="1332135" y="782374"/>
              <a:ext cx="1787741" cy="1787741"/>
            </a:xfrm>
            <a:prstGeom prst="rect">
              <a:avLst/>
            </a:prstGeom>
          </p:spPr>
        </p:pic>
      </p:grpSp>
    </p:spTree>
    <p:extLst>
      <p:ext uri="{BB962C8B-B14F-4D97-AF65-F5344CB8AC3E}">
        <p14:creationId xmlns:p14="http://schemas.microsoft.com/office/powerpoint/2010/main" val="281446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362">
                                          <p:stCondLst>
                                            <p:cond delay="0"/>
                                          </p:stCondLst>
                                        </p:cTn>
                                        <p:tgtEl>
                                          <p:spTgt spid="28"/>
                                        </p:tgtEl>
                                      </p:cBhvr>
                                    </p:animEffect>
                                    <p:anim calcmode="lin" valueType="num">
                                      <p:cBhvr>
                                        <p:cTn id="8" dur="1139"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28"/>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28"/>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28"/>
                                        </p:tgtEl>
                                        <p:attrNameLst>
                                          <p:attrName>ppt_y</p:attrName>
                                        </p:attrNameLst>
                                      </p:cBhvr>
                                      <p:tavLst>
                                        <p:tav tm="0" fmla="#ppt_y-sin(pi*$)/81">
                                          <p:val>
                                            <p:fltVal val="0"/>
                                          </p:val>
                                        </p:tav>
                                        <p:tav tm="100000">
                                          <p:val>
                                            <p:fltVal val="1"/>
                                          </p:val>
                                        </p:tav>
                                      </p:tavLst>
                                    </p:anim>
                                    <p:animScale>
                                      <p:cBhvr>
                                        <p:cTn id="13" dur="16">
                                          <p:stCondLst>
                                            <p:cond delay="406"/>
                                          </p:stCondLst>
                                        </p:cTn>
                                        <p:tgtEl>
                                          <p:spTgt spid="28"/>
                                        </p:tgtEl>
                                      </p:cBhvr>
                                      <p:to x="100000" y="60000"/>
                                    </p:animScale>
                                    <p:animScale>
                                      <p:cBhvr>
                                        <p:cTn id="14" dur="104" decel="50000">
                                          <p:stCondLst>
                                            <p:cond delay="423"/>
                                          </p:stCondLst>
                                        </p:cTn>
                                        <p:tgtEl>
                                          <p:spTgt spid="28"/>
                                        </p:tgtEl>
                                      </p:cBhvr>
                                      <p:to x="100000" y="100000"/>
                                    </p:animScale>
                                    <p:animScale>
                                      <p:cBhvr>
                                        <p:cTn id="15" dur="16">
                                          <p:stCondLst>
                                            <p:cond delay="820"/>
                                          </p:stCondLst>
                                        </p:cTn>
                                        <p:tgtEl>
                                          <p:spTgt spid="28"/>
                                        </p:tgtEl>
                                      </p:cBhvr>
                                      <p:to x="100000" y="80000"/>
                                    </p:animScale>
                                    <p:animScale>
                                      <p:cBhvr>
                                        <p:cTn id="16" dur="104" decel="50000">
                                          <p:stCondLst>
                                            <p:cond delay="836"/>
                                          </p:stCondLst>
                                        </p:cTn>
                                        <p:tgtEl>
                                          <p:spTgt spid="28"/>
                                        </p:tgtEl>
                                      </p:cBhvr>
                                      <p:to x="100000" y="100000"/>
                                    </p:animScale>
                                    <p:animScale>
                                      <p:cBhvr>
                                        <p:cTn id="17" dur="16">
                                          <p:stCondLst>
                                            <p:cond delay="1026"/>
                                          </p:stCondLst>
                                        </p:cTn>
                                        <p:tgtEl>
                                          <p:spTgt spid="28"/>
                                        </p:tgtEl>
                                      </p:cBhvr>
                                      <p:to x="100000" y="90000"/>
                                    </p:animScale>
                                    <p:animScale>
                                      <p:cBhvr>
                                        <p:cTn id="18" dur="104" decel="50000">
                                          <p:stCondLst>
                                            <p:cond delay="1042"/>
                                          </p:stCondLst>
                                        </p:cTn>
                                        <p:tgtEl>
                                          <p:spTgt spid="28"/>
                                        </p:tgtEl>
                                      </p:cBhvr>
                                      <p:to x="100000" y="100000"/>
                                    </p:animScale>
                                    <p:animScale>
                                      <p:cBhvr>
                                        <p:cTn id="19" dur="16">
                                          <p:stCondLst>
                                            <p:cond delay="1130"/>
                                          </p:stCondLst>
                                        </p:cTn>
                                        <p:tgtEl>
                                          <p:spTgt spid="28"/>
                                        </p:tgtEl>
                                      </p:cBhvr>
                                      <p:to x="100000" y="95000"/>
                                    </p:animScale>
                                    <p:animScale>
                                      <p:cBhvr>
                                        <p:cTn id="20" dur="104" decel="50000">
                                          <p:stCondLst>
                                            <p:cond delay="1146"/>
                                          </p:stCondLst>
                                        </p:cTn>
                                        <p:tgtEl>
                                          <p:spTgt spid="2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wipe(up)">
                                      <p:cBhvr>
                                        <p:cTn id="25" dur="1000"/>
                                        <p:tgtEl>
                                          <p:spTgt spid="1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6">
                                            <p:txEl>
                                              <p:pRg st="2" end="2"/>
                                            </p:txEl>
                                          </p:spTgt>
                                        </p:tgtEl>
                                        <p:attrNameLst>
                                          <p:attrName>style.visibility</p:attrName>
                                        </p:attrNameLst>
                                      </p:cBhvr>
                                      <p:to>
                                        <p:strVal val="visible"/>
                                      </p:to>
                                    </p:set>
                                    <p:animEffect transition="in" filter="wipe(up)">
                                      <p:cBhvr>
                                        <p:cTn id="30" dur="1000"/>
                                        <p:tgtEl>
                                          <p:spTgt spid="16">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500" fill="hold"/>
                                        <p:tgtEl>
                                          <p:spTgt spid="22"/>
                                        </p:tgtEl>
                                        <p:attrNameLst>
                                          <p:attrName>ppt_w</p:attrName>
                                        </p:attrNameLst>
                                      </p:cBhvr>
                                      <p:tavLst>
                                        <p:tav tm="0">
                                          <p:val>
                                            <p:fltVal val="0"/>
                                          </p:val>
                                        </p:tav>
                                        <p:tav tm="100000">
                                          <p:val>
                                            <p:strVal val="#ppt_w"/>
                                          </p:val>
                                        </p:tav>
                                      </p:tavLst>
                                    </p:anim>
                                    <p:anim calcmode="lin" valueType="num">
                                      <p:cBhvr>
                                        <p:cTn id="41" dur="500" fill="hold"/>
                                        <p:tgtEl>
                                          <p:spTgt spid="22"/>
                                        </p:tgtEl>
                                        <p:attrNameLst>
                                          <p:attrName>ppt_h</p:attrName>
                                        </p:attrNameLst>
                                      </p:cBhvr>
                                      <p:tavLst>
                                        <p:tav tm="0">
                                          <p:val>
                                            <p:fltVal val="0"/>
                                          </p:val>
                                        </p:tav>
                                        <p:tav tm="100000">
                                          <p:val>
                                            <p:strVal val="#ppt_h"/>
                                          </p:val>
                                        </p:tav>
                                      </p:tavLst>
                                    </p:anim>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animEffect transition="in" filter="fade">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 calcmode="lin" valueType="num">
                                      <p:cBhvr>
                                        <p:cTn id="54" dur="500" fill="hold"/>
                                        <p:tgtEl>
                                          <p:spTgt spid="25"/>
                                        </p:tgtEl>
                                        <p:attrNameLst>
                                          <p:attrName>ppt_w</p:attrName>
                                        </p:attrNameLst>
                                      </p:cBhvr>
                                      <p:tavLst>
                                        <p:tav tm="0">
                                          <p:val>
                                            <p:fltVal val="0"/>
                                          </p:val>
                                        </p:tav>
                                        <p:tav tm="100000">
                                          <p:val>
                                            <p:strVal val="#ppt_w"/>
                                          </p:val>
                                        </p:tav>
                                      </p:tavLst>
                                    </p:anim>
                                    <p:anim calcmode="lin" valueType="num">
                                      <p:cBhvr>
                                        <p:cTn id="55" dur="500" fill="hold"/>
                                        <p:tgtEl>
                                          <p:spTgt spid="25"/>
                                        </p:tgtEl>
                                        <p:attrNameLst>
                                          <p:attrName>ppt_h</p:attrName>
                                        </p:attrNameLst>
                                      </p:cBhvr>
                                      <p:tavLst>
                                        <p:tav tm="0">
                                          <p:val>
                                            <p:fltVal val="0"/>
                                          </p:val>
                                        </p:tav>
                                        <p:tav tm="100000">
                                          <p:val>
                                            <p:strVal val="#ppt_h"/>
                                          </p:val>
                                        </p:tav>
                                      </p:tavLst>
                                    </p:anim>
                                    <p:animEffect transition="in" filter="fade">
                                      <p:cBhvr>
                                        <p:cTn id="5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CCAB14EE-208F-4939-86EC-FFA6DE1EBB26}"/>
              </a:ext>
            </a:extLst>
          </p:cNvPr>
          <p:cNvSpPr/>
          <p:nvPr/>
        </p:nvSpPr>
        <p:spPr>
          <a:xfrm>
            <a:off x="0" y="2586446"/>
            <a:ext cx="9144000" cy="2423703"/>
          </a:xfrm>
          <a:prstGeom prst="rect">
            <a:avLst/>
          </a:prstGeom>
          <a:solidFill>
            <a:srgbClr val="E2D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2" name="Imagen 1">
            <a:extLst>
              <a:ext uri="{FF2B5EF4-FFF2-40B4-BE49-F238E27FC236}">
                <a16:creationId xmlns:a16="http://schemas.microsoft.com/office/drawing/2014/main" id="{022480DB-3D90-4482-AF1B-8661903AF5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 y="0"/>
            <a:ext cx="9147238" cy="5143500"/>
          </a:xfrm>
          <a:prstGeom prst="rect">
            <a:avLst/>
          </a:prstGeom>
        </p:spPr>
      </p:pic>
      <p:pic>
        <p:nvPicPr>
          <p:cNvPr id="3" name="Imagen 2">
            <a:extLst>
              <a:ext uri="{FF2B5EF4-FFF2-40B4-BE49-F238E27FC236}">
                <a16:creationId xmlns:a16="http://schemas.microsoft.com/office/drawing/2014/main" id="{6CEB3C28-017A-47AA-AD0E-353CE9362E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
            <a:ext cx="9144000" cy="5141975"/>
          </a:xfrm>
          <a:prstGeom prst="rect">
            <a:avLst/>
          </a:prstGeom>
          <a:effectLst>
            <a:outerShdw blurRad="50800" dist="38100" dir="5400000" algn="t" rotWithShape="0">
              <a:prstClr val="black">
                <a:alpha val="40000"/>
              </a:prstClr>
            </a:outerShdw>
          </a:effectLst>
        </p:spPr>
      </p:pic>
      <p:sp>
        <p:nvSpPr>
          <p:cNvPr id="5" name="Elipse 4">
            <a:extLst>
              <a:ext uri="{FF2B5EF4-FFF2-40B4-BE49-F238E27FC236}">
                <a16:creationId xmlns:a16="http://schemas.microsoft.com/office/drawing/2014/main" id="{3ED30C6D-9F2D-466E-BF7C-B241521DEF95}"/>
              </a:ext>
            </a:extLst>
          </p:cNvPr>
          <p:cNvSpPr/>
          <p:nvPr/>
        </p:nvSpPr>
        <p:spPr>
          <a:xfrm>
            <a:off x="96521" y="633730"/>
            <a:ext cx="707027" cy="707027"/>
          </a:xfrm>
          <a:prstGeom prst="ellipse">
            <a:avLst/>
          </a:prstGeom>
          <a:solidFill>
            <a:srgbClr val="E2DFD4"/>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pic>
        <p:nvPicPr>
          <p:cNvPr id="6" name="Imagen 5">
            <a:extLst>
              <a:ext uri="{FF2B5EF4-FFF2-40B4-BE49-F238E27FC236}">
                <a16:creationId xmlns:a16="http://schemas.microsoft.com/office/drawing/2014/main" id="{D22C47F5-654B-46FE-8E8F-617A30CE62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349" y="793749"/>
            <a:ext cx="368301" cy="368301"/>
          </a:xfrm>
          <a:prstGeom prst="rect">
            <a:avLst/>
          </a:prstGeom>
        </p:spPr>
      </p:pic>
      <p:sp>
        <p:nvSpPr>
          <p:cNvPr id="7" name="CuadroTexto 6">
            <a:extLst>
              <a:ext uri="{FF2B5EF4-FFF2-40B4-BE49-F238E27FC236}">
                <a16:creationId xmlns:a16="http://schemas.microsoft.com/office/drawing/2014/main" id="{A6005D54-1227-4D1A-9BB5-E7241A1BF305}"/>
              </a:ext>
            </a:extLst>
          </p:cNvPr>
          <p:cNvSpPr txBox="1"/>
          <p:nvPr/>
        </p:nvSpPr>
        <p:spPr>
          <a:xfrm>
            <a:off x="3108960" y="92529"/>
            <a:ext cx="5277394" cy="338554"/>
          </a:xfrm>
          <a:prstGeom prst="rect">
            <a:avLst/>
          </a:prstGeom>
          <a:noFill/>
        </p:spPr>
        <p:txBody>
          <a:bodyPr wrap="square" rtlCol="0">
            <a:spAutoFit/>
          </a:bodyPr>
          <a:lstStyle/>
          <a:p>
            <a:pPr algn="ctr"/>
            <a:r>
              <a:rPr lang="es-CR" sz="1600" b="1" dirty="0">
                <a:solidFill>
                  <a:srgbClr val="245178"/>
                </a:solidFill>
                <a:latin typeface="Myriad Pro" panose="020B0503030403020204" pitchFamily="34" charset="0"/>
              </a:rPr>
              <a:t>Paso 8: Definir objetivos, metas e indicadores</a:t>
            </a:r>
          </a:p>
        </p:txBody>
      </p:sp>
      <p:sp>
        <p:nvSpPr>
          <p:cNvPr id="11" name="CuadroTexto 10">
            <a:extLst>
              <a:ext uri="{FF2B5EF4-FFF2-40B4-BE49-F238E27FC236}">
                <a16:creationId xmlns:a16="http://schemas.microsoft.com/office/drawing/2014/main" id="{A0FBC39F-61F5-4630-9C90-68BAFBA7B268}"/>
              </a:ext>
            </a:extLst>
          </p:cNvPr>
          <p:cNvSpPr txBox="1"/>
          <p:nvPr/>
        </p:nvSpPr>
        <p:spPr>
          <a:xfrm>
            <a:off x="940813" y="2857524"/>
            <a:ext cx="7667610" cy="1815882"/>
          </a:xfrm>
          <a:prstGeom prst="rect">
            <a:avLst/>
          </a:prstGeom>
          <a:noFill/>
        </p:spPr>
        <p:txBody>
          <a:bodyPr wrap="square" rtlCol="0">
            <a:spAutoFit/>
          </a:bodyPr>
          <a:lstStyle/>
          <a:p>
            <a:pPr marL="265113" indent="-265113">
              <a:lnSpc>
                <a:spcPct val="80000"/>
              </a:lnSpc>
              <a:buClr>
                <a:srgbClr val="002060"/>
              </a:buClr>
              <a:buFont typeface="Wingdings" pitchFamily="2" charset="2"/>
              <a:buChar char="v"/>
              <a:defRPr/>
            </a:pPr>
            <a:r>
              <a:rPr lang="es-ES" sz="1400" dirty="0">
                <a:solidFill>
                  <a:srgbClr val="245178"/>
                </a:solidFill>
                <a:latin typeface="Myriad Pro" panose="020B0503030403020204" pitchFamily="34" charset="0"/>
                <a:cs typeface="Calibri" pitchFamily="34" charset="0"/>
              </a:rPr>
              <a:t>Son herramientas que cuantifican información ambiental relacionada con los objetivos y metas ambientales propuestas, de forma que evidencian el desempeño medioambiental de la institución y el progreso en el cumplimiento de sus metas.</a:t>
            </a:r>
          </a:p>
          <a:p>
            <a:pPr marL="265113" indent="-265113">
              <a:lnSpc>
                <a:spcPct val="80000"/>
              </a:lnSpc>
              <a:buClr>
                <a:srgbClr val="002060"/>
              </a:buClr>
              <a:buFont typeface="Wingdings" pitchFamily="2" charset="2"/>
              <a:buChar char="v"/>
              <a:defRPr/>
            </a:pPr>
            <a:endParaRPr lang="es-ES" sz="1400" dirty="0">
              <a:solidFill>
                <a:srgbClr val="245178"/>
              </a:solidFill>
              <a:latin typeface="Myriad Pro" panose="020B0503030403020204" pitchFamily="34" charset="0"/>
              <a:cs typeface="Calibri" pitchFamily="34" charset="0"/>
            </a:endParaRPr>
          </a:p>
          <a:p>
            <a:pPr marL="265113" indent="-265113">
              <a:lnSpc>
                <a:spcPct val="80000"/>
              </a:lnSpc>
              <a:buClr>
                <a:srgbClr val="002060"/>
              </a:buClr>
              <a:buFont typeface="Wingdings" pitchFamily="2" charset="2"/>
              <a:buChar char="v"/>
              <a:defRPr/>
            </a:pPr>
            <a:r>
              <a:rPr lang="es-ES" sz="1400" dirty="0">
                <a:solidFill>
                  <a:srgbClr val="245178"/>
                </a:solidFill>
                <a:latin typeface="Myriad Pro" panose="020B0503030403020204" pitchFamily="34" charset="0"/>
                <a:cs typeface="Calibri" pitchFamily="34" charset="0"/>
              </a:rPr>
              <a:t>Instrumentos:</a:t>
            </a:r>
          </a:p>
          <a:p>
            <a:pPr marL="285750" indent="-266400">
              <a:buClr>
                <a:srgbClr val="002060"/>
              </a:buClr>
              <a:buFont typeface="Arial" panose="020B0604020202020204" pitchFamily="34" charset="0"/>
              <a:buChar char="•"/>
              <a:defRPr/>
            </a:pPr>
            <a:r>
              <a:rPr lang="es-ES" sz="1400" dirty="0">
                <a:solidFill>
                  <a:srgbClr val="245178"/>
                </a:solidFill>
                <a:latin typeface="Myriad Pro" panose="020B0503030403020204" pitchFamily="34" charset="0"/>
                <a:cs typeface="Calibri" pitchFamily="34" charset="0"/>
              </a:rPr>
              <a:t>Hojas de registro.</a:t>
            </a:r>
          </a:p>
          <a:p>
            <a:pPr marL="285750" indent="-266400">
              <a:buClr>
                <a:srgbClr val="002060"/>
              </a:buClr>
              <a:buFont typeface="Arial" panose="020B0604020202020204" pitchFamily="34" charset="0"/>
              <a:buChar char="•"/>
              <a:defRPr/>
            </a:pPr>
            <a:r>
              <a:rPr lang="es-ES" sz="1400" dirty="0">
                <a:solidFill>
                  <a:srgbClr val="245178"/>
                </a:solidFill>
                <a:latin typeface="Myriad Pro" panose="020B0503030403020204" pitchFamily="34" charset="0"/>
                <a:cs typeface="Calibri" pitchFamily="34" charset="0"/>
              </a:rPr>
              <a:t>Hojas metodológicas.</a:t>
            </a:r>
          </a:p>
          <a:p>
            <a:pPr marL="285750" indent="-266400">
              <a:buClr>
                <a:srgbClr val="002060"/>
              </a:buClr>
              <a:buFont typeface="Arial" panose="020B0604020202020204" pitchFamily="34" charset="0"/>
              <a:buChar char="•"/>
              <a:defRPr/>
            </a:pPr>
            <a:r>
              <a:rPr lang="es-ES" sz="1400" dirty="0">
                <a:solidFill>
                  <a:srgbClr val="245178"/>
                </a:solidFill>
                <a:latin typeface="Myriad Pro" panose="020B0503030403020204" pitchFamily="34" charset="0"/>
                <a:cs typeface="Calibri" pitchFamily="34" charset="0"/>
              </a:rPr>
              <a:t>Página web: </a:t>
            </a:r>
            <a:r>
              <a:rPr lang="es-ES" sz="1400" b="1" dirty="0">
                <a:solidFill>
                  <a:srgbClr val="245178"/>
                </a:solidFill>
                <a:latin typeface="Myriad Pro" panose="020B0503030403020204" pitchFamily="34" charset="0"/>
                <a:cs typeface="Calibri" pitchFamily="34" charset="0"/>
                <a:hlinkClick r:id="rId5">
                  <a:extLst>
                    <a:ext uri="{A12FA001-AC4F-418D-AE19-62706E023703}">
                      <ahyp:hlinkClr xmlns:ahyp="http://schemas.microsoft.com/office/drawing/2018/hyperlinkcolor" val="tx"/>
                    </a:ext>
                  </a:extLst>
                </a:hlinkClick>
              </a:rPr>
              <a:t>http://www.digeca.go.cr/áreas/herramientas-para-elaborar-</a:t>
            </a:r>
            <a:r>
              <a:rPr lang="es-ES" sz="1400" b="1" dirty="0" err="1">
                <a:solidFill>
                  <a:srgbClr val="245178"/>
                </a:solidFill>
                <a:latin typeface="Myriad Pro" panose="020B0503030403020204" pitchFamily="34" charset="0"/>
                <a:cs typeface="Calibri" pitchFamily="34" charset="0"/>
                <a:hlinkClick r:id="rId5">
                  <a:extLst>
                    <a:ext uri="{A12FA001-AC4F-418D-AE19-62706E023703}">
                      <ahyp:hlinkClr xmlns:ahyp="http://schemas.microsoft.com/office/drawing/2018/hyperlinkcolor" val="tx"/>
                    </a:ext>
                  </a:extLst>
                </a:hlinkClick>
              </a:rPr>
              <a:t>pgai</a:t>
            </a:r>
            <a:r>
              <a:rPr lang="es-ES" sz="1400" b="1" dirty="0">
                <a:solidFill>
                  <a:srgbClr val="245178"/>
                </a:solidFill>
                <a:latin typeface="Myriad Pro" panose="020B0503030403020204" pitchFamily="34" charset="0"/>
                <a:cs typeface="Calibri" pitchFamily="34" charset="0"/>
              </a:rPr>
              <a:t>:</a:t>
            </a:r>
          </a:p>
          <a:p>
            <a:pPr marL="285750" indent="-266400">
              <a:buClr>
                <a:srgbClr val="002060"/>
              </a:buClr>
              <a:buFont typeface="Arial" panose="020B0604020202020204" pitchFamily="34" charset="0"/>
              <a:buChar char="•"/>
              <a:defRPr/>
            </a:pPr>
            <a:r>
              <a:rPr lang="es-ES" sz="1400" dirty="0">
                <a:solidFill>
                  <a:srgbClr val="245178"/>
                </a:solidFill>
                <a:latin typeface="Myriad Pro" panose="020B0503030403020204" pitchFamily="34" charset="0"/>
                <a:cs typeface="Calibri" pitchFamily="34" charset="0"/>
              </a:rPr>
              <a:t>Los objeticos deben ser medibles, verificables y reportables.</a:t>
            </a:r>
          </a:p>
        </p:txBody>
      </p:sp>
      <p:grpSp>
        <p:nvGrpSpPr>
          <p:cNvPr id="8" name="Grupo 7">
            <a:extLst>
              <a:ext uri="{FF2B5EF4-FFF2-40B4-BE49-F238E27FC236}">
                <a16:creationId xmlns:a16="http://schemas.microsoft.com/office/drawing/2014/main" id="{E93B709B-0913-4B4D-B4EC-2A3FE0E8C837}"/>
              </a:ext>
            </a:extLst>
          </p:cNvPr>
          <p:cNvGrpSpPr/>
          <p:nvPr/>
        </p:nvGrpSpPr>
        <p:grpSpPr>
          <a:xfrm>
            <a:off x="1365070" y="865629"/>
            <a:ext cx="4023360" cy="1588127"/>
            <a:chOff x="1401881" y="895926"/>
            <a:chExt cx="3752582" cy="1588127"/>
          </a:xfrm>
        </p:grpSpPr>
        <p:sp>
          <p:nvSpPr>
            <p:cNvPr id="9" name="Rectángulo: esquinas redondeadas 8">
              <a:extLst>
                <a:ext uri="{FF2B5EF4-FFF2-40B4-BE49-F238E27FC236}">
                  <a16:creationId xmlns:a16="http://schemas.microsoft.com/office/drawing/2014/main" id="{3B2DBE83-302D-4AFF-A742-A8CEF1F260A2}"/>
                </a:ext>
              </a:extLst>
            </p:cNvPr>
            <p:cNvSpPr/>
            <p:nvPr/>
          </p:nvSpPr>
          <p:spPr>
            <a:xfrm>
              <a:off x="1401881" y="931634"/>
              <a:ext cx="3752582" cy="1498636"/>
            </a:xfrm>
            <a:prstGeom prst="roundRect">
              <a:avLst/>
            </a:prstGeom>
            <a:solidFill>
              <a:srgbClr val="F1F0E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0" name="CuadroTexto 9">
              <a:extLst>
                <a:ext uri="{FF2B5EF4-FFF2-40B4-BE49-F238E27FC236}">
                  <a16:creationId xmlns:a16="http://schemas.microsoft.com/office/drawing/2014/main" id="{8055BA39-3FCA-4BB2-81BE-6F7C2AE152C6}"/>
                </a:ext>
              </a:extLst>
            </p:cNvPr>
            <p:cNvSpPr txBox="1"/>
            <p:nvPr/>
          </p:nvSpPr>
          <p:spPr>
            <a:xfrm>
              <a:off x="1541998" y="895926"/>
              <a:ext cx="2820518" cy="1588127"/>
            </a:xfrm>
            <a:prstGeom prst="rect">
              <a:avLst/>
            </a:prstGeom>
            <a:noFill/>
          </p:spPr>
          <p:txBody>
            <a:bodyPr wrap="square" rtlCol="0">
              <a:spAutoFit/>
            </a:bodyPr>
            <a:lstStyle/>
            <a:p>
              <a:pPr>
                <a:lnSpc>
                  <a:spcPct val="90000"/>
                </a:lnSpc>
              </a:pPr>
              <a:r>
                <a:rPr lang="es-ES" sz="3600" b="1" dirty="0">
                  <a:solidFill>
                    <a:srgbClr val="245178"/>
                  </a:solidFill>
                  <a:latin typeface="Myriad Pro" panose="020B0503030403020204" pitchFamily="34" charset="0"/>
                </a:rPr>
                <a:t>¿Qué es un indicador</a:t>
              </a:r>
            </a:p>
            <a:p>
              <a:pPr>
                <a:lnSpc>
                  <a:spcPct val="90000"/>
                </a:lnSpc>
              </a:pPr>
              <a:r>
                <a:rPr lang="es-ES" sz="3600" b="1" dirty="0">
                  <a:solidFill>
                    <a:srgbClr val="245178"/>
                  </a:solidFill>
                  <a:latin typeface="Myriad Pro" panose="020B0503030403020204" pitchFamily="34" charset="0"/>
                </a:rPr>
                <a:t>ambiental?</a:t>
              </a:r>
              <a:endParaRPr lang="es-CR" sz="3600" dirty="0">
                <a:solidFill>
                  <a:srgbClr val="245178"/>
                </a:solidFill>
              </a:endParaRPr>
            </a:p>
          </p:txBody>
        </p:sp>
      </p:grpSp>
      <p:pic>
        <p:nvPicPr>
          <p:cNvPr id="15" name="Imagen 14">
            <a:extLst>
              <a:ext uri="{FF2B5EF4-FFF2-40B4-BE49-F238E27FC236}">
                <a16:creationId xmlns:a16="http://schemas.microsoft.com/office/drawing/2014/main" id="{C7AB5025-3411-4CF8-951C-B975D429C553}"/>
              </a:ext>
            </a:extLst>
          </p:cNvPr>
          <p:cNvPicPr>
            <a:picLocks noChangeAspect="1"/>
          </p:cNvPicPr>
          <p:nvPr/>
        </p:nvPicPr>
        <p:blipFill rotWithShape="1">
          <a:blip r:embed="rId6">
            <a:extLst>
              <a:ext uri="{28A0092B-C50C-407E-A947-70E740481C1C}">
                <a14:useLocalDpi xmlns:a14="http://schemas.microsoft.com/office/drawing/2010/main" val="0"/>
              </a:ext>
            </a:extLst>
          </a:blip>
          <a:srcRect l="18755" t="15172" r="10010" b="40336"/>
          <a:stretch/>
        </p:blipFill>
        <p:spPr>
          <a:xfrm rot="16200000">
            <a:off x="3716370" y="1125009"/>
            <a:ext cx="1737028" cy="813664"/>
          </a:xfrm>
          <a:prstGeom prst="rect">
            <a:avLst/>
          </a:prstGeom>
        </p:spPr>
      </p:pic>
      <p:pic>
        <p:nvPicPr>
          <p:cNvPr id="20" name="Imagen 19">
            <a:extLst>
              <a:ext uri="{FF2B5EF4-FFF2-40B4-BE49-F238E27FC236}">
                <a16:creationId xmlns:a16="http://schemas.microsoft.com/office/drawing/2014/main" id="{06A50907-790C-4B2A-BCE9-0DDC46A360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5516" y="687266"/>
            <a:ext cx="1776952" cy="1805943"/>
          </a:xfrm>
          <a:prstGeom prst="rect">
            <a:avLst/>
          </a:prstGeom>
        </p:spPr>
      </p:pic>
      <p:sp>
        <p:nvSpPr>
          <p:cNvPr id="21" name="Triángulo isósceles 20">
            <a:extLst>
              <a:ext uri="{FF2B5EF4-FFF2-40B4-BE49-F238E27FC236}">
                <a16:creationId xmlns:a16="http://schemas.microsoft.com/office/drawing/2014/main" id="{25428D2B-6CB5-4402-9692-B58194F1B210}"/>
              </a:ext>
            </a:extLst>
          </p:cNvPr>
          <p:cNvSpPr/>
          <p:nvPr/>
        </p:nvSpPr>
        <p:spPr>
          <a:xfrm rot="5400000">
            <a:off x="5290367" y="1273716"/>
            <a:ext cx="973183" cy="646437"/>
          </a:xfrm>
          <a:prstGeom prst="triangle">
            <a:avLst>
              <a:gd name="adj" fmla="val 50000"/>
            </a:avLst>
          </a:prstGeom>
          <a:solidFill>
            <a:srgbClr val="86C44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Tree>
    <p:extLst>
      <p:ext uri="{BB962C8B-B14F-4D97-AF65-F5344CB8AC3E}">
        <p14:creationId xmlns:p14="http://schemas.microsoft.com/office/powerpoint/2010/main" val="56139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par>
                          <p:cTn id="25" fill="hold">
                            <p:stCondLst>
                              <p:cond delay="2500"/>
                            </p:stCondLst>
                            <p:childTnLst>
                              <p:par>
                                <p:cTn id="26" presetID="22" presetClass="entr" presetSubtype="4"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3000"/>
                                        <p:tgtEl>
                                          <p:spTgt spid="15"/>
                                        </p:tgtEl>
                                      </p:cBhvr>
                                    </p:animEffect>
                                  </p:childTnLst>
                                </p:cTn>
                              </p:par>
                              <p:par>
                                <p:cTn id="29" presetID="53" presetClass="entr" presetSubtype="16"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par>
                                <p:cTn id="34" presetID="26" presetClass="emph" presetSubtype="0" repeatCount="3000" fill="remove" nodeType="withEffect">
                                  <p:stCondLst>
                                    <p:cond delay="0"/>
                                  </p:stCondLst>
                                  <p:childTnLst>
                                    <p:animEffect transition="out" filter="fade">
                                      <p:cBhvr>
                                        <p:cTn id="35" dur="1000" tmFilter="0, 0; .2, .5; .8, .5; 1, 0"/>
                                        <p:tgtEl>
                                          <p:spTgt spid="20"/>
                                        </p:tgtEl>
                                      </p:cBhvr>
                                    </p:animEffect>
                                    <p:animScale>
                                      <p:cBhvr>
                                        <p:cTn id="36" dur="500" autoRev="1" fill="hold"/>
                                        <p:tgtEl>
                                          <p:spTgt spid="20"/>
                                        </p:tgtEl>
                                      </p:cBhvr>
                                      <p:by x="105000" y="105000"/>
                                    </p:animScale>
                                  </p:childTnLst>
                                </p:cTn>
                              </p:par>
                            </p:childTnLst>
                          </p:cTn>
                        </p:par>
                        <p:par>
                          <p:cTn id="37" fill="hold">
                            <p:stCondLst>
                              <p:cond delay="5500"/>
                            </p:stCondLst>
                            <p:childTnLst>
                              <p:par>
                                <p:cTn id="38" presetID="22" presetClass="entr" presetSubtype="1" fill="hold" grpId="0" nodeType="afterEffect">
                                  <p:stCondLst>
                                    <p:cond delay="500"/>
                                  </p:stCondLst>
                                  <p:childTnLst>
                                    <p:set>
                                      <p:cBhvr>
                                        <p:cTn id="39" dur="1" fill="hold">
                                          <p:stCondLst>
                                            <p:cond delay="0"/>
                                          </p:stCondLst>
                                        </p:cTn>
                                        <p:tgtEl>
                                          <p:spTgt spid="11"/>
                                        </p:tgtEl>
                                        <p:attrNameLst>
                                          <p:attrName>style.visibility</p:attrName>
                                        </p:attrNameLst>
                                      </p:cBhvr>
                                      <p:to>
                                        <p:strVal val="visible"/>
                                      </p:to>
                                    </p:set>
                                    <p:animEffect transition="in" filter="wipe(up)">
                                      <p:cBhvr>
                                        <p:cTn id="40"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8752F364-BDA7-46C0-AF07-BB61E2FC6DE3}"/>
              </a:ext>
            </a:extLst>
          </p:cNvPr>
          <p:cNvSpPr/>
          <p:nvPr/>
        </p:nvSpPr>
        <p:spPr>
          <a:xfrm>
            <a:off x="4448694" y="0"/>
            <a:ext cx="4695306" cy="5143500"/>
          </a:xfrm>
          <a:prstGeom prst="rect">
            <a:avLst/>
          </a:prstGeom>
          <a:solidFill>
            <a:srgbClr val="CCC7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8" name="Rectángulo 27">
            <a:extLst>
              <a:ext uri="{FF2B5EF4-FFF2-40B4-BE49-F238E27FC236}">
                <a16:creationId xmlns:a16="http://schemas.microsoft.com/office/drawing/2014/main" id="{68CAC4D5-C29B-4F22-A67D-52871913DE52}"/>
              </a:ext>
            </a:extLst>
          </p:cNvPr>
          <p:cNvSpPr/>
          <p:nvPr/>
        </p:nvSpPr>
        <p:spPr>
          <a:xfrm>
            <a:off x="1590" y="0"/>
            <a:ext cx="4447103" cy="5143500"/>
          </a:xfrm>
          <a:prstGeom prst="rect">
            <a:avLst/>
          </a:prstGeom>
          <a:solidFill>
            <a:srgbClr val="E2D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2" name="Imagen 1">
            <a:extLst>
              <a:ext uri="{FF2B5EF4-FFF2-40B4-BE49-F238E27FC236}">
                <a16:creationId xmlns:a16="http://schemas.microsoft.com/office/drawing/2014/main" id="{1D4DAF6C-3DDE-4E28-BAF6-D79CCDBFE2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 y="0"/>
            <a:ext cx="9147238" cy="5143500"/>
          </a:xfrm>
          <a:prstGeom prst="rect">
            <a:avLst/>
          </a:prstGeom>
        </p:spPr>
      </p:pic>
      <p:grpSp>
        <p:nvGrpSpPr>
          <p:cNvPr id="51" name="Grupo 50">
            <a:extLst>
              <a:ext uri="{FF2B5EF4-FFF2-40B4-BE49-F238E27FC236}">
                <a16:creationId xmlns:a16="http://schemas.microsoft.com/office/drawing/2014/main" id="{5D88CACC-47C4-4378-BF2D-A7BAFAA6C9AE}"/>
              </a:ext>
            </a:extLst>
          </p:cNvPr>
          <p:cNvGrpSpPr/>
          <p:nvPr/>
        </p:nvGrpSpPr>
        <p:grpSpPr>
          <a:xfrm>
            <a:off x="483355" y="1047064"/>
            <a:ext cx="3765677" cy="3518626"/>
            <a:chOff x="483355" y="1047064"/>
            <a:chExt cx="3765677" cy="3518626"/>
          </a:xfrm>
        </p:grpSpPr>
        <p:sp>
          <p:nvSpPr>
            <p:cNvPr id="17" name="Rectángulo 16">
              <a:extLst>
                <a:ext uri="{FF2B5EF4-FFF2-40B4-BE49-F238E27FC236}">
                  <a16:creationId xmlns:a16="http://schemas.microsoft.com/office/drawing/2014/main" id="{320BD318-6328-4544-AA42-F34238BA8D20}"/>
                </a:ext>
              </a:extLst>
            </p:cNvPr>
            <p:cNvSpPr/>
            <p:nvPr/>
          </p:nvSpPr>
          <p:spPr>
            <a:xfrm>
              <a:off x="483355" y="1047064"/>
              <a:ext cx="3765677" cy="3518626"/>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8" name="6 Diagrama">
              <a:extLst>
                <a:ext uri="{FF2B5EF4-FFF2-40B4-BE49-F238E27FC236}">
                  <a16:creationId xmlns:a16="http://schemas.microsoft.com/office/drawing/2014/main" id="{7FE11CAF-8384-42BE-8EC3-47C68DDD21A9}"/>
                </a:ext>
              </a:extLst>
            </p:cNvPr>
            <p:cNvPicPr>
              <a:picLocks noChangeArrowheads="1"/>
            </p:cNvPicPr>
            <p:nvPr/>
          </p:nvPicPr>
          <p:blipFill>
            <a:blip r:embed="rId3">
              <a:extLst>
                <a:ext uri="{BEBA8EAE-BF5A-486C-A8C5-ECC9F3942E4B}">
                  <a14:imgProps xmlns:a14="http://schemas.microsoft.com/office/drawing/2010/main">
                    <a14:imgLayer r:embed="rId4">
                      <a14:imgEffect>
                        <a14:saturation sat="75000"/>
                      </a14:imgEffect>
                    </a14:imgLayer>
                  </a14:imgProps>
                </a:ext>
                <a:ext uri="{28A0092B-C50C-407E-A947-70E740481C1C}">
                  <a14:useLocalDpi xmlns:a14="http://schemas.microsoft.com/office/drawing/2010/main" val="0"/>
                </a:ext>
              </a:extLst>
            </a:blip>
            <a:srcRect/>
            <a:stretch>
              <a:fillRect/>
            </a:stretch>
          </p:blipFill>
          <p:spPr bwMode="auto">
            <a:xfrm>
              <a:off x="1495149" y="1207603"/>
              <a:ext cx="2584512" cy="327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 name="Grupo 36">
              <a:extLst>
                <a:ext uri="{FF2B5EF4-FFF2-40B4-BE49-F238E27FC236}">
                  <a16:creationId xmlns:a16="http://schemas.microsoft.com/office/drawing/2014/main" id="{F33B69F3-1871-4F7C-B79C-A29543E4FAA1}"/>
                </a:ext>
              </a:extLst>
            </p:cNvPr>
            <p:cNvGrpSpPr/>
            <p:nvPr/>
          </p:nvGrpSpPr>
          <p:grpSpPr>
            <a:xfrm>
              <a:off x="606060" y="1369913"/>
              <a:ext cx="642155" cy="516591"/>
              <a:chOff x="703415" y="1369913"/>
              <a:chExt cx="642155" cy="516591"/>
            </a:xfrm>
          </p:grpSpPr>
          <p:sp>
            <p:nvSpPr>
              <p:cNvPr id="19" name="Rectángulo: esquinas redondeadas 18">
                <a:extLst>
                  <a:ext uri="{FF2B5EF4-FFF2-40B4-BE49-F238E27FC236}">
                    <a16:creationId xmlns:a16="http://schemas.microsoft.com/office/drawing/2014/main" id="{8286B4AC-5F05-4C61-8AB9-DD112A1CB4BA}"/>
                  </a:ext>
                </a:extLst>
              </p:cNvPr>
              <p:cNvSpPr/>
              <p:nvPr/>
            </p:nvSpPr>
            <p:spPr>
              <a:xfrm>
                <a:off x="703415" y="1369913"/>
                <a:ext cx="642155" cy="516591"/>
              </a:xfrm>
              <a:prstGeom prst="roundRect">
                <a:avLst/>
              </a:prstGeom>
              <a:solidFill>
                <a:srgbClr val="B25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29" name="Imagen 28">
                <a:extLst>
                  <a:ext uri="{FF2B5EF4-FFF2-40B4-BE49-F238E27FC236}">
                    <a16:creationId xmlns:a16="http://schemas.microsoft.com/office/drawing/2014/main" id="{B7BA6435-3B5B-468A-B2F9-5470791E399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14807" y="1450623"/>
                <a:ext cx="363007" cy="363007"/>
              </a:xfrm>
              <a:prstGeom prst="rect">
                <a:avLst/>
              </a:prstGeom>
            </p:spPr>
          </p:pic>
        </p:grpSp>
        <p:grpSp>
          <p:nvGrpSpPr>
            <p:cNvPr id="38" name="Grupo 37">
              <a:extLst>
                <a:ext uri="{FF2B5EF4-FFF2-40B4-BE49-F238E27FC236}">
                  <a16:creationId xmlns:a16="http://schemas.microsoft.com/office/drawing/2014/main" id="{F5C09532-AC23-4788-B35A-E1BABEF2E1D7}"/>
                </a:ext>
              </a:extLst>
            </p:cNvPr>
            <p:cNvGrpSpPr/>
            <p:nvPr/>
          </p:nvGrpSpPr>
          <p:grpSpPr>
            <a:xfrm>
              <a:off x="606060" y="2179839"/>
              <a:ext cx="642155" cy="574643"/>
              <a:chOff x="703415" y="2179839"/>
              <a:chExt cx="642155" cy="574643"/>
            </a:xfrm>
          </p:grpSpPr>
          <p:sp>
            <p:nvSpPr>
              <p:cNvPr id="20" name="Rectángulo: esquinas redondeadas 19">
                <a:extLst>
                  <a:ext uri="{FF2B5EF4-FFF2-40B4-BE49-F238E27FC236}">
                    <a16:creationId xmlns:a16="http://schemas.microsoft.com/office/drawing/2014/main" id="{D251B1DE-D272-4CCB-9684-35DB075B6719}"/>
                  </a:ext>
                </a:extLst>
              </p:cNvPr>
              <p:cNvSpPr/>
              <p:nvPr/>
            </p:nvSpPr>
            <p:spPr>
              <a:xfrm>
                <a:off x="703415" y="2192914"/>
                <a:ext cx="642155" cy="516591"/>
              </a:xfrm>
              <a:prstGeom prst="roundRect">
                <a:avLst/>
              </a:prstGeom>
              <a:solidFill>
                <a:srgbClr val="97A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30" name="Imagen 29">
                <a:extLst>
                  <a:ext uri="{FF2B5EF4-FFF2-40B4-BE49-F238E27FC236}">
                    <a16:creationId xmlns:a16="http://schemas.microsoft.com/office/drawing/2014/main" id="{EDF9104A-BB3A-470B-ABE5-5AA442CBD875}"/>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36554" y="2179839"/>
                <a:ext cx="574643" cy="574643"/>
              </a:xfrm>
              <a:prstGeom prst="rect">
                <a:avLst/>
              </a:prstGeom>
            </p:spPr>
          </p:pic>
        </p:grpSp>
        <p:grpSp>
          <p:nvGrpSpPr>
            <p:cNvPr id="39" name="Grupo 38">
              <a:extLst>
                <a:ext uri="{FF2B5EF4-FFF2-40B4-BE49-F238E27FC236}">
                  <a16:creationId xmlns:a16="http://schemas.microsoft.com/office/drawing/2014/main" id="{BF89537F-78D3-4366-A8DE-3D42A0FD1DFB}"/>
                </a:ext>
              </a:extLst>
            </p:cNvPr>
            <p:cNvGrpSpPr/>
            <p:nvPr/>
          </p:nvGrpSpPr>
          <p:grpSpPr>
            <a:xfrm>
              <a:off x="605277" y="2981929"/>
              <a:ext cx="642155" cy="516591"/>
              <a:chOff x="702632" y="2981929"/>
              <a:chExt cx="642155" cy="516591"/>
            </a:xfrm>
          </p:grpSpPr>
          <p:sp>
            <p:nvSpPr>
              <p:cNvPr id="21" name="Rectángulo: esquinas redondeadas 20">
                <a:extLst>
                  <a:ext uri="{FF2B5EF4-FFF2-40B4-BE49-F238E27FC236}">
                    <a16:creationId xmlns:a16="http://schemas.microsoft.com/office/drawing/2014/main" id="{1080E1A7-61DA-453D-9708-E887B9EB53FC}"/>
                  </a:ext>
                </a:extLst>
              </p:cNvPr>
              <p:cNvSpPr/>
              <p:nvPr/>
            </p:nvSpPr>
            <p:spPr>
              <a:xfrm>
                <a:off x="702632" y="2981929"/>
                <a:ext cx="642155" cy="516591"/>
              </a:xfrm>
              <a:prstGeom prst="roundRect">
                <a:avLst/>
              </a:prstGeom>
              <a:solidFill>
                <a:srgbClr val="8064A2"/>
              </a:solidFill>
              <a:ln>
                <a:solidFill>
                  <a:srgbClr val="816C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31" name="Imagen 30">
                <a:extLst>
                  <a:ext uri="{FF2B5EF4-FFF2-40B4-BE49-F238E27FC236}">
                    <a16:creationId xmlns:a16="http://schemas.microsoft.com/office/drawing/2014/main" id="{721837C7-CD34-497F-8E0F-0CF7CD92E381}"/>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12828" y="3039957"/>
                <a:ext cx="412871" cy="412871"/>
              </a:xfrm>
              <a:prstGeom prst="rect">
                <a:avLst/>
              </a:prstGeom>
            </p:spPr>
          </p:pic>
        </p:grpSp>
        <p:grpSp>
          <p:nvGrpSpPr>
            <p:cNvPr id="40" name="Grupo 39">
              <a:extLst>
                <a:ext uri="{FF2B5EF4-FFF2-40B4-BE49-F238E27FC236}">
                  <a16:creationId xmlns:a16="http://schemas.microsoft.com/office/drawing/2014/main" id="{ED7269F6-BB5F-4A3B-BCA2-A3A64D055625}"/>
                </a:ext>
              </a:extLst>
            </p:cNvPr>
            <p:cNvGrpSpPr/>
            <p:nvPr/>
          </p:nvGrpSpPr>
          <p:grpSpPr>
            <a:xfrm>
              <a:off x="617380" y="3791855"/>
              <a:ext cx="642155" cy="516591"/>
              <a:chOff x="714735" y="3791855"/>
              <a:chExt cx="642155" cy="516591"/>
            </a:xfrm>
          </p:grpSpPr>
          <p:sp>
            <p:nvSpPr>
              <p:cNvPr id="22" name="Rectángulo: esquinas redondeadas 21">
                <a:extLst>
                  <a:ext uri="{FF2B5EF4-FFF2-40B4-BE49-F238E27FC236}">
                    <a16:creationId xmlns:a16="http://schemas.microsoft.com/office/drawing/2014/main" id="{AA49750A-3CC0-455B-90B8-6C2D1F44413A}"/>
                  </a:ext>
                </a:extLst>
              </p:cNvPr>
              <p:cNvSpPr/>
              <p:nvPr/>
            </p:nvSpPr>
            <p:spPr>
              <a:xfrm>
                <a:off x="714735" y="3791855"/>
                <a:ext cx="642155" cy="516591"/>
              </a:xfrm>
              <a:prstGeom prst="roundRect">
                <a:avLst/>
              </a:prstGeom>
              <a:solidFill>
                <a:srgbClr val="4BACC6"/>
              </a:solidFill>
              <a:ln>
                <a:solidFill>
                  <a:srgbClr val="5AA3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34" name="Imagen 33">
                <a:extLst>
                  <a:ext uri="{FF2B5EF4-FFF2-40B4-BE49-F238E27FC236}">
                    <a16:creationId xmlns:a16="http://schemas.microsoft.com/office/drawing/2014/main" id="{D612DEF3-BFE8-41A4-B662-B082314CF31E}"/>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12828" y="3836832"/>
                <a:ext cx="417660" cy="417660"/>
              </a:xfrm>
              <a:prstGeom prst="rect">
                <a:avLst/>
              </a:prstGeom>
            </p:spPr>
          </p:pic>
        </p:grpSp>
        <p:sp>
          <p:nvSpPr>
            <p:cNvPr id="36" name="Triángulo isósceles 35">
              <a:extLst>
                <a:ext uri="{FF2B5EF4-FFF2-40B4-BE49-F238E27FC236}">
                  <a16:creationId xmlns:a16="http://schemas.microsoft.com/office/drawing/2014/main" id="{968E3D71-743C-4862-8C6D-6B950F82353B}"/>
                </a:ext>
              </a:extLst>
            </p:cNvPr>
            <p:cNvSpPr/>
            <p:nvPr/>
          </p:nvSpPr>
          <p:spPr>
            <a:xfrm rot="5400000">
              <a:off x="1234984" y="1565611"/>
              <a:ext cx="295858" cy="125195"/>
            </a:xfrm>
            <a:prstGeom prst="triangle">
              <a:avLst/>
            </a:prstGeom>
            <a:solidFill>
              <a:srgbClr val="B25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43" name="Triángulo isósceles 42">
              <a:extLst>
                <a:ext uri="{FF2B5EF4-FFF2-40B4-BE49-F238E27FC236}">
                  <a16:creationId xmlns:a16="http://schemas.microsoft.com/office/drawing/2014/main" id="{887E159E-FA5B-4DC6-B50A-B5AEEE47FD9D}"/>
                </a:ext>
              </a:extLst>
            </p:cNvPr>
            <p:cNvSpPr/>
            <p:nvPr/>
          </p:nvSpPr>
          <p:spPr>
            <a:xfrm rot="5400000">
              <a:off x="1234983" y="2375040"/>
              <a:ext cx="295858" cy="125195"/>
            </a:xfrm>
            <a:prstGeom prst="triangle">
              <a:avLst/>
            </a:prstGeom>
            <a:solidFill>
              <a:srgbClr val="97A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44" name="Triángulo isósceles 43">
              <a:extLst>
                <a:ext uri="{FF2B5EF4-FFF2-40B4-BE49-F238E27FC236}">
                  <a16:creationId xmlns:a16="http://schemas.microsoft.com/office/drawing/2014/main" id="{98558FE8-484D-4B5B-840D-CDA12BA26768}"/>
                </a:ext>
              </a:extLst>
            </p:cNvPr>
            <p:cNvSpPr/>
            <p:nvPr/>
          </p:nvSpPr>
          <p:spPr>
            <a:xfrm rot="5400000">
              <a:off x="1236408" y="3177627"/>
              <a:ext cx="295858" cy="125195"/>
            </a:xfrm>
            <a:prstGeom prst="triangle">
              <a:avLst/>
            </a:prstGeom>
            <a:solidFill>
              <a:srgbClr val="816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45" name="Triángulo isósceles 44">
              <a:extLst>
                <a:ext uri="{FF2B5EF4-FFF2-40B4-BE49-F238E27FC236}">
                  <a16:creationId xmlns:a16="http://schemas.microsoft.com/office/drawing/2014/main" id="{02893C37-9027-45F2-8CC8-A576DDA7841B}"/>
                </a:ext>
              </a:extLst>
            </p:cNvPr>
            <p:cNvSpPr/>
            <p:nvPr/>
          </p:nvSpPr>
          <p:spPr>
            <a:xfrm rot="5400000">
              <a:off x="1239916" y="3983065"/>
              <a:ext cx="295858" cy="125195"/>
            </a:xfrm>
            <a:prstGeom prst="triangle">
              <a:avLst/>
            </a:prstGeom>
            <a:solidFill>
              <a:srgbClr val="54A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grpSp>
        <p:nvGrpSpPr>
          <p:cNvPr id="52" name="Grupo 51">
            <a:extLst>
              <a:ext uri="{FF2B5EF4-FFF2-40B4-BE49-F238E27FC236}">
                <a16:creationId xmlns:a16="http://schemas.microsoft.com/office/drawing/2014/main" id="{23C2A595-AEDD-4264-8DC7-BC3AC2E4E7FD}"/>
              </a:ext>
            </a:extLst>
          </p:cNvPr>
          <p:cNvGrpSpPr/>
          <p:nvPr/>
        </p:nvGrpSpPr>
        <p:grpSpPr>
          <a:xfrm>
            <a:off x="4664363" y="1039670"/>
            <a:ext cx="4003752" cy="3518626"/>
            <a:chOff x="4664363" y="1039670"/>
            <a:chExt cx="4003752" cy="3518626"/>
          </a:xfrm>
        </p:grpSpPr>
        <p:sp>
          <p:nvSpPr>
            <p:cNvPr id="18" name="Rectángulo 17">
              <a:extLst>
                <a:ext uri="{FF2B5EF4-FFF2-40B4-BE49-F238E27FC236}">
                  <a16:creationId xmlns:a16="http://schemas.microsoft.com/office/drawing/2014/main" id="{853F1973-B698-4956-A3EB-E453778B64DB}"/>
                </a:ext>
              </a:extLst>
            </p:cNvPr>
            <p:cNvSpPr/>
            <p:nvPr/>
          </p:nvSpPr>
          <p:spPr>
            <a:xfrm>
              <a:off x="4664363" y="1039670"/>
              <a:ext cx="4003752" cy="3518626"/>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9" name="8 Diagrama">
              <a:extLst>
                <a:ext uri="{FF2B5EF4-FFF2-40B4-BE49-F238E27FC236}">
                  <a16:creationId xmlns:a16="http://schemas.microsoft.com/office/drawing/2014/main" id="{ED0209AC-FA0D-425F-931A-FAEC711F4CB5}"/>
                </a:ext>
              </a:extLst>
            </p:cNvPr>
            <p:cNvPicPr>
              <a:picLocks noChangeArrowheads="1"/>
            </p:cNvPicPr>
            <p:nvPr/>
          </p:nvPicPr>
          <p:blipFill>
            <a:blip r:embed="rId13">
              <a:extLst>
                <a:ext uri="{BEBA8EAE-BF5A-486C-A8C5-ECC9F3942E4B}">
                  <a14:imgProps xmlns:a14="http://schemas.microsoft.com/office/drawing/2010/main">
                    <a14:imgLayer r:embed="rId14">
                      <a14:imgEffect>
                        <a14:saturation sat="85000"/>
                      </a14:imgEffect>
                    </a14:imgLayer>
                  </a14:imgProps>
                </a:ext>
                <a:ext uri="{28A0092B-C50C-407E-A947-70E740481C1C}">
                  <a14:useLocalDpi xmlns:a14="http://schemas.microsoft.com/office/drawing/2010/main" val="0"/>
                </a:ext>
              </a:extLst>
            </a:blip>
            <a:srcRect/>
            <a:stretch>
              <a:fillRect/>
            </a:stretch>
          </p:blipFill>
          <p:spPr bwMode="auto">
            <a:xfrm>
              <a:off x="5667286" y="1250376"/>
              <a:ext cx="2870654" cy="3110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ángulo: esquinas redondeadas 24">
              <a:extLst>
                <a:ext uri="{FF2B5EF4-FFF2-40B4-BE49-F238E27FC236}">
                  <a16:creationId xmlns:a16="http://schemas.microsoft.com/office/drawing/2014/main" id="{8717F9D3-45AC-4ED6-807B-EF3DBBB4996E}"/>
                </a:ext>
              </a:extLst>
            </p:cNvPr>
            <p:cNvSpPr/>
            <p:nvPr/>
          </p:nvSpPr>
          <p:spPr>
            <a:xfrm>
              <a:off x="4826371" y="3600708"/>
              <a:ext cx="642155" cy="516591"/>
            </a:xfrm>
            <a:prstGeom prst="roundRect">
              <a:avLst/>
            </a:prstGeom>
            <a:solidFill>
              <a:srgbClr val="F79646"/>
            </a:solidFill>
            <a:ln>
              <a:solidFill>
                <a:srgbClr val="EA9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nvGrpSpPr>
            <p:cNvPr id="41" name="Grupo 40">
              <a:extLst>
                <a:ext uri="{FF2B5EF4-FFF2-40B4-BE49-F238E27FC236}">
                  <a16:creationId xmlns:a16="http://schemas.microsoft.com/office/drawing/2014/main" id="{2161802A-F795-4B84-A3C6-C1E74AD43DDE}"/>
                </a:ext>
              </a:extLst>
            </p:cNvPr>
            <p:cNvGrpSpPr/>
            <p:nvPr/>
          </p:nvGrpSpPr>
          <p:grpSpPr>
            <a:xfrm>
              <a:off x="4789619" y="1531380"/>
              <a:ext cx="642155" cy="516591"/>
              <a:chOff x="4849129" y="1531380"/>
              <a:chExt cx="642155" cy="516591"/>
            </a:xfrm>
          </p:grpSpPr>
          <p:sp>
            <p:nvSpPr>
              <p:cNvPr id="23" name="Rectángulo: esquinas redondeadas 22">
                <a:extLst>
                  <a:ext uri="{FF2B5EF4-FFF2-40B4-BE49-F238E27FC236}">
                    <a16:creationId xmlns:a16="http://schemas.microsoft.com/office/drawing/2014/main" id="{B54090DC-DC2A-40EE-80BB-1396205231B3}"/>
                  </a:ext>
                </a:extLst>
              </p:cNvPr>
              <p:cNvSpPr/>
              <p:nvPr/>
            </p:nvSpPr>
            <p:spPr>
              <a:xfrm>
                <a:off x="4849129" y="1531380"/>
                <a:ext cx="642155" cy="516591"/>
              </a:xfrm>
              <a:prstGeom prst="roundRect">
                <a:avLst/>
              </a:prstGeom>
              <a:solidFill>
                <a:srgbClr val="54A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pic>
            <p:nvPicPr>
              <p:cNvPr id="32" name="Imagen 31">
                <a:extLst>
                  <a:ext uri="{FF2B5EF4-FFF2-40B4-BE49-F238E27FC236}">
                    <a16:creationId xmlns:a16="http://schemas.microsoft.com/office/drawing/2014/main" id="{035ECC2C-A169-456F-A250-A8942EA8C916}"/>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4940633" y="1578105"/>
                <a:ext cx="436493" cy="436493"/>
              </a:xfrm>
              <a:prstGeom prst="rect">
                <a:avLst/>
              </a:prstGeom>
            </p:spPr>
          </p:pic>
        </p:grpSp>
        <p:grpSp>
          <p:nvGrpSpPr>
            <p:cNvPr id="42" name="Grupo 41">
              <a:extLst>
                <a:ext uri="{FF2B5EF4-FFF2-40B4-BE49-F238E27FC236}">
                  <a16:creationId xmlns:a16="http://schemas.microsoft.com/office/drawing/2014/main" id="{B41DC81D-5E94-44A2-A5FE-AC25C8D0EBB6}"/>
                </a:ext>
              </a:extLst>
            </p:cNvPr>
            <p:cNvGrpSpPr/>
            <p:nvPr/>
          </p:nvGrpSpPr>
          <p:grpSpPr>
            <a:xfrm>
              <a:off x="4789619" y="2513149"/>
              <a:ext cx="642155" cy="516591"/>
              <a:chOff x="4849129" y="2513149"/>
              <a:chExt cx="642155" cy="516591"/>
            </a:xfrm>
          </p:grpSpPr>
          <p:sp>
            <p:nvSpPr>
              <p:cNvPr id="24" name="Rectángulo: esquinas redondeadas 23">
                <a:extLst>
                  <a:ext uri="{FF2B5EF4-FFF2-40B4-BE49-F238E27FC236}">
                    <a16:creationId xmlns:a16="http://schemas.microsoft.com/office/drawing/2014/main" id="{BFE65AD8-9DB3-4B92-9EED-FEC14C2776B3}"/>
                  </a:ext>
                </a:extLst>
              </p:cNvPr>
              <p:cNvSpPr/>
              <p:nvPr/>
            </p:nvSpPr>
            <p:spPr>
              <a:xfrm>
                <a:off x="4849129" y="2513149"/>
                <a:ext cx="642155" cy="516591"/>
              </a:xfrm>
              <a:prstGeom prst="roundRect">
                <a:avLst/>
              </a:prstGeom>
              <a:solidFill>
                <a:srgbClr val="60E146"/>
              </a:solidFill>
              <a:ln>
                <a:solidFill>
                  <a:srgbClr val="68D5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33" name="Imagen 32">
                <a:extLst>
                  <a:ext uri="{FF2B5EF4-FFF2-40B4-BE49-F238E27FC236}">
                    <a16:creationId xmlns:a16="http://schemas.microsoft.com/office/drawing/2014/main" id="{75B59C73-65FF-4698-A2A7-5DAA91136628}"/>
                  </a:ext>
                </a:extLst>
              </p:cNvPr>
              <p:cNvPicPr>
                <a:picLocks noChangeAspect="1"/>
              </p:cNvPicPr>
              <p:nvPr/>
            </p:nvPicPr>
            <p:blipFill>
              <a:blip r:embed="rId17">
                <a:extLst>
                  <a:ext uri="{BEBA8EAE-BF5A-486C-A8C5-ECC9F3942E4B}">
                    <a14:imgProps xmlns:a14="http://schemas.microsoft.com/office/drawing/2010/main">
                      <a14:imgLayer r:embed="rId1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76657" y="2585566"/>
                <a:ext cx="364443" cy="364443"/>
              </a:xfrm>
              <a:prstGeom prst="rect">
                <a:avLst/>
              </a:prstGeom>
            </p:spPr>
          </p:pic>
        </p:grpSp>
        <p:sp>
          <p:nvSpPr>
            <p:cNvPr id="46" name="Triángulo isósceles 45">
              <a:extLst>
                <a:ext uri="{FF2B5EF4-FFF2-40B4-BE49-F238E27FC236}">
                  <a16:creationId xmlns:a16="http://schemas.microsoft.com/office/drawing/2014/main" id="{1FA491CA-4C6E-4F6A-9BAE-C742CBF8219B}"/>
                </a:ext>
              </a:extLst>
            </p:cNvPr>
            <p:cNvSpPr/>
            <p:nvPr/>
          </p:nvSpPr>
          <p:spPr>
            <a:xfrm rot="5400000">
              <a:off x="5427381" y="1713539"/>
              <a:ext cx="295858" cy="125195"/>
            </a:xfrm>
            <a:prstGeom prst="triangle">
              <a:avLst/>
            </a:prstGeom>
            <a:solidFill>
              <a:srgbClr val="4BA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47" name="Triángulo isósceles 46">
              <a:extLst>
                <a:ext uri="{FF2B5EF4-FFF2-40B4-BE49-F238E27FC236}">
                  <a16:creationId xmlns:a16="http://schemas.microsoft.com/office/drawing/2014/main" id="{E49C6B72-AA25-44EF-81E4-6C4B381F6A37}"/>
                </a:ext>
              </a:extLst>
            </p:cNvPr>
            <p:cNvSpPr/>
            <p:nvPr/>
          </p:nvSpPr>
          <p:spPr>
            <a:xfrm rot="5400000">
              <a:off x="5425040" y="2676351"/>
              <a:ext cx="295858" cy="125195"/>
            </a:xfrm>
            <a:prstGeom prst="triangle">
              <a:avLst/>
            </a:prstGeom>
            <a:solidFill>
              <a:srgbClr val="68D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48" name="Triángulo isósceles 47">
              <a:extLst>
                <a:ext uri="{FF2B5EF4-FFF2-40B4-BE49-F238E27FC236}">
                  <a16:creationId xmlns:a16="http://schemas.microsoft.com/office/drawing/2014/main" id="{CB07A356-0B85-4E0F-BCDB-0174D1E2D1D9}"/>
                </a:ext>
              </a:extLst>
            </p:cNvPr>
            <p:cNvSpPr/>
            <p:nvPr/>
          </p:nvSpPr>
          <p:spPr>
            <a:xfrm rot="5400000">
              <a:off x="5451779" y="3796406"/>
              <a:ext cx="295858" cy="125195"/>
            </a:xfrm>
            <a:prstGeom prst="triangle">
              <a:avLst/>
            </a:prstGeom>
            <a:solidFill>
              <a:srgbClr val="EA9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50" name="Imagen 49">
              <a:extLst>
                <a:ext uri="{FF2B5EF4-FFF2-40B4-BE49-F238E27FC236}">
                  <a16:creationId xmlns:a16="http://schemas.microsoft.com/office/drawing/2014/main" id="{CB208F95-131D-4E27-B730-0CDDCC5A5871}"/>
                </a:ext>
              </a:extLst>
            </p:cNvPr>
            <p:cNvPicPr>
              <a:picLocks noChangeAspect="1"/>
            </p:cNvPicPr>
            <p:nvPr/>
          </p:nvPicPr>
          <p:blipFill>
            <a:blip r:embed="rId19">
              <a:extLst>
                <a:ext uri="{BEBA8EAE-BF5A-486C-A8C5-ECC9F3942E4B}">
                  <a14:imgProps xmlns:a14="http://schemas.microsoft.com/office/drawing/2010/main">
                    <a14:imgLayer r:embed="rId2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49097" y="3658858"/>
              <a:ext cx="400289" cy="400289"/>
            </a:xfrm>
            <a:prstGeom prst="rect">
              <a:avLst/>
            </a:prstGeom>
          </p:spPr>
        </p:pic>
      </p:grpSp>
      <p:grpSp>
        <p:nvGrpSpPr>
          <p:cNvPr id="53" name="Grupo 52">
            <a:extLst>
              <a:ext uri="{FF2B5EF4-FFF2-40B4-BE49-F238E27FC236}">
                <a16:creationId xmlns:a16="http://schemas.microsoft.com/office/drawing/2014/main" id="{52B8016E-96E2-4B1F-B03D-D38D9296346A}"/>
              </a:ext>
            </a:extLst>
          </p:cNvPr>
          <p:cNvGrpSpPr/>
          <p:nvPr/>
        </p:nvGrpSpPr>
        <p:grpSpPr>
          <a:xfrm>
            <a:off x="0" y="762"/>
            <a:ext cx="9144000" cy="5141975"/>
            <a:chOff x="0" y="762"/>
            <a:chExt cx="9144000" cy="5141975"/>
          </a:xfrm>
        </p:grpSpPr>
        <p:pic>
          <p:nvPicPr>
            <p:cNvPr id="3" name="Imagen 2">
              <a:extLst>
                <a:ext uri="{FF2B5EF4-FFF2-40B4-BE49-F238E27FC236}">
                  <a16:creationId xmlns:a16="http://schemas.microsoft.com/office/drawing/2014/main" id="{7C525EF4-CE3C-4870-B3C9-D069A3F36A7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762"/>
              <a:ext cx="9144000" cy="5141975"/>
            </a:xfrm>
            <a:prstGeom prst="rect">
              <a:avLst/>
            </a:prstGeom>
            <a:effectLst>
              <a:outerShdw blurRad="50800" dist="38100" dir="5400000" algn="t" rotWithShape="0">
                <a:prstClr val="black">
                  <a:alpha val="40000"/>
                </a:prstClr>
              </a:outerShdw>
            </a:effectLst>
          </p:spPr>
        </p:pic>
        <p:sp>
          <p:nvSpPr>
            <p:cNvPr id="7" name="CuadroTexto 6">
              <a:extLst>
                <a:ext uri="{FF2B5EF4-FFF2-40B4-BE49-F238E27FC236}">
                  <a16:creationId xmlns:a16="http://schemas.microsoft.com/office/drawing/2014/main" id="{AD80113E-28F2-4099-93FD-53B9577EBBAC}"/>
                </a:ext>
              </a:extLst>
            </p:cNvPr>
            <p:cNvSpPr txBox="1"/>
            <p:nvPr/>
          </p:nvSpPr>
          <p:spPr>
            <a:xfrm>
              <a:off x="3108960" y="92529"/>
              <a:ext cx="5277394" cy="338554"/>
            </a:xfrm>
            <a:prstGeom prst="rect">
              <a:avLst/>
            </a:prstGeom>
            <a:noFill/>
          </p:spPr>
          <p:txBody>
            <a:bodyPr wrap="square" rtlCol="0">
              <a:spAutoFit/>
            </a:bodyPr>
            <a:lstStyle/>
            <a:p>
              <a:pPr algn="ctr"/>
              <a:r>
                <a:rPr lang="es-CR" sz="1600" b="1" dirty="0">
                  <a:solidFill>
                    <a:srgbClr val="245178"/>
                  </a:solidFill>
                  <a:latin typeface="Myriad Pro" panose="020B0503030403020204" pitchFamily="34" charset="0"/>
                </a:rPr>
                <a:t>Paso 8: Definir objetivos, metas e indicadores</a:t>
              </a:r>
            </a:p>
          </p:txBody>
        </p:sp>
        <p:sp>
          <p:nvSpPr>
            <p:cNvPr id="5" name="Elipse 4">
              <a:extLst>
                <a:ext uri="{FF2B5EF4-FFF2-40B4-BE49-F238E27FC236}">
                  <a16:creationId xmlns:a16="http://schemas.microsoft.com/office/drawing/2014/main" id="{2D9C8975-148D-4120-A5BF-CE04B371F7ED}"/>
                </a:ext>
              </a:extLst>
            </p:cNvPr>
            <p:cNvSpPr/>
            <p:nvPr/>
          </p:nvSpPr>
          <p:spPr>
            <a:xfrm>
              <a:off x="96521" y="633730"/>
              <a:ext cx="707027" cy="707027"/>
            </a:xfrm>
            <a:prstGeom prst="ellipse">
              <a:avLst/>
            </a:prstGeom>
            <a:solidFill>
              <a:srgbClr val="E2DFD4"/>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pic>
          <p:nvPicPr>
            <p:cNvPr id="6" name="Imagen 5">
              <a:extLst>
                <a:ext uri="{FF2B5EF4-FFF2-40B4-BE49-F238E27FC236}">
                  <a16:creationId xmlns:a16="http://schemas.microsoft.com/office/drawing/2014/main" id="{DABA4273-1B1F-40EC-81ED-97CA69155E9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0349" y="793749"/>
              <a:ext cx="368301" cy="368301"/>
            </a:xfrm>
            <a:prstGeom prst="rect">
              <a:avLst/>
            </a:prstGeom>
          </p:spPr>
        </p:pic>
      </p:grpSp>
    </p:spTree>
    <p:extLst>
      <p:ext uri="{BB962C8B-B14F-4D97-AF65-F5344CB8AC3E}">
        <p14:creationId xmlns:p14="http://schemas.microsoft.com/office/powerpoint/2010/main" val="393202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p:cTn id="14" dur="500" fill="hold"/>
                                        <p:tgtEl>
                                          <p:spTgt spid="52"/>
                                        </p:tgtEl>
                                        <p:attrNameLst>
                                          <p:attrName>ppt_w</p:attrName>
                                        </p:attrNameLst>
                                      </p:cBhvr>
                                      <p:tavLst>
                                        <p:tav tm="0">
                                          <p:val>
                                            <p:fltVal val="0"/>
                                          </p:val>
                                        </p:tav>
                                        <p:tav tm="100000">
                                          <p:val>
                                            <p:strVal val="#ppt_w"/>
                                          </p:val>
                                        </p:tav>
                                      </p:tavLst>
                                    </p:anim>
                                    <p:anim calcmode="lin" valueType="num">
                                      <p:cBhvr>
                                        <p:cTn id="15" dur="500" fill="hold"/>
                                        <p:tgtEl>
                                          <p:spTgt spid="52"/>
                                        </p:tgtEl>
                                        <p:attrNameLst>
                                          <p:attrName>ppt_h</p:attrName>
                                        </p:attrNameLst>
                                      </p:cBhvr>
                                      <p:tavLst>
                                        <p:tav tm="0">
                                          <p:val>
                                            <p:fltVal val="0"/>
                                          </p:val>
                                        </p:tav>
                                        <p:tav tm="100000">
                                          <p:val>
                                            <p:strVal val="#ppt_h"/>
                                          </p:val>
                                        </p:tav>
                                      </p:tavLst>
                                    </p:anim>
                                    <p:animEffect transition="in" filter="fade">
                                      <p:cBhvr>
                                        <p:cTn id="16"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014F82A3-4482-4200-9610-1C025D1A5B6E}"/>
              </a:ext>
            </a:extLst>
          </p:cNvPr>
          <p:cNvSpPr/>
          <p:nvPr/>
        </p:nvSpPr>
        <p:spPr>
          <a:xfrm>
            <a:off x="0" y="2586446"/>
            <a:ext cx="9144000" cy="2423703"/>
          </a:xfrm>
          <a:prstGeom prst="rect">
            <a:avLst/>
          </a:prstGeom>
          <a:solidFill>
            <a:srgbClr val="E2D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2" name="Imagen 1">
            <a:extLst>
              <a:ext uri="{FF2B5EF4-FFF2-40B4-BE49-F238E27FC236}">
                <a16:creationId xmlns:a16="http://schemas.microsoft.com/office/drawing/2014/main" id="{2E9ADD82-5769-4145-9B16-48D4C48E80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 y="0"/>
            <a:ext cx="9147238" cy="5143500"/>
          </a:xfrm>
          <a:prstGeom prst="rect">
            <a:avLst/>
          </a:prstGeom>
        </p:spPr>
      </p:pic>
      <p:pic>
        <p:nvPicPr>
          <p:cNvPr id="3" name="Imagen 2">
            <a:extLst>
              <a:ext uri="{FF2B5EF4-FFF2-40B4-BE49-F238E27FC236}">
                <a16:creationId xmlns:a16="http://schemas.microsoft.com/office/drawing/2014/main" id="{EE25C905-B3EF-46AA-848A-BF8E4EF0F8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
            <a:ext cx="9144000" cy="5141975"/>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620BCDD4-450C-4F30-9653-C8DB38568F22}"/>
              </a:ext>
            </a:extLst>
          </p:cNvPr>
          <p:cNvSpPr txBox="1"/>
          <p:nvPr/>
        </p:nvSpPr>
        <p:spPr>
          <a:xfrm>
            <a:off x="3108960" y="92529"/>
            <a:ext cx="5277394" cy="338554"/>
          </a:xfrm>
          <a:prstGeom prst="rect">
            <a:avLst/>
          </a:prstGeom>
          <a:noFill/>
        </p:spPr>
        <p:txBody>
          <a:bodyPr wrap="square" rtlCol="0">
            <a:spAutoFit/>
          </a:bodyPr>
          <a:lstStyle/>
          <a:p>
            <a:pPr algn="ctr"/>
            <a:r>
              <a:rPr lang="es-CR" sz="1600" b="1" dirty="0">
                <a:solidFill>
                  <a:srgbClr val="245178"/>
                </a:solidFill>
                <a:latin typeface="Myriad Pro" panose="020B0503030403020204" pitchFamily="34" charset="0"/>
              </a:rPr>
              <a:t>Paso 9: Definir medidas o acciones ambientales</a:t>
            </a:r>
          </a:p>
        </p:txBody>
      </p:sp>
      <p:sp>
        <p:nvSpPr>
          <p:cNvPr id="5" name="Elipse 4">
            <a:extLst>
              <a:ext uri="{FF2B5EF4-FFF2-40B4-BE49-F238E27FC236}">
                <a16:creationId xmlns:a16="http://schemas.microsoft.com/office/drawing/2014/main" id="{1B777BC2-4183-44EA-B168-A8DC8EDFEE51}"/>
              </a:ext>
            </a:extLst>
          </p:cNvPr>
          <p:cNvSpPr/>
          <p:nvPr/>
        </p:nvSpPr>
        <p:spPr>
          <a:xfrm>
            <a:off x="96521" y="633730"/>
            <a:ext cx="707027" cy="707027"/>
          </a:xfrm>
          <a:prstGeom prst="ellipse">
            <a:avLst/>
          </a:prstGeom>
          <a:solidFill>
            <a:srgbClr val="E2DFD4"/>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pic>
        <p:nvPicPr>
          <p:cNvPr id="6" name="Imagen 5">
            <a:extLst>
              <a:ext uri="{FF2B5EF4-FFF2-40B4-BE49-F238E27FC236}">
                <a16:creationId xmlns:a16="http://schemas.microsoft.com/office/drawing/2014/main" id="{11AEBF74-A167-4BA1-B246-6FF3B83464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349" y="793749"/>
            <a:ext cx="368301" cy="368301"/>
          </a:xfrm>
          <a:prstGeom prst="rect">
            <a:avLst/>
          </a:prstGeom>
        </p:spPr>
      </p:pic>
      <p:sp>
        <p:nvSpPr>
          <p:cNvPr id="8" name="CuadroTexto 7">
            <a:extLst>
              <a:ext uri="{FF2B5EF4-FFF2-40B4-BE49-F238E27FC236}">
                <a16:creationId xmlns:a16="http://schemas.microsoft.com/office/drawing/2014/main" id="{ED4DE4D4-9ED4-4C54-9119-20277D54EFA2}"/>
              </a:ext>
            </a:extLst>
          </p:cNvPr>
          <p:cNvSpPr txBox="1"/>
          <p:nvPr/>
        </p:nvSpPr>
        <p:spPr>
          <a:xfrm>
            <a:off x="174899" y="2619296"/>
            <a:ext cx="8649062" cy="2246769"/>
          </a:xfrm>
          <a:prstGeom prst="rect">
            <a:avLst/>
          </a:prstGeom>
          <a:noFill/>
        </p:spPr>
        <p:txBody>
          <a:bodyPr wrap="square" rtlCol="0">
            <a:spAutoFit/>
          </a:bodyPr>
          <a:lstStyle/>
          <a:p>
            <a:pPr indent="-265113">
              <a:buClr>
                <a:srgbClr val="245178"/>
              </a:buClr>
              <a:buFont typeface="Wingdings" pitchFamily="2" charset="2"/>
              <a:buChar char="v"/>
              <a:defRPr/>
            </a:pPr>
            <a:r>
              <a:rPr lang="es-ES" sz="1400" dirty="0">
                <a:solidFill>
                  <a:srgbClr val="245178"/>
                </a:solidFill>
                <a:latin typeface="Myriad Pro" panose="020B0503030403020204" pitchFamily="34" charset="0"/>
              </a:rPr>
              <a:t>Criterios a considerar:</a:t>
            </a:r>
          </a:p>
          <a:p>
            <a:pPr marL="722313" lvl="1" indent="-265113">
              <a:buFont typeface="Arial" charset="0"/>
              <a:buChar char="•"/>
              <a:defRPr/>
            </a:pPr>
            <a:r>
              <a:rPr lang="es-ES" sz="1400" b="1" dirty="0">
                <a:solidFill>
                  <a:srgbClr val="245178"/>
                </a:solidFill>
                <a:latin typeface="Myriad Pro" panose="020B0503030403020204" pitchFamily="34" charset="0"/>
              </a:rPr>
              <a:t>Criterios técnicos: </a:t>
            </a:r>
            <a:r>
              <a:rPr lang="es-ES" sz="1400" dirty="0">
                <a:solidFill>
                  <a:srgbClr val="245178"/>
                </a:solidFill>
                <a:latin typeface="Myriad Pro" panose="020B0503030403020204" pitchFamily="34" charset="0"/>
              </a:rPr>
              <a:t>existe una opción de mejora que realmente puede ser aplicada?</a:t>
            </a:r>
          </a:p>
          <a:p>
            <a:pPr marL="722313" lvl="1" indent="-265113">
              <a:buFont typeface="Arial" charset="0"/>
              <a:buChar char="•"/>
              <a:defRPr/>
            </a:pPr>
            <a:r>
              <a:rPr lang="es-ES" sz="1400" b="1" dirty="0">
                <a:solidFill>
                  <a:srgbClr val="245178"/>
                </a:solidFill>
                <a:latin typeface="Myriad Pro" panose="020B0503030403020204" pitchFamily="34" charset="0"/>
              </a:rPr>
              <a:t>Criterios económicos: </a:t>
            </a:r>
            <a:r>
              <a:rPr lang="es-ES" sz="1400" dirty="0">
                <a:solidFill>
                  <a:srgbClr val="245178"/>
                </a:solidFill>
                <a:latin typeface="Myriad Pro" panose="020B0503030403020204" pitchFamily="34" charset="0"/>
              </a:rPr>
              <a:t>costo de las medidas ambientales propuestas así como la capacidad económica de la institución para ejecutarlas.</a:t>
            </a:r>
          </a:p>
          <a:p>
            <a:pPr marL="265113" indent="-265113">
              <a:buClr>
                <a:srgbClr val="0000CC"/>
              </a:buClr>
              <a:buFont typeface="Wingdings" pitchFamily="2" charset="2"/>
              <a:buChar char="v"/>
              <a:defRPr/>
            </a:pPr>
            <a:endParaRPr lang="es-ES" sz="1400" dirty="0">
              <a:solidFill>
                <a:srgbClr val="245178"/>
              </a:solidFill>
              <a:latin typeface="Myriad Pro" panose="020B0503030403020204" pitchFamily="34" charset="0"/>
              <a:cs typeface="Calibri" pitchFamily="34" charset="0"/>
            </a:endParaRPr>
          </a:p>
          <a:p>
            <a:pPr marL="265113" lvl="1" indent="-265113">
              <a:buClr>
                <a:srgbClr val="245178"/>
              </a:buClr>
              <a:buFont typeface="Wingdings" pitchFamily="2" charset="2"/>
              <a:buChar char="v"/>
              <a:defRPr/>
            </a:pPr>
            <a:r>
              <a:rPr lang="es-ES" sz="1400" dirty="0">
                <a:solidFill>
                  <a:srgbClr val="245178"/>
                </a:solidFill>
                <a:latin typeface="Myriad Pro" panose="020B0503030403020204" pitchFamily="34" charset="0"/>
                <a:cs typeface="Calibri" pitchFamily="34" charset="0"/>
              </a:rPr>
              <a:t>Para la definición se recomienda consultar:</a:t>
            </a:r>
          </a:p>
          <a:p>
            <a:pPr marL="722313" lvl="2" indent="-265113">
              <a:buFont typeface="Arial" pitchFamily="34" charset="0"/>
              <a:buChar char="•"/>
              <a:defRPr/>
            </a:pPr>
            <a:r>
              <a:rPr lang="es-ES" sz="1400" dirty="0">
                <a:solidFill>
                  <a:srgbClr val="245178"/>
                </a:solidFill>
                <a:latin typeface="Myriad Pro" panose="020B0503030403020204" pitchFamily="34" charset="0"/>
              </a:rPr>
              <a:t>las “Guías Ambientales para el Sector Público” que están disponibles en la página </a:t>
            </a:r>
            <a:r>
              <a:rPr lang="es-ES" sz="1400" b="1" dirty="0">
                <a:solidFill>
                  <a:srgbClr val="245178"/>
                </a:solidFill>
                <a:latin typeface="Myriad Pro" panose="020B0503030403020204" pitchFamily="34" charset="0"/>
                <a:hlinkClick r:id="rId5">
                  <a:extLst>
                    <a:ext uri="{A12FA001-AC4F-418D-AE19-62706E023703}">
                      <ahyp:hlinkClr xmlns:ahyp="http://schemas.microsoft.com/office/drawing/2018/hyperlinkcolor" val="tx"/>
                    </a:ext>
                  </a:extLst>
                </a:hlinkClick>
              </a:rPr>
              <a:t>http://www.digeca.go.cr/areas/herramientas-para-elaborar-pgai</a:t>
            </a:r>
            <a:r>
              <a:rPr lang="es-ES" sz="1400" b="1" dirty="0">
                <a:solidFill>
                  <a:srgbClr val="245178"/>
                </a:solidFill>
                <a:latin typeface="Myriad Pro" panose="020B0503030403020204" pitchFamily="34" charset="0"/>
              </a:rPr>
              <a:t>.</a:t>
            </a:r>
          </a:p>
          <a:p>
            <a:pPr marL="722313" lvl="2" indent="-265113">
              <a:buFont typeface="Arial" pitchFamily="34" charset="0"/>
              <a:buChar char="•"/>
              <a:defRPr/>
            </a:pPr>
            <a:r>
              <a:rPr lang="es-MX" sz="1400" dirty="0">
                <a:solidFill>
                  <a:srgbClr val="245178"/>
                </a:solidFill>
                <a:latin typeface="Myriad Pro" panose="020B0503030403020204" pitchFamily="34" charset="0"/>
              </a:rPr>
              <a:t>Fichas de compras sustentables:  </a:t>
            </a:r>
            <a:r>
              <a:rPr lang="es-CR" sz="1400" b="1" dirty="0">
                <a:solidFill>
                  <a:srgbClr val="245178"/>
                </a:solidFill>
                <a:latin typeface="Myriad Pro" panose="020B0503030403020204" pitchFamily="34" charset="0"/>
                <a:hlinkClick r:id="rId6">
                  <a:extLst>
                    <a:ext uri="{A12FA001-AC4F-418D-AE19-62706E023703}">
                      <ahyp:hlinkClr xmlns:ahyp="http://schemas.microsoft.com/office/drawing/2018/hyperlinkcolor" val="tx"/>
                    </a:ext>
                  </a:extLst>
                </a:hlinkClick>
              </a:rPr>
              <a:t>https://www.hacienda.go.cr/scripts/criiiext.dll?UTILREQ=COMPRARED</a:t>
            </a:r>
            <a:r>
              <a:rPr lang="es-CR" sz="1400" b="1" dirty="0">
                <a:solidFill>
                  <a:srgbClr val="245178"/>
                </a:solidFill>
                <a:latin typeface="Myriad Pro" panose="020B0503030403020204" pitchFamily="34" charset="0"/>
              </a:rPr>
              <a:t> </a:t>
            </a:r>
            <a:endParaRPr lang="es-ES" sz="1400" b="1" dirty="0">
              <a:solidFill>
                <a:srgbClr val="245178"/>
              </a:solidFill>
              <a:latin typeface="Myriad Pro" panose="020B0503030403020204" pitchFamily="34" charset="0"/>
            </a:endParaRPr>
          </a:p>
        </p:txBody>
      </p:sp>
      <p:sp>
        <p:nvSpPr>
          <p:cNvPr id="15" name="3 CuadroTexto">
            <a:extLst>
              <a:ext uri="{FF2B5EF4-FFF2-40B4-BE49-F238E27FC236}">
                <a16:creationId xmlns:a16="http://schemas.microsoft.com/office/drawing/2014/main" id="{79A2778A-A2A8-475A-BF18-25608772AEA5}"/>
              </a:ext>
            </a:extLst>
          </p:cNvPr>
          <p:cNvSpPr txBox="1">
            <a:spLocks noChangeArrowheads="1"/>
          </p:cNvSpPr>
          <p:nvPr/>
        </p:nvSpPr>
        <p:spPr bwMode="auto">
          <a:xfrm>
            <a:off x="5501791" y="1202889"/>
            <a:ext cx="3054078" cy="954107"/>
          </a:xfrm>
          <a:prstGeom prst="rect">
            <a:avLst/>
          </a:prstGeom>
          <a:noFill/>
          <a:ln w="9525">
            <a:noFill/>
            <a:miter lim="800000"/>
            <a:headEnd/>
            <a:tailEnd/>
          </a:ln>
        </p:spPr>
        <p:txBody>
          <a:bodyPr wrap="square">
            <a:spAutoFit/>
          </a:bodyPr>
          <a:lstStyle/>
          <a:p>
            <a:pPr marL="265113" indent="-265113">
              <a:defRPr/>
            </a:pPr>
            <a:r>
              <a:rPr lang="es-ES" sz="1400" dirty="0">
                <a:ln w="0"/>
                <a:solidFill>
                  <a:schemeClr val="accent1"/>
                </a:solidFill>
                <a:effectLst>
                  <a:outerShdw blurRad="38100" dist="25400" dir="5400000" algn="ctr" rotWithShape="0">
                    <a:srgbClr val="6E747A">
                      <a:alpha val="43000"/>
                    </a:srgbClr>
                  </a:outerShdw>
                </a:effectLst>
              </a:rPr>
              <a:t>	</a:t>
            </a:r>
            <a:r>
              <a:rPr lang="es-ES" sz="1400" dirty="0">
                <a:ln w="0"/>
                <a:solidFill>
                  <a:srgbClr val="245178"/>
                </a:solidFill>
                <a:effectLst>
                  <a:outerShdw blurRad="38100" dist="25400" dir="5400000" algn="ctr" rotWithShape="0">
                    <a:srgbClr val="6E747A">
                      <a:alpha val="43000"/>
                    </a:srgbClr>
                  </a:outerShdw>
                </a:effectLst>
                <a:latin typeface="Myriad Pro" panose="020B0503030403020204" pitchFamily="34" charset="0"/>
              </a:rPr>
              <a:t>Estas pueden ser de prevención, reducción, restauración o compensación de un impacto ambiental negativo identificado.</a:t>
            </a:r>
            <a:endParaRPr lang="es-ES" sz="1400" u="sng" dirty="0">
              <a:ln w="0"/>
              <a:solidFill>
                <a:srgbClr val="245178"/>
              </a:solidFill>
              <a:effectLst>
                <a:outerShdw blurRad="38100" dist="25400" dir="5400000" algn="ctr" rotWithShape="0">
                  <a:srgbClr val="6E747A">
                    <a:alpha val="43000"/>
                  </a:srgbClr>
                </a:outerShdw>
              </a:effectLst>
              <a:latin typeface="Myriad Pro" panose="020B0503030403020204" pitchFamily="34" charset="0"/>
            </a:endParaRPr>
          </a:p>
        </p:txBody>
      </p:sp>
      <p:grpSp>
        <p:nvGrpSpPr>
          <p:cNvPr id="21" name="Grupo 20">
            <a:extLst>
              <a:ext uri="{FF2B5EF4-FFF2-40B4-BE49-F238E27FC236}">
                <a16:creationId xmlns:a16="http://schemas.microsoft.com/office/drawing/2014/main" id="{4277DD9A-9E1F-4E99-849B-86CB07552F06}"/>
              </a:ext>
            </a:extLst>
          </p:cNvPr>
          <p:cNvGrpSpPr/>
          <p:nvPr/>
        </p:nvGrpSpPr>
        <p:grpSpPr>
          <a:xfrm>
            <a:off x="3311435" y="1449977"/>
            <a:ext cx="515983" cy="274211"/>
            <a:chOff x="3324497" y="1449977"/>
            <a:chExt cx="515983" cy="274211"/>
          </a:xfrm>
        </p:grpSpPr>
        <p:sp>
          <p:nvSpPr>
            <p:cNvPr id="19" name="Rectángulo 18">
              <a:extLst>
                <a:ext uri="{FF2B5EF4-FFF2-40B4-BE49-F238E27FC236}">
                  <a16:creationId xmlns:a16="http://schemas.microsoft.com/office/drawing/2014/main" id="{E5182578-6B17-4867-A86F-B467C6060703}"/>
                </a:ext>
              </a:extLst>
            </p:cNvPr>
            <p:cNvSpPr/>
            <p:nvPr/>
          </p:nvSpPr>
          <p:spPr>
            <a:xfrm>
              <a:off x="3324497" y="1449977"/>
              <a:ext cx="515983" cy="111034"/>
            </a:xfrm>
            <a:prstGeom prst="rect">
              <a:avLst/>
            </a:prstGeom>
            <a:solidFill>
              <a:srgbClr val="245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solidFill>
                  <a:srgbClr val="245178"/>
                </a:solidFill>
              </a:endParaRPr>
            </a:p>
          </p:txBody>
        </p:sp>
        <p:sp>
          <p:nvSpPr>
            <p:cNvPr id="20" name="Rectángulo 19">
              <a:extLst>
                <a:ext uri="{FF2B5EF4-FFF2-40B4-BE49-F238E27FC236}">
                  <a16:creationId xmlns:a16="http://schemas.microsoft.com/office/drawing/2014/main" id="{2B7E6D8C-2926-432D-8A84-A0566432615A}"/>
                </a:ext>
              </a:extLst>
            </p:cNvPr>
            <p:cNvSpPr/>
            <p:nvPr/>
          </p:nvSpPr>
          <p:spPr>
            <a:xfrm>
              <a:off x="3324497" y="1613154"/>
              <a:ext cx="515983" cy="111034"/>
            </a:xfrm>
            <a:prstGeom prst="rect">
              <a:avLst/>
            </a:prstGeom>
            <a:solidFill>
              <a:srgbClr val="245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solidFill>
                  <a:srgbClr val="245178"/>
                </a:solidFill>
              </a:endParaRPr>
            </a:p>
          </p:txBody>
        </p:sp>
      </p:grpSp>
      <p:grpSp>
        <p:nvGrpSpPr>
          <p:cNvPr id="27" name="Grupo 26">
            <a:extLst>
              <a:ext uri="{FF2B5EF4-FFF2-40B4-BE49-F238E27FC236}">
                <a16:creationId xmlns:a16="http://schemas.microsoft.com/office/drawing/2014/main" id="{8273A12A-3D8A-4315-91AD-E9BF1C9578E3}"/>
              </a:ext>
            </a:extLst>
          </p:cNvPr>
          <p:cNvGrpSpPr/>
          <p:nvPr/>
        </p:nvGrpSpPr>
        <p:grpSpPr>
          <a:xfrm>
            <a:off x="1645920" y="793749"/>
            <a:ext cx="1575946" cy="1571262"/>
            <a:chOff x="1645920" y="793749"/>
            <a:chExt cx="1575946" cy="1571262"/>
          </a:xfrm>
        </p:grpSpPr>
        <p:sp>
          <p:nvSpPr>
            <p:cNvPr id="12" name="Rectángulo: esquinas redondeadas 11">
              <a:extLst>
                <a:ext uri="{FF2B5EF4-FFF2-40B4-BE49-F238E27FC236}">
                  <a16:creationId xmlns:a16="http://schemas.microsoft.com/office/drawing/2014/main" id="{34569A65-ADD0-4539-B8E5-66C91A725AEF}"/>
                </a:ext>
              </a:extLst>
            </p:cNvPr>
            <p:cNvSpPr/>
            <p:nvPr/>
          </p:nvSpPr>
          <p:spPr>
            <a:xfrm flipH="1">
              <a:off x="1645920" y="793749"/>
              <a:ext cx="1575946" cy="1571262"/>
            </a:xfrm>
            <a:prstGeom prst="roundRect">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7" name="CuadroTexto 16">
              <a:extLst>
                <a:ext uri="{FF2B5EF4-FFF2-40B4-BE49-F238E27FC236}">
                  <a16:creationId xmlns:a16="http://schemas.microsoft.com/office/drawing/2014/main" id="{874DECC6-14A4-4D7E-A38A-0552CD9AB2FB}"/>
                </a:ext>
              </a:extLst>
            </p:cNvPr>
            <p:cNvSpPr txBox="1"/>
            <p:nvPr/>
          </p:nvSpPr>
          <p:spPr>
            <a:xfrm>
              <a:off x="1691639" y="1649419"/>
              <a:ext cx="1522987" cy="646331"/>
            </a:xfrm>
            <a:prstGeom prst="rect">
              <a:avLst/>
            </a:prstGeom>
            <a:noFill/>
          </p:spPr>
          <p:txBody>
            <a:bodyPr wrap="square" rtlCol="0">
              <a:spAutoFit/>
            </a:bodyPr>
            <a:lstStyle/>
            <a:p>
              <a:pPr algn="ctr"/>
              <a:r>
                <a:rPr lang="es-CR" b="1" dirty="0">
                  <a:solidFill>
                    <a:schemeClr val="bg1"/>
                  </a:solidFill>
                  <a:latin typeface="Myriad Pro" panose="020B0503030403020204" pitchFamily="34" charset="0"/>
                </a:rPr>
                <a:t>Medidas Ambientales</a:t>
              </a:r>
            </a:p>
          </p:txBody>
        </p:sp>
        <p:pic>
          <p:nvPicPr>
            <p:cNvPr id="22" name="Imagen 21">
              <a:extLst>
                <a:ext uri="{FF2B5EF4-FFF2-40B4-BE49-F238E27FC236}">
                  <a16:creationId xmlns:a16="http://schemas.microsoft.com/office/drawing/2014/main" id="{8752ADBC-1E6D-4A52-BB66-9633733EA0C8}"/>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5608"/>
                      </a14:imgEffect>
                      <a14:imgEffect>
                        <a14:saturation sat="63000"/>
                      </a14:imgEffect>
                      <a14:imgEffect>
                        <a14:brightnessContrast bright="100000" contrast="-34000"/>
                      </a14:imgEffect>
                    </a14:imgLayer>
                  </a14:imgProps>
                </a:ext>
                <a:ext uri="{28A0092B-C50C-407E-A947-70E740481C1C}">
                  <a14:useLocalDpi xmlns:a14="http://schemas.microsoft.com/office/drawing/2010/main" val="0"/>
                </a:ext>
              </a:extLst>
            </a:blip>
            <a:stretch>
              <a:fillRect/>
            </a:stretch>
          </p:blipFill>
          <p:spPr>
            <a:xfrm>
              <a:off x="2067450" y="900109"/>
              <a:ext cx="732885" cy="732885"/>
            </a:xfrm>
            <a:prstGeom prst="rect">
              <a:avLst/>
            </a:prstGeom>
          </p:spPr>
        </p:pic>
        <p:sp>
          <p:nvSpPr>
            <p:cNvPr id="23" name="Elipse 22">
              <a:extLst>
                <a:ext uri="{FF2B5EF4-FFF2-40B4-BE49-F238E27FC236}">
                  <a16:creationId xmlns:a16="http://schemas.microsoft.com/office/drawing/2014/main" id="{AE084242-2C29-4E50-B1BD-8A8E869D7E94}"/>
                </a:ext>
              </a:extLst>
            </p:cNvPr>
            <p:cNvSpPr/>
            <p:nvPr/>
          </p:nvSpPr>
          <p:spPr>
            <a:xfrm>
              <a:off x="2012261" y="868680"/>
              <a:ext cx="815848" cy="815848"/>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grpSp>
        <p:nvGrpSpPr>
          <p:cNvPr id="28" name="Grupo 27">
            <a:extLst>
              <a:ext uri="{FF2B5EF4-FFF2-40B4-BE49-F238E27FC236}">
                <a16:creationId xmlns:a16="http://schemas.microsoft.com/office/drawing/2014/main" id="{99593A3E-0E90-4A0B-96DE-EBDBFBCC90A9}"/>
              </a:ext>
            </a:extLst>
          </p:cNvPr>
          <p:cNvGrpSpPr/>
          <p:nvPr/>
        </p:nvGrpSpPr>
        <p:grpSpPr>
          <a:xfrm>
            <a:off x="3924226" y="793749"/>
            <a:ext cx="1575946" cy="1571262"/>
            <a:chOff x="3924226" y="793749"/>
            <a:chExt cx="1575946" cy="1571262"/>
          </a:xfrm>
        </p:grpSpPr>
        <p:sp>
          <p:nvSpPr>
            <p:cNvPr id="16" name="Rectángulo: esquinas redondeadas 15">
              <a:extLst>
                <a:ext uri="{FF2B5EF4-FFF2-40B4-BE49-F238E27FC236}">
                  <a16:creationId xmlns:a16="http://schemas.microsoft.com/office/drawing/2014/main" id="{0E3A9C44-A898-4604-ADC2-9EFA35124F0F}"/>
                </a:ext>
              </a:extLst>
            </p:cNvPr>
            <p:cNvSpPr/>
            <p:nvPr/>
          </p:nvSpPr>
          <p:spPr>
            <a:xfrm flipH="1">
              <a:off x="3924226" y="793749"/>
              <a:ext cx="1575946" cy="1571262"/>
            </a:xfrm>
            <a:prstGeom prst="roundRect">
              <a:avLst/>
            </a:prstGeom>
            <a:solidFill>
              <a:srgbClr val="FC9D3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8" name="CuadroTexto 17">
              <a:extLst>
                <a:ext uri="{FF2B5EF4-FFF2-40B4-BE49-F238E27FC236}">
                  <a16:creationId xmlns:a16="http://schemas.microsoft.com/office/drawing/2014/main" id="{4C79721D-BC1F-4579-B6FD-3B19B7D1152E}"/>
                </a:ext>
              </a:extLst>
            </p:cNvPr>
            <p:cNvSpPr txBox="1"/>
            <p:nvPr/>
          </p:nvSpPr>
          <p:spPr>
            <a:xfrm>
              <a:off x="3969946" y="1679942"/>
              <a:ext cx="1484506" cy="646331"/>
            </a:xfrm>
            <a:prstGeom prst="rect">
              <a:avLst/>
            </a:prstGeom>
            <a:noFill/>
          </p:spPr>
          <p:txBody>
            <a:bodyPr wrap="square" rtlCol="0">
              <a:spAutoFit/>
            </a:bodyPr>
            <a:lstStyle/>
            <a:p>
              <a:pPr algn="ctr"/>
              <a:r>
                <a:rPr lang="es-CR" b="1" dirty="0">
                  <a:solidFill>
                    <a:schemeClr val="bg1"/>
                  </a:solidFill>
                  <a:latin typeface="Myriad Pro" panose="020B0503030403020204" pitchFamily="34" charset="0"/>
                </a:rPr>
                <a:t>Actividades a realizar</a:t>
              </a:r>
            </a:p>
          </p:txBody>
        </p:sp>
        <p:pic>
          <p:nvPicPr>
            <p:cNvPr id="25" name="Imagen 24">
              <a:extLst>
                <a:ext uri="{FF2B5EF4-FFF2-40B4-BE49-F238E27FC236}">
                  <a16:creationId xmlns:a16="http://schemas.microsoft.com/office/drawing/2014/main" id="{1F3E74EA-4BD6-427E-84B8-D7F837986B01}"/>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370169" y="919734"/>
              <a:ext cx="641278" cy="641278"/>
            </a:xfrm>
            <a:prstGeom prst="rect">
              <a:avLst/>
            </a:prstGeom>
          </p:spPr>
        </p:pic>
        <p:sp>
          <p:nvSpPr>
            <p:cNvPr id="26" name="Elipse 25">
              <a:extLst>
                <a:ext uri="{FF2B5EF4-FFF2-40B4-BE49-F238E27FC236}">
                  <a16:creationId xmlns:a16="http://schemas.microsoft.com/office/drawing/2014/main" id="{63ECE773-8451-49C0-B6FC-731625E16D8A}"/>
                </a:ext>
              </a:extLst>
            </p:cNvPr>
            <p:cNvSpPr/>
            <p:nvPr/>
          </p:nvSpPr>
          <p:spPr>
            <a:xfrm>
              <a:off x="4275237" y="863331"/>
              <a:ext cx="815848" cy="815848"/>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spTree>
    <p:extLst>
      <p:ext uri="{BB962C8B-B14F-4D97-AF65-F5344CB8AC3E}">
        <p14:creationId xmlns:p14="http://schemas.microsoft.com/office/powerpoint/2010/main" val="86989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80">
                                          <p:stCondLst>
                                            <p:cond delay="0"/>
                                          </p:stCondLst>
                                        </p:cTn>
                                        <p:tgtEl>
                                          <p:spTgt spid="21"/>
                                        </p:tgtEl>
                                      </p:cBhvr>
                                    </p:animEffect>
                                    <p:anim calcmode="lin" valueType="num">
                                      <p:cBhvr>
                                        <p:cTn id="15"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0" dur="26">
                                          <p:stCondLst>
                                            <p:cond delay="650"/>
                                          </p:stCondLst>
                                        </p:cTn>
                                        <p:tgtEl>
                                          <p:spTgt spid="21"/>
                                        </p:tgtEl>
                                      </p:cBhvr>
                                      <p:to x="100000" y="60000"/>
                                    </p:animScale>
                                    <p:animScale>
                                      <p:cBhvr>
                                        <p:cTn id="21" dur="166" decel="50000">
                                          <p:stCondLst>
                                            <p:cond delay="676"/>
                                          </p:stCondLst>
                                        </p:cTn>
                                        <p:tgtEl>
                                          <p:spTgt spid="21"/>
                                        </p:tgtEl>
                                      </p:cBhvr>
                                      <p:to x="100000" y="100000"/>
                                    </p:animScale>
                                    <p:animScale>
                                      <p:cBhvr>
                                        <p:cTn id="22" dur="26">
                                          <p:stCondLst>
                                            <p:cond delay="1312"/>
                                          </p:stCondLst>
                                        </p:cTn>
                                        <p:tgtEl>
                                          <p:spTgt spid="21"/>
                                        </p:tgtEl>
                                      </p:cBhvr>
                                      <p:to x="100000" y="80000"/>
                                    </p:animScale>
                                    <p:animScale>
                                      <p:cBhvr>
                                        <p:cTn id="23" dur="166" decel="50000">
                                          <p:stCondLst>
                                            <p:cond delay="1338"/>
                                          </p:stCondLst>
                                        </p:cTn>
                                        <p:tgtEl>
                                          <p:spTgt spid="21"/>
                                        </p:tgtEl>
                                      </p:cBhvr>
                                      <p:to x="100000" y="100000"/>
                                    </p:animScale>
                                    <p:animScale>
                                      <p:cBhvr>
                                        <p:cTn id="24" dur="26">
                                          <p:stCondLst>
                                            <p:cond delay="1642"/>
                                          </p:stCondLst>
                                        </p:cTn>
                                        <p:tgtEl>
                                          <p:spTgt spid="21"/>
                                        </p:tgtEl>
                                      </p:cBhvr>
                                      <p:to x="100000" y="90000"/>
                                    </p:animScale>
                                    <p:animScale>
                                      <p:cBhvr>
                                        <p:cTn id="25" dur="166" decel="50000">
                                          <p:stCondLst>
                                            <p:cond delay="1668"/>
                                          </p:stCondLst>
                                        </p:cTn>
                                        <p:tgtEl>
                                          <p:spTgt spid="21"/>
                                        </p:tgtEl>
                                      </p:cBhvr>
                                      <p:to x="100000" y="100000"/>
                                    </p:animScale>
                                    <p:animScale>
                                      <p:cBhvr>
                                        <p:cTn id="26" dur="26">
                                          <p:stCondLst>
                                            <p:cond delay="1808"/>
                                          </p:stCondLst>
                                        </p:cTn>
                                        <p:tgtEl>
                                          <p:spTgt spid="21"/>
                                        </p:tgtEl>
                                      </p:cBhvr>
                                      <p:to x="100000" y="95000"/>
                                    </p:animScale>
                                    <p:animScale>
                                      <p:cBhvr>
                                        <p:cTn id="27" dur="166" decel="50000">
                                          <p:stCondLst>
                                            <p:cond delay="1834"/>
                                          </p:stCondLst>
                                        </p:cTn>
                                        <p:tgtEl>
                                          <p:spTgt spid="21"/>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up)">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up)">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9EC4401-DB15-4F10-A044-649794300B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
            <a:ext cx="9144000" cy="5141975"/>
          </a:xfrm>
          <a:prstGeom prst="rect">
            <a:avLst/>
          </a:prstGeom>
          <a:effectLst>
            <a:outerShdw blurRad="50800" dist="38100" dir="5400000" algn="t" rotWithShape="0">
              <a:prstClr val="black">
                <a:alpha val="40000"/>
              </a:prstClr>
            </a:outerShdw>
          </a:effectLst>
        </p:spPr>
      </p:pic>
      <p:pic>
        <p:nvPicPr>
          <p:cNvPr id="7" name="Imagen 6">
            <a:extLst>
              <a:ext uri="{FF2B5EF4-FFF2-40B4-BE49-F238E27FC236}">
                <a16:creationId xmlns:a16="http://schemas.microsoft.com/office/drawing/2014/main" id="{8F415634-D14B-4B4C-AABF-74B8979D08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2" y="0"/>
            <a:ext cx="9125075" cy="5143500"/>
          </a:xfrm>
          <a:prstGeom prst="rect">
            <a:avLst/>
          </a:prstGeom>
        </p:spPr>
      </p:pic>
      <p:pic>
        <p:nvPicPr>
          <p:cNvPr id="39" name="Imagen 38">
            <a:extLst>
              <a:ext uri="{FF2B5EF4-FFF2-40B4-BE49-F238E27FC236}">
                <a16:creationId xmlns:a16="http://schemas.microsoft.com/office/drawing/2014/main" id="{81C12012-5D69-4415-91A6-53D1B28927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1385" y="905254"/>
            <a:ext cx="2429261" cy="387097"/>
          </a:xfrm>
          <a:prstGeom prst="rect">
            <a:avLst/>
          </a:prstGeom>
          <a:effectLst>
            <a:outerShdw blurRad="50800" dist="38100" dir="2700000" algn="tl" rotWithShape="0">
              <a:prstClr val="black">
                <a:alpha val="40000"/>
              </a:prstClr>
            </a:outerShdw>
          </a:effectLst>
        </p:spPr>
      </p:pic>
      <p:pic>
        <p:nvPicPr>
          <p:cNvPr id="41" name="Imagen 40">
            <a:extLst>
              <a:ext uri="{FF2B5EF4-FFF2-40B4-BE49-F238E27FC236}">
                <a16:creationId xmlns:a16="http://schemas.microsoft.com/office/drawing/2014/main" id="{CC02A8F2-58D3-45B6-A712-1916AD8667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9176" y="905255"/>
            <a:ext cx="2429261" cy="387097"/>
          </a:xfrm>
          <a:prstGeom prst="rect">
            <a:avLst/>
          </a:prstGeom>
          <a:effectLst>
            <a:outerShdw blurRad="50800" dist="38100" dir="2700000" algn="tl" rotWithShape="0">
              <a:prstClr val="black">
                <a:alpha val="40000"/>
              </a:prstClr>
            </a:outerShdw>
          </a:effectLst>
        </p:spPr>
      </p:pic>
      <p:grpSp>
        <p:nvGrpSpPr>
          <p:cNvPr id="43" name="Grupo 42">
            <a:extLst>
              <a:ext uri="{FF2B5EF4-FFF2-40B4-BE49-F238E27FC236}">
                <a16:creationId xmlns:a16="http://schemas.microsoft.com/office/drawing/2014/main" id="{BF295F76-19DB-4253-AB43-8A029B1D3DDC}"/>
              </a:ext>
            </a:extLst>
          </p:cNvPr>
          <p:cNvGrpSpPr/>
          <p:nvPr/>
        </p:nvGrpSpPr>
        <p:grpSpPr>
          <a:xfrm>
            <a:off x="662684" y="1724405"/>
            <a:ext cx="1864616" cy="627889"/>
            <a:chOff x="662684" y="1724405"/>
            <a:chExt cx="1864616" cy="627889"/>
          </a:xfrm>
        </p:grpSpPr>
        <p:pic>
          <p:nvPicPr>
            <p:cNvPr id="15" name="Imagen 14">
              <a:extLst>
                <a:ext uri="{FF2B5EF4-FFF2-40B4-BE49-F238E27FC236}">
                  <a16:creationId xmlns:a16="http://schemas.microsoft.com/office/drawing/2014/main" id="{EFB74224-0736-4988-9686-77F019D0B36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38884" y="1724405"/>
              <a:ext cx="1709931" cy="627889"/>
            </a:xfrm>
            <a:prstGeom prst="rect">
              <a:avLst/>
            </a:prstGeom>
            <a:ln>
              <a:noFill/>
            </a:ln>
            <a:effectLst>
              <a:outerShdw blurRad="50800" dist="38100" dir="2700000" algn="tl" rotWithShape="0">
                <a:prstClr val="black">
                  <a:alpha val="40000"/>
                </a:prstClr>
              </a:outerShdw>
            </a:effectLst>
          </p:spPr>
        </p:pic>
        <p:sp>
          <p:nvSpPr>
            <p:cNvPr id="42" name="CuadroTexto 41">
              <a:extLst>
                <a:ext uri="{FF2B5EF4-FFF2-40B4-BE49-F238E27FC236}">
                  <a16:creationId xmlns:a16="http://schemas.microsoft.com/office/drawing/2014/main" id="{542DE5E3-6CF7-4AF1-A534-8B6578085A48}"/>
                </a:ext>
              </a:extLst>
            </p:cNvPr>
            <p:cNvSpPr txBox="1"/>
            <p:nvPr/>
          </p:nvSpPr>
          <p:spPr>
            <a:xfrm>
              <a:off x="662684" y="1909116"/>
              <a:ext cx="1864616" cy="261610"/>
            </a:xfrm>
            <a:prstGeom prst="rect">
              <a:avLst/>
            </a:prstGeom>
            <a:noFill/>
          </p:spPr>
          <p:txBody>
            <a:bodyPr wrap="square" rtlCol="0">
              <a:spAutoFit/>
            </a:bodyPr>
            <a:lstStyle/>
            <a:p>
              <a:pPr algn="ctr"/>
              <a:r>
                <a:rPr lang="es-CR" sz="1100" b="1" dirty="0">
                  <a:solidFill>
                    <a:schemeClr val="bg1"/>
                  </a:solidFill>
                  <a:latin typeface="Myriad Pro" panose="020B0503030403020204" pitchFamily="34" charset="0"/>
                </a:rPr>
                <a:t>EFICIENCIA ENERGÉTICA</a:t>
              </a:r>
            </a:p>
          </p:txBody>
        </p:sp>
      </p:grpSp>
      <p:sp>
        <p:nvSpPr>
          <p:cNvPr id="44" name="CuadroTexto 43">
            <a:extLst>
              <a:ext uri="{FF2B5EF4-FFF2-40B4-BE49-F238E27FC236}">
                <a16:creationId xmlns:a16="http://schemas.microsoft.com/office/drawing/2014/main" id="{ED36DCA5-0B1F-46FD-AA73-E7DE68DEA78A}"/>
              </a:ext>
            </a:extLst>
          </p:cNvPr>
          <p:cNvSpPr txBox="1"/>
          <p:nvPr/>
        </p:nvSpPr>
        <p:spPr>
          <a:xfrm>
            <a:off x="2961385" y="971550"/>
            <a:ext cx="2429261" cy="276999"/>
          </a:xfrm>
          <a:prstGeom prst="rect">
            <a:avLst/>
          </a:prstGeom>
          <a:noFill/>
        </p:spPr>
        <p:txBody>
          <a:bodyPr wrap="square" rtlCol="0">
            <a:spAutoFit/>
          </a:bodyPr>
          <a:lstStyle/>
          <a:p>
            <a:pPr algn="ctr"/>
            <a:r>
              <a:rPr lang="es-CR" sz="1200" b="1" dirty="0">
                <a:solidFill>
                  <a:srgbClr val="245178"/>
                </a:solidFill>
                <a:latin typeface="Myriad Pro" panose="020B0503030403020204" pitchFamily="34" charset="0"/>
              </a:rPr>
              <a:t>NORMATIVA</a:t>
            </a:r>
          </a:p>
        </p:txBody>
      </p:sp>
      <p:sp>
        <p:nvSpPr>
          <p:cNvPr id="45" name="CuadroTexto 44">
            <a:extLst>
              <a:ext uri="{FF2B5EF4-FFF2-40B4-BE49-F238E27FC236}">
                <a16:creationId xmlns:a16="http://schemas.microsoft.com/office/drawing/2014/main" id="{8D2FB6D4-83E8-47B0-826C-122B099CDE11}"/>
              </a:ext>
            </a:extLst>
          </p:cNvPr>
          <p:cNvSpPr txBox="1"/>
          <p:nvPr/>
        </p:nvSpPr>
        <p:spPr>
          <a:xfrm>
            <a:off x="5856476" y="879092"/>
            <a:ext cx="2429261" cy="461665"/>
          </a:xfrm>
          <a:prstGeom prst="rect">
            <a:avLst/>
          </a:prstGeom>
          <a:noFill/>
        </p:spPr>
        <p:txBody>
          <a:bodyPr wrap="square" rtlCol="0">
            <a:spAutoFit/>
          </a:bodyPr>
          <a:lstStyle/>
          <a:p>
            <a:pPr algn="ctr"/>
            <a:r>
              <a:rPr lang="es-ES" sz="1200" b="1" dirty="0">
                <a:solidFill>
                  <a:srgbClr val="245178"/>
                </a:solidFill>
                <a:latin typeface="Myriad Pro" panose="020B0503030403020204" pitchFamily="34" charset="0"/>
              </a:rPr>
              <a:t>SOLICITA A LAS INSTITUCIONES PÚBLICAS:</a:t>
            </a:r>
            <a:endParaRPr lang="es-CR" sz="1200" b="1" dirty="0">
              <a:solidFill>
                <a:srgbClr val="245178"/>
              </a:solidFill>
              <a:latin typeface="Myriad Pro" panose="020B0503030403020204" pitchFamily="34" charset="0"/>
            </a:endParaRPr>
          </a:p>
        </p:txBody>
      </p:sp>
      <p:grpSp>
        <p:nvGrpSpPr>
          <p:cNvPr id="60" name="Grupo 59">
            <a:extLst>
              <a:ext uri="{FF2B5EF4-FFF2-40B4-BE49-F238E27FC236}">
                <a16:creationId xmlns:a16="http://schemas.microsoft.com/office/drawing/2014/main" id="{A7068CCC-4897-4C2C-BEFB-84315FBDC72E}"/>
              </a:ext>
            </a:extLst>
          </p:cNvPr>
          <p:cNvGrpSpPr/>
          <p:nvPr/>
        </p:nvGrpSpPr>
        <p:grpSpPr>
          <a:xfrm>
            <a:off x="1556254" y="1392173"/>
            <a:ext cx="3875605" cy="613658"/>
            <a:chOff x="1556254" y="1392173"/>
            <a:chExt cx="3875605" cy="613658"/>
          </a:xfrm>
        </p:grpSpPr>
        <p:pic>
          <p:nvPicPr>
            <p:cNvPr id="17" name="Imagen 16">
              <a:extLst>
                <a:ext uri="{FF2B5EF4-FFF2-40B4-BE49-F238E27FC236}">
                  <a16:creationId xmlns:a16="http://schemas.microsoft.com/office/drawing/2014/main" id="{C7A65A2F-6FFC-46B7-AF06-7ED89BF8912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556254" y="1392173"/>
              <a:ext cx="3834392" cy="606553"/>
            </a:xfrm>
            <a:prstGeom prst="rect">
              <a:avLst/>
            </a:prstGeom>
            <a:ln>
              <a:noFill/>
            </a:ln>
            <a:effectLst>
              <a:outerShdw blurRad="50800" dist="38100" dir="2700000" algn="tl" rotWithShape="0">
                <a:prstClr val="black">
                  <a:alpha val="40000"/>
                </a:prstClr>
              </a:outerShdw>
            </a:effectLst>
          </p:spPr>
        </p:pic>
        <p:sp>
          <p:nvSpPr>
            <p:cNvPr id="46" name="CuadroTexto 45">
              <a:extLst>
                <a:ext uri="{FF2B5EF4-FFF2-40B4-BE49-F238E27FC236}">
                  <a16:creationId xmlns:a16="http://schemas.microsoft.com/office/drawing/2014/main" id="{FC599BA8-B84A-455E-8A44-FD40C5F01EAF}"/>
                </a:ext>
              </a:extLst>
            </p:cNvPr>
            <p:cNvSpPr txBox="1"/>
            <p:nvPr/>
          </p:nvSpPr>
          <p:spPr>
            <a:xfrm>
              <a:off x="2919478" y="1428750"/>
              <a:ext cx="2512381" cy="577081"/>
            </a:xfrm>
            <a:prstGeom prst="rect">
              <a:avLst/>
            </a:prstGeom>
            <a:noFill/>
          </p:spPr>
          <p:txBody>
            <a:bodyPr wrap="square" rtlCol="0">
              <a:spAutoFit/>
            </a:bodyPr>
            <a:lstStyle/>
            <a:p>
              <a:pPr algn="ctr"/>
              <a:r>
                <a:rPr lang="es-ES" sz="1050" dirty="0">
                  <a:latin typeface="Myriad Pro" panose="020B0503030403020204" pitchFamily="34" charset="0"/>
                </a:rPr>
                <a:t>DE-25584 Reglamento para la Regulación del Uso Racional de la Energía y Acuerdo de Gobierno Nº 121</a:t>
              </a:r>
              <a:endParaRPr lang="es-CR" sz="1050" dirty="0">
                <a:latin typeface="Myriad Pro" panose="020B0503030403020204" pitchFamily="34" charset="0"/>
              </a:endParaRPr>
            </a:p>
          </p:txBody>
        </p:sp>
      </p:grpSp>
      <p:grpSp>
        <p:nvGrpSpPr>
          <p:cNvPr id="64" name="Grupo 63">
            <a:extLst>
              <a:ext uri="{FF2B5EF4-FFF2-40B4-BE49-F238E27FC236}">
                <a16:creationId xmlns:a16="http://schemas.microsoft.com/office/drawing/2014/main" id="{468A5E54-E927-405C-AA3E-C363D00AB981}"/>
              </a:ext>
            </a:extLst>
          </p:cNvPr>
          <p:cNvGrpSpPr/>
          <p:nvPr/>
        </p:nvGrpSpPr>
        <p:grpSpPr>
          <a:xfrm>
            <a:off x="5430263" y="1422400"/>
            <a:ext cx="2877636" cy="577081"/>
            <a:chOff x="5430263" y="1422400"/>
            <a:chExt cx="2877636" cy="577081"/>
          </a:xfrm>
        </p:grpSpPr>
        <p:pic>
          <p:nvPicPr>
            <p:cNvPr id="19" name="Imagen 18">
              <a:extLst>
                <a:ext uri="{FF2B5EF4-FFF2-40B4-BE49-F238E27FC236}">
                  <a16:creationId xmlns:a16="http://schemas.microsoft.com/office/drawing/2014/main" id="{1FF0479A-E862-407C-AE1E-072014751EF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430263" y="1432559"/>
              <a:ext cx="2868174" cy="563881"/>
            </a:xfrm>
            <a:prstGeom prst="rect">
              <a:avLst/>
            </a:prstGeom>
            <a:effectLst>
              <a:outerShdw blurRad="50800" dist="38100" dir="2700000" algn="tl" rotWithShape="0">
                <a:prstClr val="black">
                  <a:alpha val="40000"/>
                </a:prstClr>
              </a:outerShdw>
            </a:effectLst>
          </p:spPr>
        </p:pic>
        <p:sp>
          <p:nvSpPr>
            <p:cNvPr id="47" name="CuadroTexto 46">
              <a:extLst>
                <a:ext uri="{FF2B5EF4-FFF2-40B4-BE49-F238E27FC236}">
                  <a16:creationId xmlns:a16="http://schemas.microsoft.com/office/drawing/2014/main" id="{9D7EF812-7CA3-4390-9B8B-64043266DF22}"/>
                </a:ext>
              </a:extLst>
            </p:cNvPr>
            <p:cNvSpPr txBox="1"/>
            <p:nvPr/>
          </p:nvSpPr>
          <p:spPr>
            <a:xfrm>
              <a:off x="5869176" y="1422400"/>
              <a:ext cx="2438723" cy="577081"/>
            </a:xfrm>
            <a:prstGeom prst="rect">
              <a:avLst/>
            </a:prstGeom>
            <a:noFill/>
          </p:spPr>
          <p:txBody>
            <a:bodyPr wrap="square" rtlCol="0">
              <a:spAutoFit/>
            </a:bodyPr>
            <a:lstStyle/>
            <a:p>
              <a:pPr algn="ctr">
                <a:defRPr/>
              </a:pPr>
              <a:r>
                <a:rPr lang="es-ES" sz="1050" dirty="0"/>
                <a:t>Cumplir con el </a:t>
              </a:r>
              <a:r>
                <a:rPr lang="es-ES" sz="1050" b="1" dirty="0"/>
                <a:t>Programa Permanente Institucional de Conservación de la Energía.</a:t>
              </a:r>
              <a:endParaRPr lang="es-CR" sz="1050" dirty="0"/>
            </a:p>
          </p:txBody>
        </p:sp>
      </p:grpSp>
      <p:grpSp>
        <p:nvGrpSpPr>
          <p:cNvPr id="61" name="Grupo 60">
            <a:extLst>
              <a:ext uri="{FF2B5EF4-FFF2-40B4-BE49-F238E27FC236}">
                <a16:creationId xmlns:a16="http://schemas.microsoft.com/office/drawing/2014/main" id="{FF02DBEC-EED9-4EA2-A00F-5D314CBF7786}"/>
              </a:ext>
            </a:extLst>
          </p:cNvPr>
          <p:cNvGrpSpPr/>
          <p:nvPr/>
        </p:nvGrpSpPr>
        <p:grpSpPr>
          <a:xfrm>
            <a:off x="1556254" y="2070099"/>
            <a:ext cx="3874009" cy="609601"/>
            <a:chOff x="1556254" y="2070099"/>
            <a:chExt cx="3874009" cy="609601"/>
          </a:xfrm>
        </p:grpSpPr>
        <p:pic>
          <p:nvPicPr>
            <p:cNvPr id="21" name="Imagen 20">
              <a:extLst>
                <a:ext uri="{FF2B5EF4-FFF2-40B4-BE49-F238E27FC236}">
                  <a16:creationId xmlns:a16="http://schemas.microsoft.com/office/drawing/2014/main" id="{0C59C665-78DE-43C8-A0B7-59BC5F171B1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56254" y="2070099"/>
              <a:ext cx="3834392" cy="609601"/>
            </a:xfrm>
            <a:prstGeom prst="rect">
              <a:avLst/>
            </a:prstGeom>
            <a:effectLst>
              <a:outerShdw blurRad="50800" dist="38100" dir="2700000" algn="tl" rotWithShape="0">
                <a:prstClr val="black">
                  <a:alpha val="40000"/>
                </a:prstClr>
              </a:outerShdw>
            </a:effectLst>
          </p:spPr>
        </p:pic>
        <p:sp>
          <p:nvSpPr>
            <p:cNvPr id="48" name="CuadroTexto 47">
              <a:extLst>
                <a:ext uri="{FF2B5EF4-FFF2-40B4-BE49-F238E27FC236}">
                  <a16:creationId xmlns:a16="http://schemas.microsoft.com/office/drawing/2014/main" id="{7B9D9B26-DAB6-4E0D-B25E-47AB2CFC064E}"/>
                </a:ext>
              </a:extLst>
            </p:cNvPr>
            <p:cNvSpPr txBox="1"/>
            <p:nvPr/>
          </p:nvSpPr>
          <p:spPr>
            <a:xfrm>
              <a:off x="2892548" y="2160086"/>
              <a:ext cx="2537715" cy="253916"/>
            </a:xfrm>
            <a:prstGeom prst="rect">
              <a:avLst/>
            </a:prstGeom>
            <a:noFill/>
          </p:spPr>
          <p:txBody>
            <a:bodyPr wrap="square" rtlCol="0">
              <a:spAutoFit/>
            </a:bodyPr>
            <a:lstStyle/>
            <a:p>
              <a:pPr algn="ctr"/>
              <a:r>
                <a:rPr lang="es-ES" sz="1050" dirty="0">
                  <a:latin typeface="Myriad Pro" panose="020B0503030403020204" pitchFamily="34" charset="0"/>
                </a:rPr>
                <a:t>Directriz No. 017-MP-MINAE</a:t>
              </a:r>
            </a:p>
          </p:txBody>
        </p:sp>
      </p:grpSp>
      <p:grpSp>
        <p:nvGrpSpPr>
          <p:cNvPr id="65" name="Grupo 64">
            <a:extLst>
              <a:ext uri="{FF2B5EF4-FFF2-40B4-BE49-F238E27FC236}">
                <a16:creationId xmlns:a16="http://schemas.microsoft.com/office/drawing/2014/main" id="{7741F1BC-5262-472D-842D-B486BBA7DA72}"/>
              </a:ext>
            </a:extLst>
          </p:cNvPr>
          <p:cNvGrpSpPr/>
          <p:nvPr/>
        </p:nvGrpSpPr>
        <p:grpSpPr>
          <a:xfrm>
            <a:off x="5417563" y="2051568"/>
            <a:ext cx="2868174" cy="579872"/>
            <a:chOff x="5417563" y="2051568"/>
            <a:chExt cx="2868174" cy="579872"/>
          </a:xfrm>
        </p:grpSpPr>
        <p:pic>
          <p:nvPicPr>
            <p:cNvPr id="23" name="Imagen 22">
              <a:extLst>
                <a:ext uri="{FF2B5EF4-FFF2-40B4-BE49-F238E27FC236}">
                  <a16:creationId xmlns:a16="http://schemas.microsoft.com/office/drawing/2014/main" id="{5F94FE94-F57D-45C7-B0A8-5961F1E8405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417563" y="2067559"/>
              <a:ext cx="2868174" cy="563881"/>
            </a:xfrm>
            <a:prstGeom prst="rect">
              <a:avLst/>
            </a:prstGeom>
            <a:effectLst>
              <a:outerShdw blurRad="50800" dist="38100" dir="2700000" algn="tl" rotWithShape="0">
                <a:prstClr val="black">
                  <a:alpha val="40000"/>
                </a:prstClr>
              </a:outerShdw>
            </a:effectLst>
          </p:spPr>
        </p:pic>
        <p:sp>
          <p:nvSpPr>
            <p:cNvPr id="49" name="CuadroTexto 48">
              <a:extLst>
                <a:ext uri="{FF2B5EF4-FFF2-40B4-BE49-F238E27FC236}">
                  <a16:creationId xmlns:a16="http://schemas.microsoft.com/office/drawing/2014/main" id="{D9FA3620-1860-42FC-A691-72224CF83E91}"/>
                </a:ext>
              </a:extLst>
            </p:cNvPr>
            <p:cNvSpPr txBox="1"/>
            <p:nvPr/>
          </p:nvSpPr>
          <p:spPr>
            <a:xfrm>
              <a:off x="5869176" y="2051568"/>
              <a:ext cx="2411734" cy="577081"/>
            </a:xfrm>
            <a:prstGeom prst="rect">
              <a:avLst/>
            </a:prstGeom>
            <a:noFill/>
          </p:spPr>
          <p:txBody>
            <a:bodyPr wrap="square" rtlCol="0">
              <a:spAutoFit/>
            </a:bodyPr>
            <a:lstStyle/>
            <a:p>
              <a:pPr algn="ctr">
                <a:defRPr/>
              </a:pPr>
              <a:r>
                <a:rPr lang="es-ES" sz="1050" dirty="0"/>
                <a:t>Elaborar y poner en ejecución </a:t>
              </a:r>
            </a:p>
            <a:p>
              <a:pPr algn="ctr">
                <a:defRPr/>
              </a:pPr>
              <a:r>
                <a:rPr lang="es-ES" sz="1050" b="1" dirty="0"/>
                <a:t>planes de ahorro y uso eficiente </a:t>
              </a:r>
            </a:p>
            <a:p>
              <a:pPr algn="ctr">
                <a:defRPr/>
              </a:pPr>
              <a:r>
                <a:rPr lang="es-ES" sz="1050" b="1" dirty="0"/>
                <a:t>del consumo de energía eléctrica</a:t>
              </a:r>
              <a:r>
                <a:rPr lang="es-ES" sz="1050" dirty="0"/>
                <a:t>.</a:t>
              </a:r>
              <a:endParaRPr lang="es-CR" sz="1050" dirty="0"/>
            </a:p>
          </p:txBody>
        </p:sp>
      </p:grpSp>
      <p:grpSp>
        <p:nvGrpSpPr>
          <p:cNvPr id="62" name="Grupo 61">
            <a:extLst>
              <a:ext uri="{FF2B5EF4-FFF2-40B4-BE49-F238E27FC236}">
                <a16:creationId xmlns:a16="http://schemas.microsoft.com/office/drawing/2014/main" id="{609F8AC6-7DFE-411A-B14E-0F69F4CC5F92}"/>
              </a:ext>
            </a:extLst>
          </p:cNvPr>
          <p:cNvGrpSpPr/>
          <p:nvPr/>
        </p:nvGrpSpPr>
        <p:grpSpPr>
          <a:xfrm>
            <a:off x="2520439" y="3002664"/>
            <a:ext cx="2960468" cy="577081"/>
            <a:chOff x="2520439" y="3002664"/>
            <a:chExt cx="2960468" cy="577081"/>
          </a:xfrm>
        </p:grpSpPr>
        <p:pic>
          <p:nvPicPr>
            <p:cNvPr id="27" name="Imagen 26">
              <a:extLst>
                <a:ext uri="{FF2B5EF4-FFF2-40B4-BE49-F238E27FC236}">
                  <a16:creationId xmlns:a16="http://schemas.microsoft.com/office/drawing/2014/main" id="{799D0441-F21A-4A76-8603-144B4322D28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520439" y="3007359"/>
              <a:ext cx="2871222" cy="563881"/>
            </a:xfrm>
            <a:prstGeom prst="rect">
              <a:avLst/>
            </a:prstGeom>
            <a:effectLst>
              <a:outerShdw blurRad="50800" dist="38100" dir="2700000" algn="tl" rotWithShape="0">
                <a:prstClr val="black">
                  <a:alpha val="40000"/>
                </a:prstClr>
              </a:outerShdw>
            </a:effectLst>
          </p:spPr>
        </p:pic>
        <p:sp>
          <p:nvSpPr>
            <p:cNvPr id="50" name="CuadroTexto 49">
              <a:extLst>
                <a:ext uri="{FF2B5EF4-FFF2-40B4-BE49-F238E27FC236}">
                  <a16:creationId xmlns:a16="http://schemas.microsoft.com/office/drawing/2014/main" id="{99744EF1-A21A-4D92-AB8E-DDC5C2C83AB5}"/>
                </a:ext>
              </a:extLst>
            </p:cNvPr>
            <p:cNvSpPr txBox="1"/>
            <p:nvPr/>
          </p:nvSpPr>
          <p:spPr>
            <a:xfrm>
              <a:off x="2878777" y="3002664"/>
              <a:ext cx="2602130" cy="577081"/>
            </a:xfrm>
            <a:prstGeom prst="rect">
              <a:avLst/>
            </a:prstGeom>
            <a:noFill/>
          </p:spPr>
          <p:txBody>
            <a:bodyPr wrap="square" rtlCol="0">
              <a:spAutoFit/>
            </a:bodyPr>
            <a:lstStyle/>
            <a:p>
              <a:pPr algn="ctr"/>
              <a:r>
                <a:rPr lang="es-ES" sz="1050" dirty="0">
                  <a:latin typeface="Myriad Pro" panose="020B0503030403020204" pitchFamily="34" charset="0"/>
                </a:rPr>
                <a:t>Acuerdo de Consejo de Gobierno </a:t>
              </a:r>
            </a:p>
            <a:p>
              <a:pPr algn="ctr"/>
              <a:r>
                <a:rPr lang="es-ES" sz="1050" dirty="0">
                  <a:latin typeface="Myriad Pro" panose="020B0503030403020204" pitchFamily="34" charset="0"/>
                </a:rPr>
                <a:t>2007-2010 </a:t>
              </a:r>
            </a:p>
            <a:p>
              <a:pPr algn="ctr"/>
              <a:r>
                <a:rPr lang="es-ES" sz="1050" dirty="0">
                  <a:latin typeface="Myriad Pro" panose="020B0503030403020204" pitchFamily="34" charset="0"/>
                </a:rPr>
                <a:t>(Acta No 56 del 1 de agosto del 2007):</a:t>
              </a:r>
              <a:endParaRPr lang="es-CR" sz="1050" dirty="0">
                <a:latin typeface="Myriad Pro" panose="020B0503030403020204" pitchFamily="34" charset="0"/>
              </a:endParaRPr>
            </a:p>
          </p:txBody>
        </p:sp>
      </p:grpSp>
      <p:grpSp>
        <p:nvGrpSpPr>
          <p:cNvPr id="66" name="Grupo 65">
            <a:extLst>
              <a:ext uri="{FF2B5EF4-FFF2-40B4-BE49-F238E27FC236}">
                <a16:creationId xmlns:a16="http://schemas.microsoft.com/office/drawing/2014/main" id="{95837158-2359-4AB9-9498-8534ECF36CA6}"/>
              </a:ext>
            </a:extLst>
          </p:cNvPr>
          <p:cNvGrpSpPr/>
          <p:nvPr/>
        </p:nvGrpSpPr>
        <p:grpSpPr>
          <a:xfrm>
            <a:off x="5430263" y="2996314"/>
            <a:ext cx="2917703" cy="581276"/>
            <a:chOff x="5430263" y="2996314"/>
            <a:chExt cx="2917703" cy="581276"/>
          </a:xfrm>
        </p:grpSpPr>
        <p:pic>
          <p:nvPicPr>
            <p:cNvPr id="29" name="Imagen 28">
              <a:extLst>
                <a:ext uri="{FF2B5EF4-FFF2-40B4-BE49-F238E27FC236}">
                  <a16:creationId xmlns:a16="http://schemas.microsoft.com/office/drawing/2014/main" id="{4CC34FDB-B0E5-4979-A097-A78AF575302F}"/>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430263" y="3013709"/>
              <a:ext cx="2868174" cy="563881"/>
            </a:xfrm>
            <a:prstGeom prst="rect">
              <a:avLst/>
            </a:prstGeom>
            <a:effectLst>
              <a:outerShdw blurRad="50800" dist="38100" dir="2700000" algn="tl" rotWithShape="0">
                <a:prstClr val="black">
                  <a:alpha val="40000"/>
                </a:prstClr>
              </a:outerShdw>
            </a:effectLst>
          </p:spPr>
        </p:pic>
        <p:sp>
          <p:nvSpPr>
            <p:cNvPr id="51" name="CuadroTexto 50">
              <a:extLst>
                <a:ext uri="{FF2B5EF4-FFF2-40B4-BE49-F238E27FC236}">
                  <a16:creationId xmlns:a16="http://schemas.microsoft.com/office/drawing/2014/main" id="{478BE9BA-E346-4A22-9715-2F154969E9BC}"/>
                </a:ext>
              </a:extLst>
            </p:cNvPr>
            <p:cNvSpPr txBox="1"/>
            <p:nvPr/>
          </p:nvSpPr>
          <p:spPr>
            <a:xfrm>
              <a:off x="5822125" y="2996314"/>
              <a:ext cx="2525841" cy="577081"/>
            </a:xfrm>
            <a:prstGeom prst="rect">
              <a:avLst/>
            </a:prstGeom>
            <a:noFill/>
          </p:spPr>
          <p:txBody>
            <a:bodyPr wrap="square" rtlCol="0">
              <a:spAutoFit/>
            </a:bodyPr>
            <a:lstStyle/>
            <a:p>
              <a:pPr algn="ctr">
                <a:defRPr/>
              </a:pPr>
              <a:r>
                <a:rPr lang="es-ES" sz="1050" dirty="0"/>
                <a:t>Elaborar y poner en ejecución un </a:t>
              </a:r>
              <a:r>
                <a:rPr lang="es-ES" sz="1050" b="1" dirty="0"/>
                <a:t>Plan de acción que contemple los cinco  ejes de la Estrategia Nacional de Cambio Climático</a:t>
              </a:r>
              <a:r>
                <a:rPr lang="es-ES" sz="1050" dirty="0"/>
                <a:t>.</a:t>
              </a:r>
              <a:endParaRPr lang="es-CR" sz="1050" dirty="0"/>
            </a:p>
          </p:txBody>
        </p:sp>
      </p:grpSp>
      <p:grpSp>
        <p:nvGrpSpPr>
          <p:cNvPr id="63" name="Grupo 62">
            <a:extLst>
              <a:ext uri="{FF2B5EF4-FFF2-40B4-BE49-F238E27FC236}">
                <a16:creationId xmlns:a16="http://schemas.microsoft.com/office/drawing/2014/main" id="{F3A24428-CF9C-4B22-84C1-7736904DB719}"/>
              </a:ext>
            </a:extLst>
          </p:cNvPr>
          <p:cNvGrpSpPr/>
          <p:nvPr/>
        </p:nvGrpSpPr>
        <p:grpSpPr>
          <a:xfrm>
            <a:off x="2520439" y="3909059"/>
            <a:ext cx="2942846" cy="563881"/>
            <a:chOff x="2520439" y="3909059"/>
            <a:chExt cx="2942846" cy="563881"/>
          </a:xfrm>
        </p:grpSpPr>
        <p:pic>
          <p:nvPicPr>
            <p:cNvPr id="33" name="Imagen 32">
              <a:extLst>
                <a:ext uri="{FF2B5EF4-FFF2-40B4-BE49-F238E27FC236}">
                  <a16:creationId xmlns:a16="http://schemas.microsoft.com/office/drawing/2014/main" id="{D6B4C142-76CC-43E5-B0A9-1093AE6E18C0}"/>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520439" y="3909059"/>
              <a:ext cx="2871222" cy="563881"/>
            </a:xfrm>
            <a:prstGeom prst="rect">
              <a:avLst/>
            </a:prstGeom>
            <a:effectLst>
              <a:outerShdw blurRad="50800" dist="38100" dir="2700000" algn="tl" rotWithShape="0">
                <a:prstClr val="black">
                  <a:alpha val="40000"/>
                </a:prstClr>
              </a:outerShdw>
            </a:effectLst>
          </p:spPr>
        </p:pic>
        <p:sp>
          <p:nvSpPr>
            <p:cNvPr id="52" name="CuadroTexto 51">
              <a:extLst>
                <a:ext uri="{FF2B5EF4-FFF2-40B4-BE49-F238E27FC236}">
                  <a16:creationId xmlns:a16="http://schemas.microsoft.com/office/drawing/2014/main" id="{BEC32492-ECEC-4E66-9AC0-23FCA12352CA}"/>
                </a:ext>
              </a:extLst>
            </p:cNvPr>
            <p:cNvSpPr txBox="1"/>
            <p:nvPr/>
          </p:nvSpPr>
          <p:spPr>
            <a:xfrm>
              <a:off x="2861155" y="3998917"/>
              <a:ext cx="2602130" cy="415498"/>
            </a:xfrm>
            <a:prstGeom prst="rect">
              <a:avLst/>
            </a:prstGeom>
            <a:noFill/>
          </p:spPr>
          <p:txBody>
            <a:bodyPr wrap="square" rtlCol="0">
              <a:spAutoFit/>
            </a:bodyPr>
            <a:lstStyle/>
            <a:p>
              <a:pPr algn="ctr"/>
              <a:r>
                <a:rPr lang="es-ES" sz="1050" dirty="0">
                  <a:latin typeface="Myriad Pro" panose="020B0503030403020204" pitchFamily="34" charset="0"/>
                </a:rPr>
                <a:t>Decreto Ejecutivo Nº 36499 S-MINAET y su reforma </a:t>
              </a:r>
            </a:p>
          </p:txBody>
        </p:sp>
      </p:grpSp>
      <p:grpSp>
        <p:nvGrpSpPr>
          <p:cNvPr id="67" name="Grupo 66">
            <a:extLst>
              <a:ext uri="{FF2B5EF4-FFF2-40B4-BE49-F238E27FC236}">
                <a16:creationId xmlns:a16="http://schemas.microsoft.com/office/drawing/2014/main" id="{B6417BAA-E35F-4823-809C-F3E72002CD47}"/>
              </a:ext>
            </a:extLst>
          </p:cNvPr>
          <p:cNvGrpSpPr/>
          <p:nvPr/>
        </p:nvGrpSpPr>
        <p:grpSpPr>
          <a:xfrm>
            <a:off x="5423913" y="3902709"/>
            <a:ext cx="2919131" cy="563881"/>
            <a:chOff x="5423913" y="3902709"/>
            <a:chExt cx="2919131" cy="563881"/>
          </a:xfrm>
        </p:grpSpPr>
        <p:pic>
          <p:nvPicPr>
            <p:cNvPr id="35" name="Imagen 34">
              <a:extLst>
                <a:ext uri="{FF2B5EF4-FFF2-40B4-BE49-F238E27FC236}">
                  <a16:creationId xmlns:a16="http://schemas.microsoft.com/office/drawing/2014/main" id="{AC169870-10CC-4638-8D5B-4DC39A6FDA91}"/>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5423913" y="3902709"/>
              <a:ext cx="2868174" cy="563881"/>
            </a:xfrm>
            <a:prstGeom prst="rect">
              <a:avLst/>
            </a:prstGeom>
            <a:effectLst>
              <a:outerShdw blurRad="50800" dist="38100" dir="2700000" algn="tl" rotWithShape="0">
                <a:prstClr val="black">
                  <a:alpha val="40000"/>
                </a:prstClr>
              </a:outerShdw>
            </a:effectLst>
          </p:spPr>
        </p:pic>
        <p:sp>
          <p:nvSpPr>
            <p:cNvPr id="53" name="CuadroTexto 52">
              <a:extLst>
                <a:ext uri="{FF2B5EF4-FFF2-40B4-BE49-F238E27FC236}">
                  <a16:creationId xmlns:a16="http://schemas.microsoft.com/office/drawing/2014/main" id="{FF0D95EB-CF10-42CC-87CA-68F7ABF9A418}"/>
                </a:ext>
              </a:extLst>
            </p:cNvPr>
            <p:cNvSpPr txBox="1"/>
            <p:nvPr/>
          </p:nvSpPr>
          <p:spPr>
            <a:xfrm>
              <a:off x="5817203" y="3989600"/>
              <a:ext cx="2525841" cy="415498"/>
            </a:xfrm>
            <a:prstGeom prst="rect">
              <a:avLst/>
            </a:prstGeom>
            <a:noFill/>
          </p:spPr>
          <p:txBody>
            <a:bodyPr wrap="square" rtlCol="0">
              <a:spAutoFit/>
            </a:bodyPr>
            <a:lstStyle/>
            <a:p>
              <a:pPr algn="ctr">
                <a:defRPr/>
              </a:pPr>
              <a:r>
                <a:rPr lang="es-ES" sz="1050" dirty="0"/>
                <a:t>Elaborar e implementar </a:t>
              </a:r>
              <a:r>
                <a:rPr lang="es-ES" sz="1050" b="1" dirty="0"/>
                <a:t>Planes de Gestión Ambienta</a:t>
              </a:r>
              <a:r>
                <a:rPr lang="es-ES" sz="1050" dirty="0"/>
                <a:t>l y presentarlos ante la DIGECA.</a:t>
              </a:r>
              <a:endParaRPr lang="es-CR" sz="1050" dirty="0"/>
            </a:p>
          </p:txBody>
        </p:sp>
      </p:grpSp>
      <p:grpSp>
        <p:nvGrpSpPr>
          <p:cNvPr id="58" name="Grupo 57">
            <a:extLst>
              <a:ext uri="{FF2B5EF4-FFF2-40B4-BE49-F238E27FC236}">
                <a16:creationId xmlns:a16="http://schemas.microsoft.com/office/drawing/2014/main" id="{C9D8819F-A19A-43E6-9374-2229CE69BE67}"/>
              </a:ext>
            </a:extLst>
          </p:cNvPr>
          <p:cNvGrpSpPr/>
          <p:nvPr/>
        </p:nvGrpSpPr>
        <p:grpSpPr>
          <a:xfrm>
            <a:off x="668523" y="2989579"/>
            <a:ext cx="1864616" cy="624841"/>
            <a:chOff x="668523" y="2989579"/>
            <a:chExt cx="1864616" cy="624841"/>
          </a:xfrm>
        </p:grpSpPr>
        <p:pic>
          <p:nvPicPr>
            <p:cNvPr id="25" name="Imagen 24">
              <a:extLst>
                <a:ext uri="{FF2B5EF4-FFF2-40B4-BE49-F238E27FC236}">
                  <a16:creationId xmlns:a16="http://schemas.microsoft.com/office/drawing/2014/main" id="{5AFDC4B1-D0A9-4621-94D4-C748F9A0A457}"/>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751584" y="2989579"/>
              <a:ext cx="1709931" cy="624841"/>
            </a:xfrm>
            <a:prstGeom prst="rect">
              <a:avLst/>
            </a:prstGeom>
            <a:effectLst>
              <a:outerShdw blurRad="50800" dist="38100" dir="2700000" algn="tl" rotWithShape="0">
                <a:prstClr val="black">
                  <a:alpha val="40000"/>
                </a:prstClr>
              </a:outerShdw>
            </a:effectLst>
          </p:spPr>
        </p:pic>
        <p:sp>
          <p:nvSpPr>
            <p:cNvPr id="54" name="CuadroTexto 53">
              <a:extLst>
                <a:ext uri="{FF2B5EF4-FFF2-40B4-BE49-F238E27FC236}">
                  <a16:creationId xmlns:a16="http://schemas.microsoft.com/office/drawing/2014/main" id="{680F9195-337E-4A9F-8FA5-D6B7833C277A}"/>
                </a:ext>
              </a:extLst>
            </p:cNvPr>
            <p:cNvSpPr txBox="1"/>
            <p:nvPr/>
          </p:nvSpPr>
          <p:spPr>
            <a:xfrm>
              <a:off x="668523" y="3186180"/>
              <a:ext cx="1864616" cy="261610"/>
            </a:xfrm>
            <a:prstGeom prst="rect">
              <a:avLst/>
            </a:prstGeom>
            <a:noFill/>
          </p:spPr>
          <p:txBody>
            <a:bodyPr wrap="square" rtlCol="0">
              <a:spAutoFit/>
            </a:bodyPr>
            <a:lstStyle/>
            <a:p>
              <a:pPr algn="ctr"/>
              <a:r>
                <a:rPr lang="es-CR" sz="1100" b="1" dirty="0">
                  <a:solidFill>
                    <a:schemeClr val="bg1"/>
                  </a:solidFill>
                  <a:latin typeface="Myriad Pro" panose="020B0503030403020204" pitchFamily="34" charset="0"/>
                </a:rPr>
                <a:t>CAMBIO CLIMÁTICO</a:t>
              </a:r>
            </a:p>
          </p:txBody>
        </p:sp>
      </p:grpSp>
      <p:grpSp>
        <p:nvGrpSpPr>
          <p:cNvPr id="59" name="Grupo 58">
            <a:extLst>
              <a:ext uri="{FF2B5EF4-FFF2-40B4-BE49-F238E27FC236}">
                <a16:creationId xmlns:a16="http://schemas.microsoft.com/office/drawing/2014/main" id="{C332D5DE-CD06-4CEE-BA0B-27C73F9A65EC}"/>
              </a:ext>
            </a:extLst>
          </p:cNvPr>
          <p:cNvGrpSpPr/>
          <p:nvPr/>
        </p:nvGrpSpPr>
        <p:grpSpPr>
          <a:xfrm>
            <a:off x="639697" y="3884929"/>
            <a:ext cx="1864616" cy="624841"/>
            <a:chOff x="639697" y="3884929"/>
            <a:chExt cx="1864616" cy="624841"/>
          </a:xfrm>
        </p:grpSpPr>
        <p:pic>
          <p:nvPicPr>
            <p:cNvPr id="31" name="Imagen 30">
              <a:extLst>
                <a:ext uri="{FF2B5EF4-FFF2-40B4-BE49-F238E27FC236}">
                  <a16:creationId xmlns:a16="http://schemas.microsoft.com/office/drawing/2014/main" id="{7BC92ADC-3D60-4442-9650-89B60DCDDBB6}"/>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738884" y="3884929"/>
              <a:ext cx="1709931" cy="624841"/>
            </a:xfrm>
            <a:prstGeom prst="rect">
              <a:avLst/>
            </a:prstGeom>
            <a:effectLst>
              <a:outerShdw blurRad="50800" dist="38100" dir="2700000" algn="tl" rotWithShape="0">
                <a:prstClr val="black">
                  <a:alpha val="40000"/>
                </a:prstClr>
              </a:outerShdw>
            </a:effectLst>
          </p:spPr>
        </p:pic>
        <p:sp>
          <p:nvSpPr>
            <p:cNvPr id="55" name="CuadroTexto 54">
              <a:extLst>
                <a:ext uri="{FF2B5EF4-FFF2-40B4-BE49-F238E27FC236}">
                  <a16:creationId xmlns:a16="http://schemas.microsoft.com/office/drawing/2014/main" id="{7B9336B3-B971-4B4C-B372-F0B879267155}"/>
                </a:ext>
              </a:extLst>
            </p:cNvPr>
            <p:cNvSpPr txBox="1"/>
            <p:nvPr/>
          </p:nvSpPr>
          <p:spPr>
            <a:xfrm>
              <a:off x="639697" y="4096113"/>
              <a:ext cx="1864616" cy="261610"/>
            </a:xfrm>
            <a:prstGeom prst="rect">
              <a:avLst/>
            </a:prstGeom>
            <a:noFill/>
          </p:spPr>
          <p:txBody>
            <a:bodyPr wrap="square" rtlCol="0">
              <a:spAutoFit/>
            </a:bodyPr>
            <a:lstStyle/>
            <a:p>
              <a:pPr algn="ctr"/>
              <a:r>
                <a:rPr lang="es-CR" sz="1100" b="1" dirty="0">
                  <a:solidFill>
                    <a:schemeClr val="bg1"/>
                  </a:solidFill>
                  <a:latin typeface="Myriad Pro" panose="020B0503030403020204" pitchFamily="34" charset="0"/>
                </a:rPr>
                <a:t>GESTIÓN AMBIENTAL</a:t>
              </a:r>
            </a:p>
          </p:txBody>
        </p:sp>
      </p:grpSp>
      <p:sp>
        <p:nvSpPr>
          <p:cNvPr id="56" name="CuadroTexto 55">
            <a:extLst>
              <a:ext uri="{FF2B5EF4-FFF2-40B4-BE49-F238E27FC236}">
                <a16:creationId xmlns:a16="http://schemas.microsoft.com/office/drawing/2014/main" id="{56C06761-AC56-489D-A25E-80EA5DB0024B}"/>
              </a:ext>
            </a:extLst>
          </p:cNvPr>
          <p:cNvSpPr txBox="1"/>
          <p:nvPr/>
        </p:nvSpPr>
        <p:spPr>
          <a:xfrm>
            <a:off x="662684" y="4673941"/>
            <a:ext cx="4735673" cy="261610"/>
          </a:xfrm>
          <a:prstGeom prst="rect">
            <a:avLst/>
          </a:prstGeom>
          <a:noFill/>
        </p:spPr>
        <p:txBody>
          <a:bodyPr wrap="square" rtlCol="0">
            <a:spAutoFit/>
          </a:bodyPr>
          <a:lstStyle/>
          <a:p>
            <a:r>
              <a:rPr lang="es-ES" sz="1100" dirty="0"/>
              <a:t>Nota: </a:t>
            </a:r>
            <a:r>
              <a:rPr lang="es-ES" sz="1100" i="1" dirty="0"/>
              <a:t>(1) </a:t>
            </a:r>
            <a:r>
              <a:rPr lang="es-ES" sz="1100" dirty="0"/>
              <a:t>La Estrategia Nacional de Cambio Climático establece seis ejes.</a:t>
            </a:r>
            <a:endParaRPr lang="es-CR" sz="1100" dirty="0"/>
          </a:p>
        </p:txBody>
      </p:sp>
      <p:sp>
        <p:nvSpPr>
          <p:cNvPr id="57" name="CuadroTexto 56">
            <a:extLst>
              <a:ext uri="{FF2B5EF4-FFF2-40B4-BE49-F238E27FC236}">
                <a16:creationId xmlns:a16="http://schemas.microsoft.com/office/drawing/2014/main" id="{BDBEB118-A7A5-45FB-97E2-803C3E1BF940}"/>
              </a:ext>
            </a:extLst>
          </p:cNvPr>
          <p:cNvSpPr txBox="1"/>
          <p:nvPr/>
        </p:nvSpPr>
        <p:spPr>
          <a:xfrm>
            <a:off x="7563360" y="3159481"/>
            <a:ext cx="164590" cy="184666"/>
          </a:xfrm>
          <a:prstGeom prst="rect">
            <a:avLst/>
          </a:prstGeom>
          <a:noFill/>
        </p:spPr>
        <p:txBody>
          <a:bodyPr wrap="square" rtlCol="0">
            <a:spAutoFit/>
          </a:bodyPr>
          <a:lstStyle/>
          <a:p>
            <a:r>
              <a:rPr lang="es-CR" sz="600" dirty="0">
                <a:latin typeface="Myriad Pro" panose="020B0503030403020204" pitchFamily="34" charset="0"/>
              </a:rPr>
              <a:t>1</a:t>
            </a:r>
          </a:p>
        </p:txBody>
      </p:sp>
      <p:sp>
        <p:nvSpPr>
          <p:cNvPr id="68" name="CuadroTexto 67">
            <a:extLst>
              <a:ext uri="{FF2B5EF4-FFF2-40B4-BE49-F238E27FC236}">
                <a16:creationId xmlns:a16="http://schemas.microsoft.com/office/drawing/2014/main" id="{76417B5F-7A24-464C-BDF0-9F674FECD6C3}"/>
              </a:ext>
            </a:extLst>
          </p:cNvPr>
          <p:cNvSpPr txBox="1"/>
          <p:nvPr/>
        </p:nvSpPr>
        <p:spPr>
          <a:xfrm>
            <a:off x="3352800" y="-11152"/>
            <a:ext cx="4622800" cy="584775"/>
          </a:xfrm>
          <a:prstGeom prst="rect">
            <a:avLst/>
          </a:prstGeom>
          <a:noFill/>
        </p:spPr>
        <p:txBody>
          <a:bodyPr wrap="square" rtlCol="0">
            <a:spAutoFit/>
          </a:bodyPr>
          <a:lstStyle/>
          <a:p>
            <a:pPr algn="ctr"/>
            <a:r>
              <a:rPr lang="es-CR" sz="1600" b="1" dirty="0">
                <a:solidFill>
                  <a:srgbClr val="245178"/>
                </a:solidFill>
                <a:latin typeface="Myriad Pro" panose="020B0503030403020204" pitchFamily="34" charset="0"/>
              </a:rPr>
              <a:t>Antecedentes de los Programas de </a:t>
            </a:r>
          </a:p>
          <a:p>
            <a:pPr algn="ctr"/>
            <a:r>
              <a:rPr lang="es-CR" sz="1600" b="1" dirty="0">
                <a:solidFill>
                  <a:srgbClr val="245178"/>
                </a:solidFill>
                <a:latin typeface="Myriad Pro" panose="020B0503030403020204" pitchFamily="34" charset="0"/>
              </a:rPr>
              <a:t>Gestión Ambiental Institucional (PGAI)</a:t>
            </a:r>
          </a:p>
        </p:txBody>
      </p:sp>
      <p:sp>
        <p:nvSpPr>
          <p:cNvPr id="69" name="Elipse 68">
            <a:extLst>
              <a:ext uri="{FF2B5EF4-FFF2-40B4-BE49-F238E27FC236}">
                <a16:creationId xmlns:a16="http://schemas.microsoft.com/office/drawing/2014/main" id="{AE208FC9-7991-4022-96E0-D6454DF5C881}"/>
              </a:ext>
            </a:extLst>
          </p:cNvPr>
          <p:cNvSpPr/>
          <p:nvPr/>
        </p:nvSpPr>
        <p:spPr>
          <a:xfrm>
            <a:off x="96521" y="633730"/>
            <a:ext cx="707027" cy="707027"/>
          </a:xfrm>
          <a:prstGeom prst="ellipse">
            <a:avLst/>
          </a:prstGeom>
          <a:solidFill>
            <a:srgbClr val="E2DFD4"/>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pic>
        <p:nvPicPr>
          <p:cNvPr id="73" name="Imagen 72">
            <a:extLst>
              <a:ext uri="{FF2B5EF4-FFF2-40B4-BE49-F238E27FC236}">
                <a16:creationId xmlns:a16="http://schemas.microsoft.com/office/drawing/2014/main" id="{56025CBC-6D62-427E-AA23-0DB9ECC9D05C}"/>
              </a:ext>
            </a:extLst>
          </p:cNvPr>
          <p:cNvPicPr>
            <a:picLocks noChangeAspect="1"/>
          </p:cNvPicPr>
          <p:nvPr/>
        </p:nvPicPr>
        <p:blipFill>
          <a:blip r:embed="rId17">
            <a:extLst>
              <a:ext uri="{BEBA8EAE-BF5A-486C-A8C5-ECC9F3942E4B}">
                <a14:imgProps xmlns:a14="http://schemas.microsoft.com/office/drawing/2010/main">
                  <a14:imgLayer r:embed="rId18">
                    <a14:imgEffect>
                      <a14:saturation sat="0"/>
                    </a14:imgEffect>
                  </a14:imgLayer>
                </a14:imgProps>
              </a:ext>
              <a:ext uri="{28A0092B-C50C-407E-A947-70E740481C1C}">
                <a14:useLocalDpi xmlns:a14="http://schemas.microsoft.com/office/drawing/2010/main" val="0"/>
              </a:ext>
            </a:extLst>
          </a:blip>
          <a:stretch>
            <a:fillRect/>
          </a:stretch>
        </p:blipFill>
        <p:spPr>
          <a:xfrm>
            <a:off x="299754" y="827441"/>
            <a:ext cx="315559" cy="315559"/>
          </a:xfrm>
          <a:prstGeom prst="rect">
            <a:avLst/>
          </a:prstGeom>
          <a:noFill/>
          <a:effectLst>
            <a:outerShdw blurRad="50800" sx="1000" sy="1000" algn="ctr" rotWithShape="0">
              <a:srgbClr val="0870B8"/>
            </a:outerShdw>
          </a:effectLst>
        </p:spPr>
      </p:pic>
    </p:spTree>
    <p:extLst>
      <p:ext uri="{BB962C8B-B14F-4D97-AF65-F5344CB8AC3E}">
        <p14:creationId xmlns:p14="http://schemas.microsoft.com/office/powerpoint/2010/main" val="140170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wipe(left)">
                                      <p:cBhvr>
                                        <p:cTn id="14" dur="500"/>
                                        <p:tgtEl>
                                          <p:spTgt spid="6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wipe(left)">
                                      <p:cBhvr>
                                        <p:cTn id="19" dur="500"/>
                                        <p:tgtEl>
                                          <p:spTgt spid="6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wipe(left)">
                                      <p:cBhvr>
                                        <p:cTn id="24" dur="5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5"/>
                                        </p:tgtEl>
                                        <p:attrNameLst>
                                          <p:attrName>style.visibility</p:attrName>
                                        </p:attrNameLst>
                                      </p:cBhvr>
                                      <p:to>
                                        <p:strVal val="visible"/>
                                      </p:to>
                                    </p:set>
                                    <p:animEffect transition="in" filter="wipe(left)">
                                      <p:cBhvr>
                                        <p:cTn id="29" dur="500"/>
                                        <p:tgtEl>
                                          <p:spTgt spid="6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58"/>
                                        </p:tgtEl>
                                        <p:attrNameLst>
                                          <p:attrName>style.visibility</p:attrName>
                                        </p:attrNameLst>
                                      </p:cBhvr>
                                      <p:to>
                                        <p:strVal val="visible"/>
                                      </p:to>
                                    </p:set>
                                    <p:anim calcmode="lin" valueType="num">
                                      <p:cBhvr>
                                        <p:cTn id="34" dur="500" fill="hold"/>
                                        <p:tgtEl>
                                          <p:spTgt spid="58"/>
                                        </p:tgtEl>
                                        <p:attrNameLst>
                                          <p:attrName>ppt_w</p:attrName>
                                        </p:attrNameLst>
                                      </p:cBhvr>
                                      <p:tavLst>
                                        <p:tav tm="0">
                                          <p:val>
                                            <p:fltVal val="0"/>
                                          </p:val>
                                        </p:tav>
                                        <p:tav tm="100000">
                                          <p:val>
                                            <p:strVal val="#ppt_w"/>
                                          </p:val>
                                        </p:tav>
                                      </p:tavLst>
                                    </p:anim>
                                    <p:anim calcmode="lin" valueType="num">
                                      <p:cBhvr>
                                        <p:cTn id="35" dur="500" fill="hold"/>
                                        <p:tgtEl>
                                          <p:spTgt spid="58"/>
                                        </p:tgtEl>
                                        <p:attrNameLst>
                                          <p:attrName>ppt_h</p:attrName>
                                        </p:attrNameLst>
                                      </p:cBhvr>
                                      <p:tavLst>
                                        <p:tav tm="0">
                                          <p:val>
                                            <p:fltVal val="0"/>
                                          </p:val>
                                        </p:tav>
                                        <p:tav tm="100000">
                                          <p:val>
                                            <p:strVal val="#ppt_h"/>
                                          </p:val>
                                        </p:tav>
                                      </p:tavLst>
                                    </p:anim>
                                    <p:animEffect transition="in" filter="fade">
                                      <p:cBhvr>
                                        <p:cTn id="36" dur="500"/>
                                        <p:tgtEl>
                                          <p:spTgt spid="5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500"/>
                                        <p:tgtEl>
                                          <p:spTgt spid="6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wipe(left)">
                                      <p:cBhvr>
                                        <p:cTn id="46" dur="500"/>
                                        <p:tgtEl>
                                          <p:spTgt spid="6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9"/>
                                        </p:tgtEl>
                                        <p:attrNameLst>
                                          <p:attrName>style.visibility</p:attrName>
                                        </p:attrNameLst>
                                      </p:cBhvr>
                                      <p:to>
                                        <p:strVal val="visible"/>
                                      </p:to>
                                    </p:set>
                                    <p:anim calcmode="lin" valueType="num">
                                      <p:cBhvr>
                                        <p:cTn id="54" dur="500" fill="hold"/>
                                        <p:tgtEl>
                                          <p:spTgt spid="59"/>
                                        </p:tgtEl>
                                        <p:attrNameLst>
                                          <p:attrName>ppt_w</p:attrName>
                                        </p:attrNameLst>
                                      </p:cBhvr>
                                      <p:tavLst>
                                        <p:tav tm="0">
                                          <p:val>
                                            <p:fltVal val="0"/>
                                          </p:val>
                                        </p:tav>
                                        <p:tav tm="100000">
                                          <p:val>
                                            <p:strVal val="#ppt_w"/>
                                          </p:val>
                                        </p:tav>
                                      </p:tavLst>
                                    </p:anim>
                                    <p:anim calcmode="lin" valueType="num">
                                      <p:cBhvr>
                                        <p:cTn id="55" dur="500" fill="hold"/>
                                        <p:tgtEl>
                                          <p:spTgt spid="59"/>
                                        </p:tgtEl>
                                        <p:attrNameLst>
                                          <p:attrName>ppt_h</p:attrName>
                                        </p:attrNameLst>
                                      </p:cBhvr>
                                      <p:tavLst>
                                        <p:tav tm="0">
                                          <p:val>
                                            <p:fltVal val="0"/>
                                          </p:val>
                                        </p:tav>
                                        <p:tav tm="100000">
                                          <p:val>
                                            <p:strVal val="#ppt_h"/>
                                          </p:val>
                                        </p:tav>
                                      </p:tavLst>
                                    </p:anim>
                                    <p:animEffect transition="in" filter="fade">
                                      <p:cBhvr>
                                        <p:cTn id="56" dur="500"/>
                                        <p:tgtEl>
                                          <p:spTgt spid="5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63"/>
                                        </p:tgtEl>
                                        <p:attrNameLst>
                                          <p:attrName>style.visibility</p:attrName>
                                        </p:attrNameLst>
                                      </p:cBhvr>
                                      <p:to>
                                        <p:strVal val="visible"/>
                                      </p:to>
                                    </p:set>
                                    <p:animEffect transition="in" filter="wipe(left)">
                                      <p:cBhvr>
                                        <p:cTn id="61" dur="500"/>
                                        <p:tgtEl>
                                          <p:spTgt spid="63"/>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67"/>
                                        </p:tgtEl>
                                        <p:attrNameLst>
                                          <p:attrName>style.visibility</p:attrName>
                                        </p:attrNameLst>
                                      </p:cBhvr>
                                      <p:to>
                                        <p:strVal val="visible"/>
                                      </p:to>
                                    </p:set>
                                    <p:animEffect transition="in" filter="wipe(left)">
                                      <p:cBhvr>
                                        <p:cTn id="66"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1E60B4CF-977B-4EC2-A9CC-BE3D8BA56C78}"/>
              </a:ext>
            </a:extLst>
          </p:cNvPr>
          <p:cNvSpPr/>
          <p:nvPr/>
        </p:nvSpPr>
        <p:spPr>
          <a:xfrm>
            <a:off x="0" y="2586446"/>
            <a:ext cx="9144000" cy="2423703"/>
          </a:xfrm>
          <a:prstGeom prst="rect">
            <a:avLst/>
          </a:prstGeom>
          <a:solidFill>
            <a:srgbClr val="E2D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9" name="Rectángulo 8">
            <a:extLst>
              <a:ext uri="{FF2B5EF4-FFF2-40B4-BE49-F238E27FC236}">
                <a16:creationId xmlns:a16="http://schemas.microsoft.com/office/drawing/2014/main" id="{D29DB272-864B-4D5A-A5B4-E492F384A7B8}"/>
              </a:ext>
            </a:extLst>
          </p:cNvPr>
          <p:cNvSpPr/>
          <p:nvPr/>
        </p:nvSpPr>
        <p:spPr>
          <a:xfrm>
            <a:off x="378824" y="633730"/>
            <a:ext cx="8504827" cy="416052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aphicFrame>
        <p:nvGraphicFramePr>
          <p:cNvPr id="7" name="Marcador de contenido 3">
            <a:extLst>
              <a:ext uri="{FF2B5EF4-FFF2-40B4-BE49-F238E27FC236}">
                <a16:creationId xmlns:a16="http://schemas.microsoft.com/office/drawing/2014/main" id="{B84535A4-3D3C-4A11-AA3C-FFC8942D2324}"/>
              </a:ext>
            </a:extLst>
          </p:cNvPr>
          <p:cNvGraphicFramePr>
            <a:graphicFrameLocks/>
          </p:cNvGraphicFramePr>
          <p:nvPr>
            <p:extLst>
              <p:ext uri="{D42A27DB-BD31-4B8C-83A1-F6EECF244321}">
                <p14:modId xmlns:p14="http://schemas.microsoft.com/office/powerpoint/2010/main" val="1448769944"/>
              </p:ext>
            </p:extLst>
          </p:nvPr>
        </p:nvGraphicFramePr>
        <p:xfrm>
          <a:off x="489857" y="783948"/>
          <a:ext cx="8275319" cy="3907834"/>
        </p:xfrm>
        <a:graphic>
          <a:graphicData uri="http://schemas.openxmlformats.org/drawingml/2006/table">
            <a:tbl>
              <a:tblPr firstRow="1" firstCol="1" bandRow="1">
                <a:tableStyleId>{5C22544A-7EE6-4342-B048-85BDC9FD1C3A}</a:tableStyleId>
              </a:tblPr>
              <a:tblGrid>
                <a:gridCol w="773948">
                  <a:extLst>
                    <a:ext uri="{9D8B030D-6E8A-4147-A177-3AD203B41FA5}">
                      <a16:colId xmlns:a16="http://schemas.microsoft.com/office/drawing/2014/main" val="20000"/>
                    </a:ext>
                  </a:extLst>
                </a:gridCol>
                <a:gridCol w="696054">
                  <a:extLst>
                    <a:ext uri="{9D8B030D-6E8A-4147-A177-3AD203B41FA5}">
                      <a16:colId xmlns:a16="http://schemas.microsoft.com/office/drawing/2014/main" val="20001"/>
                    </a:ext>
                  </a:extLst>
                </a:gridCol>
                <a:gridCol w="728438">
                  <a:extLst>
                    <a:ext uri="{9D8B030D-6E8A-4147-A177-3AD203B41FA5}">
                      <a16:colId xmlns:a16="http://schemas.microsoft.com/office/drawing/2014/main" val="20002"/>
                    </a:ext>
                  </a:extLst>
                </a:gridCol>
                <a:gridCol w="741564">
                  <a:extLst>
                    <a:ext uri="{9D8B030D-6E8A-4147-A177-3AD203B41FA5}">
                      <a16:colId xmlns:a16="http://schemas.microsoft.com/office/drawing/2014/main" val="20003"/>
                    </a:ext>
                  </a:extLst>
                </a:gridCol>
                <a:gridCol w="433125">
                  <a:extLst>
                    <a:ext uri="{9D8B030D-6E8A-4147-A177-3AD203B41FA5}">
                      <a16:colId xmlns:a16="http://schemas.microsoft.com/office/drawing/2014/main" val="20004"/>
                    </a:ext>
                  </a:extLst>
                </a:gridCol>
                <a:gridCol w="569620">
                  <a:extLst>
                    <a:ext uri="{9D8B030D-6E8A-4147-A177-3AD203B41FA5}">
                      <a16:colId xmlns:a16="http://schemas.microsoft.com/office/drawing/2014/main" val="20005"/>
                    </a:ext>
                  </a:extLst>
                </a:gridCol>
                <a:gridCol w="601437">
                  <a:extLst>
                    <a:ext uri="{9D8B030D-6E8A-4147-A177-3AD203B41FA5}">
                      <a16:colId xmlns:a16="http://schemas.microsoft.com/office/drawing/2014/main" val="20006"/>
                    </a:ext>
                  </a:extLst>
                </a:gridCol>
                <a:gridCol w="496134">
                  <a:extLst>
                    <a:ext uri="{9D8B030D-6E8A-4147-A177-3AD203B41FA5}">
                      <a16:colId xmlns:a16="http://schemas.microsoft.com/office/drawing/2014/main" val="20007"/>
                    </a:ext>
                  </a:extLst>
                </a:gridCol>
                <a:gridCol w="773566">
                  <a:extLst>
                    <a:ext uri="{9D8B030D-6E8A-4147-A177-3AD203B41FA5}">
                      <a16:colId xmlns:a16="http://schemas.microsoft.com/office/drawing/2014/main" val="20008"/>
                    </a:ext>
                  </a:extLst>
                </a:gridCol>
                <a:gridCol w="161494">
                  <a:extLst>
                    <a:ext uri="{9D8B030D-6E8A-4147-A177-3AD203B41FA5}">
                      <a16:colId xmlns:a16="http://schemas.microsoft.com/office/drawing/2014/main" val="20009"/>
                    </a:ext>
                  </a:extLst>
                </a:gridCol>
                <a:gridCol w="133654">
                  <a:extLst>
                    <a:ext uri="{9D8B030D-6E8A-4147-A177-3AD203B41FA5}">
                      <a16:colId xmlns:a16="http://schemas.microsoft.com/office/drawing/2014/main" val="20010"/>
                    </a:ext>
                  </a:extLst>
                </a:gridCol>
                <a:gridCol w="133654">
                  <a:extLst>
                    <a:ext uri="{9D8B030D-6E8A-4147-A177-3AD203B41FA5}">
                      <a16:colId xmlns:a16="http://schemas.microsoft.com/office/drawing/2014/main" val="20011"/>
                    </a:ext>
                  </a:extLst>
                </a:gridCol>
                <a:gridCol w="133654">
                  <a:extLst>
                    <a:ext uri="{9D8B030D-6E8A-4147-A177-3AD203B41FA5}">
                      <a16:colId xmlns:a16="http://schemas.microsoft.com/office/drawing/2014/main" val="20012"/>
                    </a:ext>
                  </a:extLst>
                </a:gridCol>
                <a:gridCol w="161494">
                  <a:extLst>
                    <a:ext uri="{9D8B030D-6E8A-4147-A177-3AD203B41FA5}">
                      <a16:colId xmlns:a16="http://schemas.microsoft.com/office/drawing/2014/main" val="20013"/>
                    </a:ext>
                  </a:extLst>
                </a:gridCol>
                <a:gridCol w="868742">
                  <a:extLst>
                    <a:ext uri="{9D8B030D-6E8A-4147-A177-3AD203B41FA5}">
                      <a16:colId xmlns:a16="http://schemas.microsoft.com/office/drawing/2014/main" val="20014"/>
                    </a:ext>
                  </a:extLst>
                </a:gridCol>
                <a:gridCol w="868741">
                  <a:extLst>
                    <a:ext uri="{9D8B030D-6E8A-4147-A177-3AD203B41FA5}">
                      <a16:colId xmlns:a16="http://schemas.microsoft.com/office/drawing/2014/main" val="20015"/>
                    </a:ext>
                  </a:extLst>
                </a:gridCol>
              </a:tblGrid>
              <a:tr h="544418">
                <a:tc rowSpan="3">
                  <a:txBody>
                    <a:bodyPr/>
                    <a:lstStyle/>
                    <a:p>
                      <a:pPr algn="ctr">
                        <a:lnSpc>
                          <a:spcPct val="150000"/>
                        </a:lnSpc>
                        <a:spcBef>
                          <a:spcPts val="1800"/>
                        </a:spcBef>
                        <a:spcAft>
                          <a:spcPts val="0"/>
                        </a:spcAft>
                      </a:pPr>
                      <a:r>
                        <a:rPr lang="es-MX" sz="700" dirty="0">
                          <a:effectLst/>
                          <a:latin typeface="Myriad Pro" panose="020B0503030403020204" pitchFamily="34" charset="0"/>
                        </a:rPr>
                        <a:t>Aspecto Ambiental</a:t>
                      </a:r>
                      <a:endParaRPr lang="es-CR" sz="700" dirty="0">
                        <a:effectLst/>
                        <a:latin typeface="Myriad Pro" panose="020B0503030403020204" pitchFamily="34" charset="0"/>
                        <a:ea typeface="Times New Roman" panose="02020603050405020304" pitchFamily="18" charset="0"/>
                        <a:cs typeface="Times New Roman" panose="02020603050405020304" pitchFamily="18" charset="0"/>
                      </a:endParaRPr>
                    </a:p>
                  </a:txBody>
                  <a:tcPr marL="88050" marR="88050" marT="44025" marB="44025" anchor="ctr"/>
                </a:tc>
                <a:tc rowSpan="3">
                  <a:txBody>
                    <a:bodyPr/>
                    <a:lstStyle/>
                    <a:p>
                      <a:pPr algn="ctr">
                        <a:lnSpc>
                          <a:spcPct val="150000"/>
                        </a:lnSpc>
                        <a:spcBef>
                          <a:spcPts val="1800"/>
                        </a:spcBef>
                        <a:spcAft>
                          <a:spcPts val="0"/>
                        </a:spcAft>
                      </a:pPr>
                      <a:r>
                        <a:rPr lang="es-MX" sz="700" dirty="0">
                          <a:effectLst/>
                          <a:latin typeface="Myriad Pro" panose="020B0503030403020204" pitchFamily="34" charset="0"/>
                        </a:rPr>
                        <a:t>Objetivos ambientales</a:t>
                      </a:r>
                      <a:endParaRPr lang="es-CR" sz="700" dirty="0">
                        <a:effectLst/>
                        <a:latin typeface="Myriad Pro" panose="020B0503030403020204" pitchFamily="34" charset="0"/>
                        <a:ea typeface="Times New Roman" panose="02020603050405020304" pitchFamily="18" charset="0"/>
                        <a:cs typeface="Times New Roman" panose="02020603050405020304" pitchFamily="18" charset="0"/>
                      </a:endParaRPr>
                    </a:p>
                  </a:txBody>
                  <a:tcPr marL="88050" marR="88050" marT="44025" marB="44025" anchor="ctr"/>
                </a:tc>
                <a:tc rowSpan="3">
                  <a:txBody>
                    <a:bodyPr/>
                    <a:lstStyle/>
                    <a:p>
                      <a:pPr algn="ctr">
                        <a:lnSpc>
                          <a:spcPct val="150000"/>
                        </a:lnSpc>
                        <a:spcBef>
                          <a:spcPts val="1800"/>
                        </a:spcBef>
                        <a:spcAft>
                          <a:spcPts val="0"/>
                        </a:spcAft>
                      </a:pPr>
                      <a:r>
                        <a:rPr lang="es-MX" sz="700" dirty="0">
                          <a:effectLst/>
                          <a:latin typeface="Myriad Pro" panose="020B0503030403020204" pitchFamily="34" charset="0"/>
                        </a:rPr>
                        <a:t>Metas ambientales programadas</a:t>
                      </a:r>
                      <a:endParaRPr lang="es-CR" sz="700" dirty="0">
                        <a:effectLst/>
                        <a:latin typeface="Myriad Pro" panose="020B0503030403020204" pitchFamily="34" charset="0"/>
                        <a:ea typeface="Times New Roman" panose="02020603050405020304" pitchFamily="18" charset="0"/>
                        <a:cs typeface="Times New Roman" panose="02020603050405020304" pitchFamily="18" charset="0"/>
                      </a:endParaRPr>
                    </a:p>
                  </a:txBody>
                  <a:tcPr marL="88050" marR="88050" marT="44025" marB="44025" anchor="ctr"/>
                </a:tc>
                <a:tc rowSpan="3">
                  <a:txBody>
                    <a:bodyPr/>
                    <a:lstStyle/>
                    <a:p>
                      <a:pPr algn="ctr">
                        <a:lnSpc>
                          <a:spcPct val="150000"/>
                        </a:lnSpc>
                        <a:spcBef>
                          <a:spcPts val="1800"/>
                        </a:spcBef>
                        <a:spcAft>
                          <a:spcPts val="0"/>
                        </a:spcAft>
                      </a:pPr>
                      <a:r>
                        <a:rPr lang="es-MX" sz="700" dirty="0">
                          <a:effectLst/>
                          <a:latin typeface="Myriad Pro" panose="020B0503030403020204" pitchFamily="34" charset="0"/>
                        </a:rPr>
                        <a:t>Fecha estimada de  cumplimiento de la meta</a:t>
                      </a:r>
                      <a:endParaRPr lang="es-CR" sz="700" dirty="0">
                        <a:effectLst/>
                        <a:latin typeface="Myriad Pro" panose="020B0503030403020204" pitchFamily="34" charset="0"/>
                        <a:ea typeface="Times New Roman" panose="02020603050405020304" pitchFamily="18" charset="0"/>
                        <a:cs typeface="Times New Roman" panose="02020603050405020304" pitchFamily="18" charset="0"/>
                      </a:endParaRPr>
                    </a:p>
                  </a:txBody>
                  <a:tcPr marL="88050" marR="88050" marT="44025" marB="44025" anchor="ctr"/>
                </a:tc>
                <a:tc gridSpan="3">
                  <a:txBody>
                    <a:bodyPr/>
                    <a:lstStyle/>
                    <a:p>
                      <a:pPr algn="ctr">
                        <a:lnSpc>
                          <a:spcPct val="150000"/>
                        </a:lnSpc>
                        <a:spcBef>
                          <a:spcPts val="1800"/>
                        </a:spcBef>
                        <a:spcAft>
                          <a:spcPts val="0"/>
                        </a:spcAft>
                      </a:pPr>
                      <a:r>
                        <a:rPr lang="es-MX" sz="700" dirty="0">
                          <a:effectLst/>
                          <a:latin typeface="Myriad Pro" panose="020B0503030403020204" pitchFamily="34" charset="0"/>
                        </a:rPr>
                        <a:t>Indicador de línea base</a:t>
                      </a:r>
                      <a:endParaRPr lang="es-CR" sz="700" dirty="0">
                        <a:effectLst/>
                        <a:latin typeface="Myriad Pro" panose="020B0503030403020204" pitchFamily="34" charset="0"/>
                        <a:ea typeface="Times New Roman" panose="02020603050405020304" pitchFamily="18" charset="0"/>
                        <a:cs typeface="Times New Roman" panose="02020603050405020304" pitchFamily="18" charset="0"/>
                      </a:endParaRPr>
                    </a:p>
                  </a:txBody>
                  <a:tcPr marL="88050" marR="88050" marT="44025" marB="44025" anchor="ctr"/>
                </a:tc>
                <a:tc hMerge="1">
                  <a:txBody>
                    <a:bodyPr/>
                    <a:lstStyle/>
                    <a:p>
                      <a:endParaRPr lang="es-CR"/>
                    </a:p>
                  </a:txBody>
                  <a:tcPr/>
                </a:tc>
                <a:tc hMerge="1">
                  <a:txBody>
                    <a:bodyPr/>
                    <a:lstStyle/>
                    <a:p>
                      <a:endParaRPr lang="es-CR"/>
                    </a:p>
                  </a:txBody>
                  <a:tcPr/>
                </a:tc>
                <a:tc gridSpan="7">
                  <a:txBody>
                    <a:bodyPr/>
                    <a:lstStyle/>
                    <a:p>
                      <a:pPr algn="ctr">
                        <a:lnSpc>
                          <a:spcPct val="150000"/>
                        </a:lnSpc>
                        <a:spcBef>
                          <a:spcPts val="1800"/>
                        </a:spcBef>
                        <a:spcAft>
                          <a:spcPts val="0"/>
                        </a:spcAft>
                      </a:pPr>
                      <a:r>
                        <a:rPr lang="es-MX" sz="700">
                          <a:effectLst/>
                          <a:latin typeface="Myriad Pro" panose="020B0503030403020204" pitchFamily="34" charset="0"/>
                        </a:rPr>
                        <a:t>Medidas ambientales para el cumpliniento de la meta ambiental según año</a:t>
                      </a:r>
                      <a:endParaRPr lang="es-CR" sz="700">
                        <a:effectLst/>
                        <a:latin typeface="Myriad Pro" panose="020B0503030403020204" pitchFamily="34" charset="0"/>
                        <a:ea typeface="Times New Roman" panose="02020603050405020304" pitchFamily="18" charset="0"/>
                        <a:cs typeface="Times New Roman" panose="02020603050405020304" pitchFamily="18" charset="0"/>
                      </a:endParaRPr>
                    </a:p>
                  </a:txBody>
                  <a:tcPr marL="88050" marR="88050" marT="44025" marB="44025" anchor="ctr"/>
                </a:tc>
                <a:tc hMerge="1">
                  <a:txBody>
                    <a:bodyPr/>
                    <a:lstStyle/>
                    <a:p>
                      <a:endParaRPr lang="es-CR"/>
                    </a:p>
                  </a:txBody>
                  <a:tcPr/>
                </a:tc>
                <a:tc hMerge="1">
                  <a:txBody>
                    <a:bodyPr/>
                    <a:lstStyle/>
                    <a:p>
                      <a:endParaRPr lang="es-CR"/>
                    </a:p>
                  </a:txBody>
                  <a:tcPr/>
                </a:tc>
                <a:tc hMerge="1">
                  <a:txBody>
                    <a:bodyPr/>
                    <a:lstStyle/>
                    <a:p>
                      <a:endParaRPr lang="es-CR"/>
                    </a:p>
                  </a:txBody>
                  <a:tcPr/>
                </a:tc>
                <a:tc hMerge="1">
                  <a:txBody>
                    <a:bodyPr/>
                    <a:lstStyle/>
                    <a:p>
                      <a:endParaRPr lang="es-CR"/>
                    </a:p>
                  </a:txBody>
                  <a:tcPr/>
                </a:tc>
                <a:tc hMerge="1">
                  <a:txBody>
                    <a:bodyPr/>
                    <a:lstStyle/>
                    <a:p>
                      <a:endParaRPr lang="es-CR"/>
                    </a:p>
                  </a:txBody>
                  <a:tcPr/>
                </a:tc>
                <a:tc hMerge="1">
                  <a:txBody>
                    <a:bodyPr/>
                    <a:lstStyle/>
                    <a:p>
                      <a:endParaRPr lang="es-CR"/>
                    </a:p>
                  </a:txBody>
                  <a:tcPr/>
                </a:tc>
                <a:tc rowSpan="3">
                  <a:txBody>
                    <a:bodyPr/>
                    <a:lstStyle/>
                    <a:p>
                      <a:pPr algn="ctr">
                        <a:lnSpc>
                          <a:spcPct val="150000"/>
                        </a:lnSpc>
                        <a:spcBef>
                          <a:spcPts val="1800"/>
                        </a:spcBef>
                        <a:spcAft>
                          <a:spcPts val="0"/>
                        </a:spcAft>
                      </a:pPr>
                      <a:r>
                        <a:rPr lang="es-MX" sz="700">
                          <a:effectLst/>
                          <a:latin typeface="Myriad Pro" panose="020B0503030403020204" pitchFamily="34" charset="0"/>
                        </a:rPr>
                        <a:t>Presupuesto (colones)</a:t>
                      </a:r>
                      <a:endParaRPr lang="es-CR" sz="700">
                        <a:effectLst/>
                        <a:latin typeface="Myriad Pro" panose="020B0503030403020204" pitchFamily="34" charset="0"/>
                        <a:ea typeface="Times New Roman" panose="02020603050405020304" pitchFamily="18" charset="0"/>
                        <a:cs typeface="Times New Roman" panose="02020603050405020304" pitchFamily="18" charset="0"/>
                      </a:endParaRPr>
                    </a:p>
                  </a:txBody>
                  <a:tcPr marL="88050" marR="88050" marT="44025" marB="44025" anchor="ctr"/>
                </a:tc>
                <a:tc rowSpan="3">
                  <a:txBody>
                    <a:bodyPr/>
                    <a:lstStyle/>
                    <a:p>
                      <a:pPr algn="ctr">
                        <a:lnSpc>
                          <a:spcPct val="150000"/>
                        </a:lnSpc>
                        <a:spcBef>
                          <a:spcPts val="1800"/>
                        </a:spcBef>
                        <a:spcAft>
                          <a:spcPts val="0"/>
                        </a:spcAft>
                      </a:pPr>
                      <a:r>
                        <a:rPr lang="es-MX" sz="700" dirty="0">
                          <a:effectLst/>
                          <a:latin typeface="Myriad Pro" panose="020B0503030403020204" pitchFamily="34" charset="0"/>
                        </a:rPr>
                        <a:t>Responsables</a:t>
                      </a:r>
                      <a:endParaRPr lang="es-CR" sz="700" dirty="0">
                        <a:effectLst/>
                        <a:latin typeface="Myriad Pro" panose="020B0503030403020204" pitchFamily="34" charset="0"/>
                        <a:ea typeface="Times New Roman" panose="02020603050405020304" pitchFamily="18" charset="0"/>
                        <a:cs typeface="Times New Roman" panose="02020603050405020304" pitchFamily="18" charset="0"/>
                      </a:endParaRPr>
                    </a:p>
                  </a:txBody>
                  <a:tcPr marL="88050" marR="88050" marT="44025" marB="44025" anchor="ctr"/>
                </a:tc>
                <a:extLst>
                  <a:ext uri="{0D108BD9-81ED-4DB2-BD59-A6C34878D82A}">
                    <a16:rowId xmlns:a16="http://schemas.microsoft.com/office/drawing/2014/main" val="10000"/>
                  </a:ext>
                </a:extLst>
              </a:tr>
              <a:tr h="236242">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rowSpan="2">
                  <a:txBody>
                    <a:bodyPr/>
                    <a:lstStyle/>
                    <a:p>
                      <a:pPr algn="ctr">
                        <a:lnSpc>
                          <a:spcPct val="150000"/>
                        </a:lnSpc>
                        <a:spcBef>
                          <a:spcPts val="0"/>
                        </a:spcBef>
                        <a:spcAft>
                          <a:spcPts val="0"/>
                        </a:spcAft>
                      </a:pPr>
                      <a:r>
                        <a:rPr lang="es-MX" sz="700" dirty="0">
                          <a:effectLst/>
                          <a:latin typeface="Myriad Pro" panose="020B0503030403020204" pitchFamily="34" charset="0"/>
                        </a:rPr>
                        <a:t>Valor</a:t>
                      </a:r>
                      <a:endParaRPr lang="es-CR" sz="700" dirty="0">
                        <a:effectLst/>
                        <a:latin typeface="Myriad Pro" panose="020B0503030403020204" pitchFamily="34" charset="0"/>
                        <a:ea typeface="Times New Roman" panose="02020603050405020304" pitchFamily="18" charset="0"/>
                        <a:cs typeface="Times New Roman" panose="02020603050405020304" pitchFamily="18" charset="0"/>
                      </a:endParaRPr>
                    </a:p>
                  </a:txBody>
                  <a:tcPr marL="88050" marR="88050" marT="44025" marB="44025" anchor="ctr">
                    <a:solidFill>
                      <a:srgbClr val="E2DFD4"/>
                    </a:solidFill>
                  </a:tcPr>
                </a:tc>
                <a:tc rowSpan="2">
                  <a:txBody>
                    <a:bodyPr/>
                    <a:lstStyle/>
                    <a:p>
                      <a:pPr algn="ctr">
                        <a:lnSpc>
                          <a:spcPct val="150000"/>
                        </a:lnSpc>
                        <a:spcBef>
                          <a:spcPts val="1800"/>
                        </a:spcBef>
                        <a:spcAft>
                          <a:spcPts val="0"/>
                        </a:spcAft>
                      </a:pPr>
                      <a:r>
                        <a:rPr lang="es-MX" sz="700" dirty="0">
                          <a:effectLst/>
                          <a:latin typeface="Myriad Pro" panose="020B0503030403020204" pitchFamily="34" charset="0"/>
                        </a:rPr>
                        <a:t>Unidad</a:t>
                      </a:r>
                      <a:endParaRPr lang="es-CR" sz="700" dirty="0">
                        <a:effectLst/>
                        <a:latin typeface="Myriad Pro" panose="020B0503030403020204" pitchFamily="34" charset="0"/>
                        <a:ea typeface="Times New Roman" panose="02020603050405020304" pitchFamily="18" charset="0"/>
                        <a:cs typeface="Times New Roman" panose="02020603050405020304" pitchFamily="18" charset="0"/>
                      </a:endParaRPr>
                    </a:p>
                  </a:txBody>
                  <a:tcPr marL="88050" marR="88050" marT="44025" marB="44025" anchor="ctr">
                    <a:solidFill>
                      <a:srgbClr val="E2DFD4"/>
                    </a:solidFill>
                  </a:tcPr>
                </a:tc>
                <a:tc rowSpan="2">
                  <a:txBody>
                    <a:bodyPr/>
                    <a:lstStyle/>
                    <a:p>
                      <a:pPr algn="ctr">
                        <a:lnSpc>
                          <a:spcPct val="150000"/>
                        </a:lnSpc>
                        <a:spcBef>
                          <a:spcPts val="1800"/>
                        </a:spcBef>
                        <a:spcAft>
                          <a:spcPts val="0"/>
                        </a:spcAft>
                      </a:pPr>
                      <a:r>
                        <a:rPr lang="es-MX" sz="700" dirty="0">
                          <a:effectLst/>
                          <a:latin typeface="Myriad Pro" panose="020B0503030403020204" pitchFamily="34" charset="0"/>
                        </a:rPr>
                        <a:t>Año de referencia</a:t>
                      </a:r>
                      <a:endParaRPr lang="es-CR" sz="700" dirty="0">
                        <a:effectLst/>
                        <a:latin typeface="Myriad Pro" panose="020B0503030403020204" pitchFamily="34" charset="0"/>
                        <a:ea typeface="Times New Roman" panose="02020603050405020304" pitchFamily="18" charset="0"/>
                        <a:cs typeface="Times New Roman" panose="02020603050405020304" pitchFamily="18" charset="0"/>
                      </a:endParaRPr>
                    </a:p>
                  </a:txBody>
                  <a:tcPr marL="88050" marR="88050" marT="44025" marB="44025" anchor="ctr">
                    <a:solidFill>
                      <a:srgbClr val="E2DFD4"/>
                    </a:solidFill>
                  </a:tcPr>
                </a:tc>
                <a:tc rowSpan="2">
                  <a:txBody>
                    <a:bodyPr/>
                    <a:lstStyle/>
                    <a:p>
                      <a:pPr algn="ctr">
                        <a:lnSpc>
                          <a:spcPct val="150000"/>
                        </a:lnSpc>
                        <a:spcBef>
                          <a:spcPts val="1800"/>
                        </a:spcBef>
                        <a:spcAft>
                          <a:spcPts val="0"/>
                        </a:spcAft>
                      </a:pPr>
                      <a:r>
                        <a:rPr lang="es-MX" sz="700" dirty="0">
                          <a:effectLst/>
                          <a:latin typeface="Myriad Pro" panose="020B0503030403020204" pitchFamily="34" charset="0"/>
                        </a:rPr>
                        <a:t>Tipo</a:t>
                      </a:r>
                      <a:endParaRPr lang="es-CR" sz="700" dirty="0">
                        <a:effectLst/>
                        <a:latin typeface="Myriad Pro" panose="020B0503030403020204" pitchFamily="34" charset="0"/>
                        <a:ea typeface="Times New Roman" panose="02020603050405020304" pitchFamily="18" charset="0"/>
                        <a:cs typeface="Times New Roman" panose="02020603050405020304" pitchFamily="18" charset="0"/>
                      </a:endParaRPr>
                    </a:p>
                  </a:txBody>
                  <a:tcPr marL="88050" marR="88050" marT="44025" marB="44025" anchor="ctr">
                    <a:solidFill>
                      <a:srgbClr val="E2DFD4"/>
                    </a:solidFill>
                  </a:tcPr>
                </a:tc>
                <a:tc rowSpan="2">
                  <a:txBody>
                    <a:bodyPr/>
                    <a:lstStyle/>
                    <a:p>
                      <a:pPr algn="ctr">
                        <a:lnSpc>
                          <a:spcPct val="150000"/>
                        </a:lnSpc>
                        <a:spcBef>
                          <a:spcPts val="1800"/>
                        </a:spcBef>
                        <a:spcAft>
                          <a:spcPts val="0"/>
                        </a:spcAft>
                      </a:pPr>
                      <a:r>
                        <a:rPr lang="es-MX" sz="700" dirty="0">
                          <a:effectLst/>
                          <a:latin typeface="Myriad Pro" panose="020B0503030403020204" pitchFamily="34" charset="0"/>
                        </a:rPr>
                        <a:t>Medida ambiental</a:t>
                      </a:r>
                      <a:endParaRPr lang="es-CR" sz="700" dirty="0">
                        <a:effectLst/>
                        <a:latin typeface="Myriad Pro" panose="020B0503030403020204" pitchFamily="34" charset="0"/>
                        <a:ea typeface="Times New Roman" panose="02020603050405020304" pitchFamily="18" charset="0"/>
                        <a:cs typeface="Times New Roman" panose="02020603050405020304" pitchFamily="18" charset="0"/>
                      </a:endParaRPr>
                    </a:p>
                  </a:txBody>
                  <a:tcPr marL="88050" marR="88050" marT="44025" marB="44025" anchor="ctr">
                    <a:solidFill>
                      <a:srgbClr val="E2DFD4"/>
                    </a:solidFill>
                  </a:tcPr>
                </a:tc>
                <a:tc gridSpan="5">
                  <a:txBody>
                    <a:bodyPr/>
                    <a:lstStyle/>
                    <a:p>
                      <a:pPr algn="ctr">
                        <a:lnSpc>
                          <a:spcPct val="150000"/>
                        </a:lnSpc>
                        <a:spcBef>
                          <a:spcPts val="1800"/>
                        </a:spcBef>
                        <a:spcAft>
                          <a:spcPts val="0"/>
                        </a:spcAft>
                      </a:pPr>
                      <a:r>
                        <a:rPr lang="es-MX" sz="700" dirty="0">
                          <a:effectLst/>
                          <a:latin typeface="Myriad Pro" panose="020B0503030403020204" pitchFamily="34" charset="0"/>
                        </a:rPr>
                        <a:t>Año</a:t>
                      </a:r>
                      <a:endParaRPr lang="es-CR" sz="700" dirty="0">
                        <a:effectLst/>
                        <a:latin typeface="Myriad Pro" panose="020B0503030403020204" pitchFamily="34" charset="0"/>
                        <a:ea typeface="Times New Roman" panose="02020603050405020304" pitchFamily="18" charset="0"/>
                        <a:cs typeface="Times New Roman" panose="02020603050405020304" pitchFamily="18" charset="0"/>
                      </a:endParaRPr>
                    </a:p>
                  </a:txBody>
                  <a:tcPr marL="88050" marR="88050" marT="44025" marB="44025" anchor="ctr">
                    <a:solidFill>
                      <a:srgbClr val="E2DFD4"/>
                    </a:solidFill>
                  </a:tcPr>
                </a:tc>
                <a:tc hMerge="1">
                  <a:txBody>
                    <a:bodyPr/>
                    <a:lstStyle/>
                    <a:p>
                      <a:endParaRPr lang="es-CR"/>
                    </a:p>
                  </a:txBody>
                  <a:tcPr/>
                </a:tc>
                <a:tc hMerge="1">
                  <a:txBody>
                    <a:bodyPr/>
                    <a:lstStyle/>
                    <a:p>
                      <a:endParaRPr lang="es-CR"/>
                    </a:p>
                  </a:txBody>
                  <a:tcPr/>
                </a:tc>
                <a:tc hMerge="1">
                  <a:txBody>
                    <a:bodyPr/>
                    <a:lstStyle/>
                    <a:p>
                      <a:endParaRPr lang="es-CR"/>
                    </a:p>
                  </a:txBody>
                  <a:tcPr/>
                </a:tc>
                <a:tc hMerge="1">
                  <a:txBody>
                    <a:bodyPr/>
                    <a:lstStyle/>
                    <a:p>
                      <a:endParaRPr lang="es-CR"/>
                    </a:p>
                  </a:txBody>
                  <a:tcPr/>
                </a:tc>
                <a:tc vMerge="1">
                  <a:txBody>
                    <a:bodyPr/>
                    <a:lstStyle/>
                    <a:p>
                      <a:endParaRPr lang="es-CR"/>
                    </a:p>
                  </a:txBody>
                  <a:tcPr/>
                </a:tc>
                <a:tc vMerge="1">
                  <a:txBody>
                    <a:bodyPr/>
                    <a:lstStyle/>
                    <a:p>
                      <a:endParaRPr lang="es-CR"/>
                    </a:p>
                  </a:txBody>
                  <a:tcPr/>
                </a:tc>
                <a:extLst>
                  <a:ext uri="{0D108BD9-81ED-4DB2-BD59-A6C34878D82A}">
                    <a16:rowId xmlns:a16="http://schemas.microsoft.com/office/drawing/2014/main" val="10001"/>
                  </a:ext>
                </a:extLst>
              </a:tr>
              <a:tr h="308176">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a:txBody>
                    <a:bodyPr/>
                    <a:lstStyle/>
                    <a:p>
                      <a:pPr algn="just">
                        <a:lnSpc>
                          <a:spcPct val="150000"/>
                        </a:lnSpc>
                        <a:spcBef>
                          <a:spcPts val="1800"/>
                        </a:spcBef>
                        <a:spcAft>
                          <a:spcPts val="0"/>
                        </a:spcAft>
                      </a:pPr>
                      <a:r>
                        <a:rPr lang="es-MX" sz="700" dirty="0">
                          <a:effectLst/>
                          <a:latin typeface="Myriad Pro" panose="020B0503030403020204" pitchFamily="34" charset="0"/>
                        </a:rPr>
                        <a:t>1</a:t>
                      </a:r>
                      <a:endParaRPr lang="es-CR" sz="800" dirty="0">
                        <a:effectLst/>
                        <a:latin typeface="Myriad Pro" panose="020B0503030403020204" pitchFamily="34" charset="0"/>
                        <a:ea typeface="Times New Roman" panose="02020603050405020304" pitchFamily="18" charset="0"/>
                        <a:cs typeface="Times New Roman" panose="02020603050405020304" pitchFamily="18" charset="0"/>
                      </a:endParaRPr>
                    </a:p>
                  </a:txBody>
                  <a:tcPr marL="16184" marR="16184" marT="0" marB="0" anchor="ctr">
                    <a:solidFill>
                      <a:schemeClr val="accent4"/>
                    </a:solidFill>
                  </a:tcPr>
                </a:tc>
                <a:tc>
                  <a:txBody>
                    <a:bodyPr/>
                    <a:lstStyle/>
                    <a:p>
                      <a:pPr algn="just">
                        <a:lnSpc>
                          <a:spcPct val="150000"/>
                        </a:lnSpc>
                        <a:spcBef>
                          <a:spcPts val="1800"/>
                        </a:spcBef>
                        <a:spcAft>
                          <a:spcPts val="0"/>
                        </a:spcAft>
                      </a:pPr>
                      <a:r>
                        <a:rPr lang="es-MX" sz="700" dirty="0">
                          <a:effectLst/>
                          <a:latin typeface="Myriad Pro" panose="020B0503030403020204" pitchFamily="34" charset="0"/>
                        </a:rPr>
                        <a:t>2</a:t>
                      </a:r>
                      <a:endParaRPr lang="es-CR" sz="800" dirty="0">
                        <a:effectLst/>
                        <a:latin typeface="Myriad Pro" panose="020B0503030403020204" pitchFamily="34" charset="0"/>
                        <a:ea typeface="Times New Roman" panose="02020603050405020304" pitchFamily="18" charset="0"/>
                        <a:cs typeface="Times New Roman" panose="02020603050405020304" pitchFamily="18" charset="0"/>
                      </a:endParaRPr>
                    </a:p>
                  </a:txBody>
                  <a:tcPr marL="16184" marR="16184" marT="0" marB="0" anchor="ctr">
                    <a:solidFill>
                      <a:schemeClr val="accent4"/>
                    </a:solidFill>
                  </a:tcPr>
                </a:tc>
                <a:tc>
                  <a:txBody>
                    <a:bodyPr/>
                    <a:lstStyle/>
                    <a:p>
                      <a:pPr algn="just">
                        <a:lnSpc>
                          <a:spcPct val="150000"/>
                        </a:lnSpc>
                        <a:spcBef>
                          <a:spcPts val="1800"/>
                        </a:spcBef>
                        <a:spcAft>
                          <a:spcPts val="0"/>
                        </a:spcAft>
                      </a:pPr>
                      <a:r>
                        <a:rPr lang="es-MX" sz="700" dirty="0">
                          <a:effectLst/>
                          <a:latin typeface="Myriad Pro" panose="020B0503030403020204" pitchFamily="34" charset="0"/>
                        </a:rPr>
                        <a:t>3</a:t>
                      </a:r>
                      <a:endParaRPr lang="es-CR" sz="800" dirty="0">
                        <a:effectLst/>
                        <a:latin typeface="Myriad Pro" panose="020B0503030403020204" pitchFamily="34" charset="0"/>
                        <a:ea typeface="Times New Roman" panose="02020603050405020304" pitchFamily="18" charset="0"/>
                        <a:cs typeface="Times New Roman" panose="02020603050405020304" pitchFamily="18" charset="0"/>
                      </a:endParaRPr>
                    </a:p>
                  </a:txBody>
                  <a:tcPr marL="16184" marR="16184" marT="0" marB="0" anchor="ctr">
                    <a:solidFill>
                      <a:schemeClr val="accent4"/>
                    </a:solidFill>
                  </a:tcPr>
                </a:tc>
                <a:tc>
                  <a:txBody>
                    <a:bodyPr/>
                    <a:lstStyle/>
                    <a:p>
                      <a:pPr algn="just">
                        <a:lnSpc>
                          <a:spcPct val="150000"/>
                        </a:lnSpc>
                        <a:spcBef>
                          <a:spcPts val="1800"/>
                        </a:spcBef>
                        <a:spcAft>
                          <a:spcPts val="0"/>
                        </a:spcAft>
                      </a:pPr>
                      <a:r>
                        <a:rPr lang="es-MX" sz="700" dirty="0">
                          <a:effectLst/>
                          <a:latin typeface="Myriad Pro" panose="020B0503030403020204" pitchFamily="34" charset="0"/>
                        </a:rPr>
                        <a:t>4</a:t>
                      </a:r>
                      <a:endParaRPr lang="es-CR" sz="800" dirty="0">
                        <a:effectLst/>
                        <a:latin typeface="Myriad Pro" panose="020B0503030403020204" pitchFamily="34" charset="0"/>
                        <a:ea typeface="Times New Roman" panose="02020603050405020304" pitchFamily="18" charset="0"/>
                        <a:cs typeface="Times New Roman" panose="02020603050405020304" pitchFamily="18" charset="0"/>
                      </a:endParaRPr>
                    </a:p>
                  </a:txBody>
                  <a:tcPr marL="16184" marR="16184" marT="0" marB="0" anchor="ctr">
                    <a:solidFill>
                      <a:schemeClr val="accent4"/>
                    </a:solidFill>
                  </a:tcPr>
                </a:tc>
                <a:tc>
                  <a:txBody>
                    <a:bodyPr/>
                    <a:lstStyle/>
                    <a:p>
                      <a:pPr algn="just">
                        <a:lnSpc>
                          <a:spcPct val="150000"/>
                        </a:lnSpc>
                        <a:spcBef>
                          <a:spcPts val="1800"/>
                        </a:spcBef>
                        <a:spcAft>
                          <a:spcPts val="0"/>
                        </a:spcAft>
                      </a:pPr>
                      <a:r>
                        <a:rPr lang="es-MX" sz="700" dirty="0">
                          <a:effectLst/>
                          <a:latin typeface="Myriad Pro" panose="020B0503030403020204" pitchFamily="34" charset="0"/>
                        </a:rPr>
                        <a:t>5</a:t>
                      </a:r>
                      <a:endParaRPr lang="es-CR" sz="800" dirty="0">
                        <a:effectLst/>
                        <a:latin typeface="Myriad Pro" panose="020B0503030403020204" pitchFamily="34" charset="0"/>
                        <a:ea typeface="Times New Roman" panose="02020603050405020304" pitchFamily="18" charset="0"/>
                        <a:cs typeface="Times New Roman" panose="02020603050405020304" pitchFamily="18" charset="0"/>
                      </a:endParaRPr>
                    </a:p>
                  </a:txBody>
                  <a:tcPr marL="16184" marR="16184" marT="0" marB="0" anchor="ctr">
                    <a:solidFill>
                      <a:schemeClr val="accent4"/>
                    </a:solidFill>
                  </a:tcPr>
                </a:tc>
                <a:tc vMerge="1">
                  <a:txBody>
                    <a:bodyPr/>
                    <a:lstStyle/>
                    <a:p>
                      <a:endParaRPr lang="es-CR"/>
                    </a:p>
                  </a:txBody>
                  <a:tcPr/>
                </a:tc>
                <a:tc vMerge="1">
                  <a:txBody>
                    <a:bodyPr/>
                    <a:lstStyle/>
                    <a:p>
                      <a:endParaRPr lang="es-CR"/>
                    </a:p>
                  </a:txBody>
                  <a:tcPr/>
                </a:tc>
                <a:extLst>
                  <a:ext uri="{0D108BD9-81ED-4DB2-BD59-A6C34878D82A}">
                    <a16:rowId xmlns:a16="http://schemas.microsoft.com/office/drawing/2014/main" val="10002"/>
                  </a:ext>
                </a:extLst>
              </a:tr>
              <a:tr h="156611">
                <a:tc rowSpan="9">
                  <a:txBody>
                    <a:bodyPr/>
                    <a:lstStyle/>
                    <a:p>
                      <a:pPr algn="ctr">
                        <a:lnSpc>
                          <a:spcPct val="150000"/>
                        </a:lnSpc>
                        <a:spcBef>
                          <a:spcPts val="1800"/>
                        </a:spcBef>
                        <a:spcAft>
                          <a:spcPts val="0"/>
                        </a:spcAft>
                      </a:pPr>
                      <a:r>
                        <a:rPr lang="es-MX" sz="700" dirty="0">
                          <a:effectLst/>
                          <a:latin typeface="Myriad Pro" panose="020B0503030403020204" pitchFamily="34" charset="0"/>
                        </a:rPr>
                        <a:t>Consumo de Energía Eléctrica</a:t>
                      </a:r>
                      <a:endParaRPr lang="es-CR" sz="800" dirty="0">
                        <a:effectLst/>
                        <a:latin typeface="Myriad Pro" panose="020B0503030403020204" pitchFamily="34" charset="0"/>
                        <a:ea typeface="Times New Roman" panose="02020603050405020304" pitchFamily="18" charset="0"/>
                        <a:cs typeface="Times New Roman" panose="02020603050405020304" pitchFamily="18" charset="0"/>
                      </a:endParaRPr>
                    </a:p>
                  </a:txBody>
                  <a:tcPr marL="88050" marR="88050" marT="44025" marB="44025" anchor="ctr">
                    <a:solidFill>
                      <a:srgbClr val="8497B0"/>
                    </a:solidFill>
                  </a:tcPr>
                </a:tc>
                <a:tc rowSpan="9">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88050" marR="88050" marT="44025" marB="44025" anchor="ctr"/>
                </a:tc>
                <a:tc rowSpan="9">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88050" marR="88050" marT="44025" marB="44025" anchor="ctr"/>
                </a:tc>
                <a:tc rowSpan="9">
                  <a:txBody>
                    <a:bodyPr/>
                    <a:lstStyle/>
                    <a:p>
                      <a:pPr algn="just">
                        <a:lnSpc>
                          <a:spcPct val="150000"/>
                        </a:lnSpc>
                        <a:spcBef>
                          <a:spcPts val="1800"/>
                        </a:spcBef>
                        <a:spcAft>
                          <a:spcPts val="0"/>
                        </a:spcAft>
                      </a:pPr>
                      <a:r>
                        <a:rPr lang="es-MX" sz="700" dirty="0">
                          <a:effectLst/>
                        </a:rPr>
                        <a:t> </a:t>
                      </a:r>
                      <a:endParaRPr lang="es-CR"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8050" marR="88050" marT="44025" marB="44025" anchor="ctr"/>
                </a:tc>
                <a:tc rowSpan="9">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88050" marR="88050" marT="44025" marB="44025" anchor="ctr"/>
                </a:tc>
                <a:tc rowSpan="9">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88050" marR="88050" marT="44025" marB="44025" anchor="ctr"/>
                </a:tc>
                <a:tc rowSpan="9">
                  <a:txBody>
                    <a:bodyPr/>
                    <a:lstStyle/>
                    <a:p>
                      <a:pPr algn="ctr">
                        <a:lnSpc>
                          <a:spcPct val="150000"/>
                        </a:lnSpc>
                        <a:spcBef>
                          <a:spcPts val="1800"/>
                        </a:spcBef>
                        <a:spcAft>
                          <a:spcPts val="0"/>
                        </a:spcAft>
                      </a:pPr>
                      <a:r>
                        <a:rPr lang="es-MX" sz="700" dirty="0">
                          <a:effectLst/>
                        </a:rPr>
                        <a:t> </a:t>
                      </a:r>
                      <a:endParaRPr lang="es-CR"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8050" marR="88050" marT="44025" marB="44025" anchor="ctr"/>
                </a:tc>
                <a:tc rowSpan="3">
                  <a:txBody>
                    <a:bodyPr/>
                    <a:lstStyle/>
                    <a:p>
                      <a:pPr algn="just">
                        <a:lnSpc>
                          <a:spcPct val="150000"/>
                        </a:lnSpc>
                        <a:spcBef>
                          <a:spcPts val="1800"/>
                        </a:spcBef>
                        <a:spcAft>
                          <a:spcPts val="0"/>
                        </a:spcAft>
                      </a:pPr>
                      <a:r>
                        <a:rPr lang="es-MX" sz="700" dirty="0">
                          <a:effectLst/>
                          <a:latin typeface="Myriad Pro" panose="020B0503030403020204" pitchFamily="34" charset="0"/>
                        </a:rPr>
                        <a:t>CPS </a:t>
                      </a:r>
                      <a:endParaRPr lang="es-CR" sz="800" dirty="0">
                        <a:effectLst/>
                        <a:latin typeface="Myriad Pro" panose="020B0503030403020204" pitchFamily="34" charset="0"/>
                        <a:ea typeface="Times New Roman" panose="02020603050405020304" pitchFamily="18" charset="0"/>
                        <a:cs typeface="Times New Roman" panose="02020603050405020304" pitchFamily="18" charset="0"/>
                      </a:endParaRPr>
                    </a:p>
                  </a:txBody>
                  <a:tcPr marL="88050" marR="88050" marT="44025" marB="44025" anchor="ctr"/>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ctr">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extLst>
                  <a:ext uri="{0D108BD9-81ED-4DB2-BD59-A6C34878D82A}">
                    <a16:rowId xmlns:a16="http://schemas.microsoft.com/office/drawing/2014/main" val="10003"/>
                  </a:ext>
                </a:extLst>
              </a:tr>
              <a:tr h="156611">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extLst>
                  <a:ext uri="{0D108BD9-81ED-4DB2-BD59-A6C34878D82A}">
                    <a16:rowId xmlns:a16="http://schemas.microsoft.com/office/drawing/2014/main" val="10004"/>
                  </a:ext>
                </a:extLst>
              </a:tr>
              <a:tr h="156611">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extLst>
                  <a:ext uri="{0D108BD9-81ED-4DB2-BD59-A6C34878D82A}">
                    <a16:rowId xmlns:a16="http://schemas.microsoft.com/office/drawing/2014/main" val="10005"/>
                  </a:ext>
                </a:extLst>
              </a:tr>
              <a:tr h="156611">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rowSpan="3">
                  <a:txBody>
                    <a:bodyPr/>
                    <a:lstStyle/>
                    <a:p>
                      <a:pPr algn="just">
                        <a:lnSpc>
                          <a:spcPct val="150000"/>
                        </a:lnSpc>
                        <a:spcBef>
                          <a:spcPts val="1800"/>
                        </a:spcBef>
                        <a:spcAft>
                          <a:spcPts val="0"/>
                        </a:spcAft>
                      </a:pPr>
                      <a:r>
                        <a:rPr lang="es-MX" sz="700" dirty="0">
                          <a:effectLst/>
                          <a:latin typeface="Myriad Pro" panose="020B0503030403020204" pitchFamily="34" charset="0"/>
                        </a:rPr>
                        <a:t>BP</a:t>
                      </a:r>
                      <a:endParaRPr lang="es-CR" sz="800" dirty="0">
                        <a:effectLst/>
                        <a:latin typeface="Myriad Pro" panose="020B0503030403020204" pitchFamily="34" charset="0"/>
                        <a:ea typeface="Times New Roman" panose="02020603050405020304" pitchFamily="18" charset="0"/>
                        <a:cs typeface="Times New Roman" panose="02020603050405020304" pitchFamily="18" charset="0"/>
                      </a:endParaRPr>
                    </a:p>
                  </a:txBody>
                  <a:tcPr marL="88050" marR="88050" marT="44025" marB="44025" anchor="ctr"/>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extLst>
                  <a:ext uri="{0D108BD9-81ED-4DB2-BD59-A6C34878D82A}">
                    <a16:rowId xmlns:a16="http://schemas.microsoft.com/office/drawing/2014/main" val="10006"/>
                  </a:ext>
                </a:extLst>
              </a:tr>
              <a:tr h="156611">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extLst>
                  <a:ext uri="{0D108BD9-81ED-4DB2-BD59-A6C34878D82A}">
                    <a16:rowId xmlns:a16="http://schemas.microsoft.com/office/drawing/2014/main" val="10007"/>
                  </a:ext>
                </a:extLst>
              </a:tr>
              <a:tr h="156611">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extLst>
                  <a:ext uri="{0D108BD9-81ED-4DB2-BD59-A6C34878D82A}">
                    <a16:rowId xmlns:a16="http://schemas.microsoft.com/office/drawing/2014/main" val="10008"/>
                  </a:ext>
                </a:extLst>
              </a:tr>
              <a:tr h="156611">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rowSpan="3">
                  <a:txBody>
                    <a:bodyPr/>
                    <a:lstStyle/>
                    <a:p>
                      <a:pPr algn="just">
                        <a:lnSpc>
                          <a:spcPct val="150000"/>
                        </a:lnSpc>
                        <a:spcBef>
                          <a:spcPts val="1800"/>
                        </a:spcBef>
                        <a:spcAft>
                          <a:spcPts val="0"/>
                        </a:spcAft>
                      </a:pPr>
                      <a:r>
                        <a:rPr lang="es-MX" sz="700" dirty="0">
                          <a:effectLst/>
                          <a:latin typeface="Myriad Pro" panose="020B0503030403020204" pitchFamily="34" charset="0"/>
                        </a:rPr>
                        <a:t>Métrica</a:t>
                      </a:r>
                      <a:endParaRPr lang="es-CR" sz="800" dirty="0">
                        <a:effectLst/>
                        <a:latin typeface="Myriad Pro" panose="020B0503030403020204" pitchFamily="34" charset="0"/>
                        <a:ea typeface="Times New Roman" panose="02020603050405020304" pitchFamily="18" charset="0"/>
                        <a:cs typeface="Times New Roman" panose="02020603050405020304" pitchFamily="18" charset="0"/>
                      </a:endParaRPr>
                    </a:p>
                  </a:txBody>
                  <a:tcPr marL="88050" marR="88050" marT="44025" marB="44025" anchor="ctr"/>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extLst>
                  <a:ext uri="{0D108BD9-81ED-4DB2-BD59-A6C34878D82A}">
                    <a16:rowId xmlns:a16="http://schemas.microsoft.com/office/drawing/2014/main" val="10009"/>
                  </a:ext>
                </a:extLst>
              </a:tr>
              <a:tr h="156611">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extLst>
                  <a:ext uri="{0D108BD9-81ED-4DB2-BD59-A6C34878D82A}">
                    <a16:rowId xmlns:a16="http://schemas.microsoft.com/office/drawing/2014/main" val="10010"/>
                  </a:ext>
                </a:extLst>
              </a:tr>
              <a:tr h="156611">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extLst>
                  <a:ext uri="{0D108BD9-81ED-4DB2-BD59-A6C34878D82A}">
                    <a16:rowId xmlns:a16="http://schemas.microsoft.com/office/drawing/2014/main" val="10011"/>
                  </a:ext>
                </a:extLst>
              </a:tr>
              <a:tr h="156611">
                <a:tc rowSpan="9">
                  <a:txBody>
                    <a:bodyPr/>
                    <a:lstStyle/>
                    <a:p>
                      <a:pPr algn="ctr">
                        <a:lnSpc>
                          <a:spcPct val="150000"/>
                        </a:lnSpc>
                        <a:spcBef>
                          <a:spcPts val="1800"/>
                        </a:spcBef>
                        <a:spcAft>
                          <a:spcPts val="0"/>
                        </a:spcAft>
                      </a:pPr>
                      <a:r>
                        <a:rPr lang="es-MX" sz="700" dirty="0">
                          <a:effectLst/>
                          <a:latin typeface="Myriad Pro" panose="020B0503030403020204" pitchFamily="34" charset="0"/>
                        </a:rPr>
                        <a:t>Consumo de Combustibles Fósiles</a:t>
                      </a:r>
                      <a:endParaRPr lang="es-CR" sz="800" dirty="0">
                        <a:effectLst/>
                        <a:latin typeface="Myriad Pro" panose="020B0503030403020204" pitchFamily="34" charset="0"/>
                        <a:ea typeface="Times New Roman" panose="02020603050405020304" pitchFamily="18" charset="0"/>
                        <a:cs typeface="Times New Roman" panose="02020603050405020304" pitchFamily="18" charset="0"/>
                      </a:endParaRPr>
                    </a:p>
                  </a:txBody>
                  <a:tcPr marL="88050" marR="88050" marT="44025" marB="44025" anchor="ctr">
                    <a:solidFill>
                      <a:srgbClr val="8497B0"/>
                    </a:solidFill>
                  </a:tcPr>
                </a:tc>
                <a:tc rowSpan="9">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88050" marR="88050" marT="44025" marB="44025"/>
                </a:tc>
                <a:tc rowSpan="9">
                  <a:txBody>
                    <a:bodyPr/>
                    <a:lstStyle/>
                    <a:p>
                      <a:pPr algn="just">
                        <a:lnSpc>
                          <a:spcPct val="150000"/>
                        </a:lnSpc>
                        <a:spcBef>
                          <a:spcPts val="1800"/>
                        </a:spcBef>
                        <a:spcAft>
                          <a:spcPts val="0"/>
                        </a:spcAft>
                      </a:pPr>
                      <a:r>
                        <a:rPr lang="es-MX" sz="700" dirty="0">
                          <a:effectLst/>
                        </a:rPr>
                        <a:t> </a:t>
                      </a:r>
                      <a:endParaRPr lang="es-CR"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8050" marR="88050" marT="44025" marB="44025"/>
                </a:tc>
                <a:tc rowSpan="9">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88050" marR="88050" marT="44025" marB="44025"/>
                </a:tc>
                <a:tc rowSpan="9">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88050" marR="88050" marT="44025" marB="44025"/>
                </a:tc>
                <a:tc rowSpan="9">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88050" marR="88050" marT="44025" marB="44025"/>
                </a:tc>
                <a:tc rowSpan="9">
                  <a:txBody>
                    <a:bodyPr/>
                    <a:lstStyle/>
                    <a:p>
                      <a:pPr algn="just">
                        <a:lnSpc>
                          <a:spcPct val="150000"/>
                        </a:lnSpc>
                        <a:spcBef>
                          <a:spcPts val="1800"/>
                        </a:spcBef>
                        <a:spcAft>
                          <a:spcPts val="0"/>
                        </a:spcAft>
                      </a:pPr>
                      <a:r>
                        <a:rPr lang="es-MX" sz="700" dirty="0">
                          <a:effectLst/>
                        </a:rPr>
                        <a:t> </a:t>
                      </a:r>
                      <a:endParaRPr lang="es-CR"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8050" marR="88050" marT="44025" marB="44025"/>
                </a:tc>
                <a:tc rowSpan="3">
                  <a:txBody>
                    <a:bodyPr/>
                    <a:lstStyle/>
                    <a:p>
                      <a:pPr algn="just">
                        <a:lnSpc>
                          <a:spcPct val="150000"/>
                        </a:lnSpc>
                        <a:spcBef>
                          <a:spcPts val="1800"/>
                        </a:spcBef>
                        <a:spcAft>
                          <a:spcPts val="0"/>
                        </a:spcAft>
                      </a:pPr>
                      <a:r>
                        <a:rPr lang="es-MX" sz="700" dirty="0">
                          <a:effectLst/>
                          <a:latin typeface="Myriad Pro" panose="020B0503030403020204" pitchFamily="34" charset="0"/>
                        </a:rPr>
                        <a:t>CPS</a:t>
                      </a:r>
                      <a:endParaRPr lang="es-CR" sz="800" dirty="0">
                        <a:effectLst/>
                        <a:latin typeface="Myriad Pro" panose="020B0503030403020204" pitchFamily="34" charset="0"/>
                        <a:ea typeface="Times New Roman" panose="02020603050405020304" pitchFamily="18" charset="0"/>
                        <a:cs typeface="Times New Roman" panose="02020603050405020304" pitchFamily="18" charset="0"/>
                      </a:endParaRPr>
                    </a:p>
                  </a:txBody>
                  <a:tcPr marL="88050" marR="88050" marT="44025" marB="44025" anchor="ctr"/>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extLst>
                  <a:ext uri="{0D108BD9-81ED-4DB2-BD59-A6C34878D82A}">
                    <a16:rowId xmlns:a16="http://schemas.microsoft.com/office/drawing/2014/main" val="10012"/>
                  </a:ext>
                </a:extLst>
              </a:tr>
              <a:tr h="156611">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extLst>
                  <a:ext uri="{0D108BD9-81ED-4DB2-BD59-A6C34878D82A}">
                    <a16:rowId xmlns:a16="http://schemas.microsoft.com/office/drawing/2014/main" val="10013"/>
                  </a:ext>
                </a:extLst>
              </a:tr>
              <a:tr h="156611">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extLst>
                  <a:ext uri="{0D108BD9-81ED-4DB2-BD59-A6C34878D82A}">
                    <a16:rowId xmlns:a16="http://schemas.microsoft.com/office/drawing/2014/main" val="10014"/>
                  </a:ext>
                </a:extLst>
              </a:tr>
              <a:tr h="156611">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rowSpan="3">
                  <a:txBody>
                    <a:bodyPr/>
                    <a:lstStyle/>
                    <a:p>
                      <a:pPr algn="just">
                        <a:lnSpc>
                          <a:spcPct val="150000"/>
                        </a:lnSpc>
                        <a:spcBef>
                          <a:spcPts val="1800"/>
                        </a:spcBef>
                        <a:spcAft>
                          <a:spcPts val="0"/>
                        </a:spcAft>
                      </a:pPr>
                      <a:r>
                        <a:rPr lang="es-MX" sz="700" dirty="0">
                          <a:effectLst/>
                          <a:latin typeface="Myriad Pro" panose="020B0503030403020204" pitchFamily="34" charset="0"/>
                        </a:rPr>
                        <a:t>BP</a:t>
                      </a:r>
                      <a:endParaRPr lang="es-CR" sz="800" dirty="0">
                        <a:effectLst/>
                        <a:latin typeface="Myriad Pro" panose="020B0503030403020204" pitchFamily="34" charset="0"/>
                        <a:ea typeface="Times New Roman" panose="02020603050405020304" pitchFamily="18" charset="0"/>
                        <a:cs typeface="Times New Roman" panose="02020603050405020304" pitchFamily="18" charset="0"/>
                      </a:endParaRPr>
                    </a:p>
                  </a:txBody>
                  <a:tcPr marL="88050" marR="88050" marT="44025" marB="44025" anchor="ctr"/>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extLst>
                  <a:ext uri="{0D108BD9-81ED-4DB2-BD59-A6C34878D82A}">
                    <a16:rowId xmlns:a16="http://schemas.microsoft.com/office/drawing/2014/main" val="10015"/>
                  </a:ext>
                </a:extLst>
              </a:tr>
              <a:tr h="156611">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extLst>
                  <a:ext uri="{0D108BD9-81ED-4DB2-BD59-A6C34878D82A}">
                    <a16:rowId xmlns:a16="http://schemas.microsoft.com/office/drawing/2014/main" val="10016"/>
                  </a:ext>
                </a:extLst>
              </a:tr>
              <a:tr h="156611">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extLst>
                  <a:ext uri="{0D108BD9-81ED-4DB2-BD59-A6C34878D82A}">
                    <a16:rowId xmlns:a16="http://schemas.microsoft.com/office/drawing/2014/main" val="10017"/>
                  </a:ext>
                </a:extLst>
              </a:tr>
              <a:tr h="156611">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rowSpan="3">
                  <a:txBody>
                    <a:bodyPr/>
                    <a:lstStyle/>
                    <a:p>
                      <a:pPr algn="just">
                        <a:lnSpc>
                          <a:spcPct val="150000"/>
                        </a:lnSpc>
                        <a:spcBef>
                          <a:spcPts val="1800"/>
                        </a:spcBef>
                        <a:spcAft>
                          <a:spcPts val="0"/>
                        </a:spcAft>
                      </a:pPr>
                      <a:r>
                        <a:rPr lang="es-MX" sz="700" dirty="0">
                          <a:effectLst/>
                          <a:latin typeface="Myriad Pro" panose="020B0503030403020204" pitchFamily="34" charset="0"/>
                        </a:rPr>
                        <a:t>Métrica</a:t>
                      </a:r>
                      <a:endParaRPr lang="es-CR" sz="800" dirty="0">
                        <a:effectLst/>
                        <a:latin typeface="Myriad Pro" panose="020B0503030403020204" pitchFamily="34" charset="0"/>
                        <a:ea typeface="Times New Roman" panose="02020603050405020304" pitchFamily="18" charset="0"/>
                        <a:cs typeface="Times New Roman" panose="02020603050405020304" pitchFamily="18" charset="0"/>
                      </a:endParaRPr>
                    </a:p>
                  </a:txBody>
                  <a:tcPr marL="88050" marR="88050" marT="44025" marB="44025" anchor="ctr"/>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extLst>
                  <a:ext uri="{0D108BD9-81ED-4DB2-BD59-A6C34878D82A}">
                    <a16:rowId xmlns:a16="http://schemas.microsoft.com/office/drawing/2014/main" val="10018"/>
                  </a:ext>
                </a:extLst>
              </a:tr>
              <a:tr h="156611">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extLst>
                  <a:ext uri="{0D108BD9-81ED-4DB2-BD59-A6C34878D82A}">
                    <a16:rowId xmlns:a16="http://schemas.microsoft.com/office/drawing/2014/main" val="10019"/>
                  </a:ext>
                </a:extLst>
              </a:tr>
              <a:tr h="156611">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vMerge="1">
                  <a:txBody>
                    <a:bodyPr/>
                    <a:lstStyle/>
                    <a:p>
                      <a:endParaRPr lang="es-CR"/>
                    </a:p>
                  </a:txBody>
                  <a:tcPr/>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a:effectLst/>
                        </a:rPr>
                        <a:t> </a:t>
                      </a:r>
                      <a:endParaRPr lang="es-CR"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tc>
                  <a:txBody>
                    <a:bodyPr/>
                    <a:lstStyle/>
                    <a:p>
                      <a:pPr algn="just">
                        <a:lnSpc>
                          <a:spcPct val="150000"/>
                        </a:lnSpc>
                        <a:spcBef>
                          <a:spcPts val="1800"/>
                        </a:spcBef>
                        <a:spcAft>
                          <a:spcPts val="0"/>
                        </a:spcAft>
                      </a:pPr>
                      <a:r>
                        <a:rPr lang="es-MX" sz="700" dirty="0">
                          <a:effectLst/>
                        </a:rPr>
                        <a:t> </a:t>
                      </a:r>
                      <a:endParaRPr lang="es-CR"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6184" marR="16184" marT="0" marB="0"/>
                </a:tc>
                <a:extLst>
                  <a:ext uri="{0D108BD9-81ED-4DB2-BD59-A6C34878D82A}">
                    <a16:rowId xmlns:a16="http://schemas.microsoft.com/office/drawing/2014/main" val="10020"/>
                  </a:ext>
                </a:extLst>
              </a:tr>
            </a:tbl>
          </a:graphicData>
        </a:graphic>
      </p:graphicFrame>
      <p:pic>
        <p:nvPicPr>
          <p:cNvPr id="3" name="Imagen 2">
            <a:extLst>
              <a:ext uri="{FF2B5EF4-FFF2-40B4-BE49-F238E27FC236}">
                <a16:creationId xmlns:a16="http://schemas.microsoft.com/office/drawing/2014/main" id="{C1BED596-20CA-4379-BD5F-F365F80D66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
            <a:ext cx="9144000" cy="5141975"/>
          </a:xfrm>
          <a:prstGeom prst="rect">
            <a:avLst/>
          </a:prstGeom>
          <a:effectLst>
            <a:outerShdw blurRad="50800" dist="38100" dir="5400000" algn="t" rotWithShape="0">
              <a:prstClr val="black">
                <a:alpha val="40000"/>
              </a:prstClr>
            </a:outerShdw>
          </a:effectLst>
        </p:spPr>
      </p:pic>
      <p:pic>
        <p:nvPicPr>
          <p:cNvPr id="2" name="Imagen 1">
            <a:extLst>
              <a:ext uri="{FF2B5EF4-FFF2-40B4-BE49-F238E27FC236}">
                <a16:creationId xmlns:a16="http://schemas.microsoft.com/office/drawing/2014/main" id="{18693FF0-40B2-4781-A157-70935370E4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 y="0"/>
            <a:ext cx="9147238" cy="5143500"/>
          </a:xfrm>
          <a:prstGeom prst="rect">
            <a:avLst/>
          </a:prstGeom>
        </p:spPr>
      </p:pic>
      <p:sp>
        <p:nvSpPr>
          <p:cNvPr id="4" name="CuadroTexto 3">
            <a:extLst>
              <a:ext uri="{FF2B5EF4-FFF2-40B4-BE49-F238E27FC236}">
                <a16:creationId xmlns:a16="http://schemas.microsoft.com/office/drawing/2014/main" id="{4EFD3966-1D88-4728-A83F-7CEE6227E252}"/>
              </a:ext>
            </a:extLst>
          </p:cNvPr>
          <p:cNvSpPr txBox="1"/>
          <p:nvPr/>
        </p:nvSpPr>
        <p:spPr>
          <a:xfrm>
            <a:off x="3108960" y="92529"/>
            <a:ext cx="5277394" cy="338554"/>
          </a:xfrm>
          <a:prstGeom prst="rect">
            <a:avLst/>
          </a:prstGeom>
          <a:noFill/>
        </p:spPr>
        <p:txBody>
          <a:bodyPr wrap="square" rtlCol="0">
            <a:spAutoFit/>
          </a:bodyPr>
          <a:lstStyle/>
          <a:p>
            <a:pPr algn="ctr"/>
            <a:r>
              <a:rPr lang="es-CR" sz="1600" b="1" dirty="0">
                <a:solidFill>
                  <a:srgbClr val="245178"/>
                </a:solidFill>
                <a:latin typeface="Myriad Pro" panose="020B0503030403020204" pitchFamily="34" charset="0"/>
              </a:rPr>
              <a:t>Cuadro de resumen del PGAI</a:t>
            </a:r>
          </a:p>
        </p:txBody>
      </p:sp>
      <p:sp>
        <p:nvSpPr>
          <p:cNvPr id="5" name="Elipse 4">
            <a:extLst>
              <a:ext uri="{FF2B5EF4-FFF2-40B4-BE49-F238E27FC236}">
                <a16:creationId xmlns:a16="http://schemas.microsoft.com/office/drawing/2014/main" id="{3D1422BE-0DC2-4850-B43C-26FBCC69012A}"/>
              </a:ext>
            </a:extLst>
          </p:cNvPr>
          <p:cNvSpPr/>
          <p:nvPr/>
        </p:nvSpPr>
        <p:spPr>
          <a:xfrm>
            <a:off x="96521" y="633730"/>
            <a:ext cx="707027" cy="707027"/>
          </a:xfrm>
          <a:prstGeom prst="ellipse">
            <a:avLst/>
          </a:prstGeom>
          <a:solidFill>
            <a:srgbClr val="E2DFD4"/>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pic>
        <p:nvPicPr>
          <p:cNvPr id="6" name="Imagen 5">
            <a:extLst>
              <a:ext uri="{FF2B5EF4-FFF2-40B4-BE49-F238E27FC236}">
                <a16:creationId xmlns:a16="http://schemas.microsoft.com/office/drawing/2014/main" id="{B9DCE26F-8D54-4926-9234-F2FD669C3E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349" y="793749"/>
            <a:ext cx="368301" cy="368301"/>
          </a:xfrm>
          <a:prstGeom prst="rect">
            <a:avLst/>
          </a:prstGeom>
        </p:spPr>
      </p:pic>
    </p:spTree>
    <p:extLst>
      <p:ext uri="{BB962C8B-B14F-4D97-AF65-F5344CB8AC3E}">
        <p14:creationId xmlns:p14="http://schemas.microsoft.com/office/powerpoint/2010/main" val="41969808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D5EE3E7A-64D6-4BF5-BB45-E5252A27C9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10" t="262" r="2263" b="50912"/>
          <a:stretch/>
        </p:blipFill>
        <p:spPr bwMode="auto">
          <a:xfrm>
            <a:off x="5095749" y="569128"/>
            <a:ext cx="3191295" cy="2113227"/>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1">
            <a:extLst>
              <a:ext uri="{FF2B5EF4-FFF2-40B4-BE49-F238E27FC236}">
                <a16:creationId xmlns:a16="http://schemas.microsoft.com/office/drawing/2014/main" id="{33154A61-9477-4CB7-AB21-0C17C9DCC3E3}"/>
              </a:ext>
            </a:extLst>
          </p:cNvPr>
          <p:cNvSpPr/>
          <p:nvPr/>
        </p:nvSpPr>
        <p:spPr>
          <a:xfrm>
            <a:off x="1590" y="0"/>
            <a:ext cx="4989510" cy="5143500"/>
          </a:xfrm>
          <a:prstGeom prst="rect">
            <a:avLst/>
          </a:prstGeom>
          <a:solidFill>
            <a:srgbClr val="E2D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30" name="Picture 2">
            <a:extLst>
              <a:ext uri="{FF2B5EF4-FFF2-40B4-BE49-F238E27FC236}">
                <a16:creationId xmlns:a16="http://schemas.microsoft.com/office/drawing/2014/main" id="{997FDD55-56ED-E349-8870-A39E27F998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79" t="7537" r="8391" b="8521"/>
          <a:stretch/>
        </p:blipFill>
        <p:spPr bwMode="auto">
          <a:xfrm>
            <a:off x="5648516" y="2162315"/>
            <a:ext cx="3103177" cy="2108379"/>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
            <a:extLst>
              <a:ext uri="{FF2B5EF4-FFF2-40B4-BE49-F238E27FC236}">
                <a16:creationId xmlns:a16="http://schemas.microsoft.com/office/drawing/2014/main" id="{6F4521FD-4226-E74A-9558-432301DE76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646" t="6045" r="5939" b="8326"/>
          <a:stretch/>
        </p:blipFill>
        <p:spPr bwMode="auto">
          <a:xfrm>
            <a:off x="335417" y="507389"/>
            <a:ext cx="3278777" cy="2174966"/>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Grupo 31">
            <a:extLst>
              <a:ext uri="{FF2B5EF4-FFF2-40B4-BE49-F238E27FC236}">
                <a16:creationId xmlns:a16="http://schemas.microsoft.com/office/drawing/2014/main" id="{1137398C-D9B7-F24E-852E-77735B49FD82}"/>
              </a:ext>
            </a:extLst>
          </p:cNvPr>
          <p:cNvGrpSpPr/>
          <p:nvPr/>
        </p:nvGrpSpPr>
        <p:grpSpPr>
          <a:xfrm>
            <a:off x="5516064" y="3835519"/>
            <a:ext cx="3103177" cy="652813"/>
            <a:chOff x="4382588" y="3549340"/>
            <a:chExt cx="3134951" cy="659497"/>
          </a:xfrm>
          <a:effectLst>
            <a:outerShdw blurRad="50800" dist="38100" dir="5400000" algn="t" rotWithShape="0">
              <a:prstClr val="black">
                <a:alpha val="40000"/>
              </a:prstClr>
            </a:outerShdw>
          </a:effectLst>
        </p:grpSpPr>
        <p:pic>
          <p:nvPicPr>
            <p:cNvPr id="33" name="Picture 2">
              <a:extLst>
                <a:ext uri="{FF2B5EF4-FFF2-40B4-BE49-F238E27FC236}">
                  <a16:creationId xmlns:a16="http://schemas.microsoft.com/office/drawing/2014/main" id="{3BA30B70-7D8B-5E40-B246-0CB146527E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91" t="34861" r="79977" b="54198"/>
            <a:stretch/>
          </p:blipFill>
          <p:spPr bwMode="auto">
            <a:xfrm>
              <a:off x="4382588" y="3549342"/>
              <a:ext cx="643211" cy="659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a:extLst>
                <a:ext uri="{FF2B5EF4-FFF2-40B4-BE49-F238E27FC236}">
                  <a16:creationId xmlns:a16="http://schemas.microsoft.com/office/drawing/2014/main" id="{FD17B9B2-88B3-404A-A852-377D8E1847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74" t="34951" r="71728" b="54108"/>
            <a:stretch/>
          </p:blipFill>
          <p:spPr bwMode="auto">
            <a:xfrm>
              <a:off x="5214258" y="3549342"/>
              <a:ext cx="631372" cy="659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
              <a:extLst>
                <a:ext uri="{FF2B5EF4-FFF2-40B4-BE49-F238E27FC236}">
                  <a16:creationId xmlns:a16="http://schemas.microsoft.com/office/drawing/2014/main" id="{6AB52D13-20C1-4447-8344-544247ECBE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280" t="34872" r="63793" b="54187"/>
            <a:stretch/>
          </p:blipFill>
          <p:spPr bwMode="auto">
            <a:xfrm>
              <a:off x="6045926" y="3549341"/>
              <a:ext cx="616131" cy="659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
              <a:extLst>
                <a:ext uri="{FF2B5EF4-FFF2-40B4-BE49-F238E27FC236}">
                  <a16:creationId xmlns:a16="http://schemas.microsoft.com/office/drawing/2014/main" id="{E2B02D27-026A-064C-8128-994C378859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527" t="34983" r="55425" b="54076"/>
            <a:stretch/>
          </p:blipFill>
          <p:spPr bwMode="auto">
            <a:xfrm>
              <a:off x="6890657" y="3549340"/>
              <a:ext cx="626882" cy="659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 name="Picture 2">
            <a:extLst>
              <a:ext uri="{FF2B5EF4-FFF2-40B4-BE49-F238E27FC236}">
                <a16:creationId xmlns:a16="http://schemas.microsoft.com/office/drawing/2014/main" id="{04A50B37-5019-7148-8367-A40070B802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47" r="1395" b="1303"/>
          <a:stretch/>
        </p:blipFill>
        <p:spPr bwMode="auto">
          <a:xfrm>
            <a:off x="1568595" y="2086679"/>
            <a:ext cx="3392703" cy="2376000"/>
          </a:xfrm>
          <a:prstGeom prst="rect">
            <a:avLst/>
          </a:prstGeom>
          <a:noFill/>
          <a:ln>
            <a:noFill/>
          </a:ln>
          <a:effectLst>
            <a:outerShdw blurRad="38100" dist="35921" dir="2700000" algn="ctr" rotWithShape="0">
              <a:schemeClr val="bg1">
                <a:lumMod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5" name="Grupo 24">
            <a:extLst>
              <a:ext uri="{FF2B5EF4-FFF2-40B4-BE49-F238E27FC236}">
                <a16:creationId xmlns:a16="http://schemas.microsoft.com/office/drawing/2014/main" id="{EFDF73B3-69FB-ED40-BE71-470BECD40ADD}"/>
              </a:ext>
            </a:extLst>
          </p:cNvPr>
          <p:cNvGrpSpPr/>
          <p:nvPr/>
        </p:nvGrpSpPr>
        <p:grpSpPr>
          <a:xfrm>
            <a:off x="1390744" y="3839251"/>
            <a:ext cx="3389140" cy="796860"/>
            <a:chOff x="5349023" y="3592261"/>
            <a:chExt cx="3389140" cy="796860"/>
          </a:xfrm>
        </p:grpSpPr>
        <p:pic>
          <p:nvPicPr>
            <p:cNvPr id="26" name="Picture 2">
              <a:extLst>
                <a:ext uri="{FF2B5EF4-FFF2-40B4-BE49-F238E27FC236}">
                  <a16:creationId xmlns:a16="http://schemas.microsoft.com/office/drawing/2014/main" id="{DFB3DC25-2557-5C4E-82E4-B8C7168F66E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404" t="50782" r="84449" b="36654"/>
            <a:stretch/>
          </p:blipFill>
          <p:spPr bwMode="auto">
            <a:xfrm>
              <a:off x="5349023" y="3606571"/>
              <a:ext cx="738268" cy="782550"/>
            </a:xfrm>
            <a:prstGeom prst="rect">
              <a:avLst/>
            </a:prstGeom>
            <a:noFill/>
            <a:ln w="12700">
              <a:noFill/>
              <a:miter lim="800000"/>
              <a:headEnd/>
              <a:tailEnd/>
            </a:ln>
            <a:effectLst>
              <a:outerShdw blurRad="38100" dist="35921" dir="2700000" algn="ctr" rotWithShape="0">
                <a:schemeClr val="bg1">
                  <a:lumMod val="65000"/>
                </a:schemeClr>
              </a:outerShdw>
            </a:effectLst>
            <a:extLst>
              <a:ext uri="{909E8E84-426E-40DD-AFC4-6F175D3DCCD1}">
                <a14:hiddenFill xmlns:a14="http://schemas.microsoft.com/office/drawing/2010/main">
                  <a:solidFill>
                    <a:schemeClr val="accent1"/>
                  </a:solidFill>
                </a14:hiddenFill>
              </a:ext>
            </a:extLst>
          </p:spPr>
        </p:pic>
        <p:pic>
          <p:nvPicPr>
            <p:cNvPr id="27" name="Picture 2">
              <a:extLst>
                <a:ext uri="{FF2B5EF4-FFF2-40B4-BE49-F238E27FC236}">
                  <a16:creationId xmlns:a16="http://schemas.microsoft.com/office/drawing/2014/main" id="{8621C635-9159-F24C-88C9-4944630458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737" t="50782" r="75116" b="36654"/>
            <a:stretch/>
          </p:blipFill>
          <p:spPr bwMode="auto">
            <a:xfrm>
              <a:off x="6232647" y="3606571"/>
              <a:ext cx="738268" cy="782550"/>
            </a:xfrm>
            <a:prstGeom prst="rect">
              <a:avLst/>
            </a:prstGeom>
            <a:noFill/>
            <a:ln w="12700">
              <a:noFill/>
              <a:miter lim="800000"/>
              <a:headEnd/>
              <a:tailEnd/>
            </a:ln>
            <a:effectLst>
              <a:outerShdw blurRad="38100" dist="35921" dir="2700000" algn="ctr" rotWithShape="0">
                <a:schemeClr val="bg1">
                  <a:lumMod val="65000"/>
                </a:schemeClr>
              </a:outerShdw>
            </a:effectLst>
            <a:extLst>
              <a:ext uri="{909E8E84-426E-40DD-AFC4-6F175D3DCCD1}">
                <a14:hiddenFill xmlns:a14="http://schemas.microsoft.com/office/drawing/2010/main">
                  <a:solidFill>
                    <a:schemeClr val="accent1"/>
                  </a:solidFill>
                </a14:hiddenFill>
              </a:ext>
            </a:extLst>
          </p:spPr>
        </p:pic>
        <p:pic>
          <p:nvPicPr>
            <p:cNvPr id="28" name="Picture 2">
              <a:extLst>
                <a:ext uri="{FF2B5EF4-FFF2-40B4-BE49-F238E27FC236}">
                  <a16:creationId xmlns:a16="http://schemas.microsoft.com/office/drawing/2014/main" id="{1B85F86D-0C8C-E045-AEE7-4F0AC218B89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488" t="50782" r="65365" b="36654"/>
            <a:stretch/>
          </p:blipFill>
          <p:spPr bwMode="auto">
            <a:xfrm>
              <a:off x="7116271" y="3592261"/>
              <a:ext cx="738268" cy="782550"/>
            </a:xfrm>
            <a:prstGeom prst="rect">
              <a:avLst/>
            </a:prstGeom>
            <a:noFill/>
            <a:ln w="12700">
              <a:noFill/>
              <a:miter lim="800000"/>
              <a:headEnd/>
              <a:tailEnd/>
            </a:ln>
            <a:effectLst>
              <a:outerShdw blurRad="38100" dist="35921" dir="2700000" algn="ctr" rotWithShape="0">
                <a:schemeClr val="bg1">
                  <a:lumMod val="65000"/>
                </a:schemeClr>
              </a:outerShdw>
            </a:effectLst>
            <a:extLst>
              <a:ext uri="{909E8E84-426E-40DD-AFC4-6F175D3DCCD1}">
                <a14:hiddenFill xmlns:a14="http://schemas.microsoft.com/office/drawing/2010/main">
                  <a:solidFill>
                    <a:schemeClr val="accent1"/>
                  </a:solidFill>
                </a14:hiddenFill>
              </a:ext>
            </a:extLst>
          </p:spPr>
        </p:pic>
        <p:pic>
          <p:nvPicPr>
            <p:cNvPr id="29" name="Picture 2">
              <a:extLst>
                <a:ext uri="{FF2B5EF4-FFF2-40B4-BE49-F238E27FC236}">
                  <a16:creationId xmlns:a16="http://schemas.microsoft.com/office/drawing/2014/main" id="{9650A2D8-CFDE-324E-A0C8-D45B090BF9B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962" t="50468" r="55891" b="36968"/>
            <a:stretch/>
          </p:blipFill>
          <p:spPr bwMode="auto">
            <a:xfrm>
              <a:off x="7999895" y="3592261"/>
              <a:ext cx="738268" cy="782550"/>
            </a:xfrm>
            <a:prstGeom prst="rect">
              <a:avLst/>
            </a:prstGeom>
            <a:noFill/>
            <a:ln w="12700">
              <a:noFill/>
              <a:miter lim="800000"/>
              <a:headEnd/>
              <a:tailEnd/>
            </a:ln>
            <a:effectLst>
              <a:outerShdw blurRad="38100" dist="35921" dir="2700000" algn="ctr" rotWithShape="0">
                <a:schemeClr val="bg1">
                  <a:lumMod val="65000"/>
                </a:schemeClr>
              </a:outerShdw>
            </a:effectLst>
            <a:extLst>
              <a:ext uri="{909E8E84-426E-40DD-AFC4-6F175D3DCCD1}">
                <a14:hiddenFill xmlns:a14="http://schemas.microsoft.com/office/drawing/2010/main">
                  <a:solidFill>
                    <a:schemeClr val="accent1"/>
                  </a:solidFill>
                </a14:hiddenFill>
              </a:ext>
            </a:extLst>
          </p:spPr>
        </p:pic>
      </p:grpSp>
      <p:pic>
        <p:nvPicPr>
          <p:cNvPr id="38" name="Imagen 37">
            <a:extLst>
              <a:ext uri="{FF2B5EF4-FFF2-40B4-BE49-F238E27FC236}">
                <a16:creationId xmlns:a16="http://schemas.microsoft.com/office/drawing/2014/main" id="{523195AE-36F0-4744-98F5-EBAF2A208E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25"/>
            <a:ext cx="9144000" cy="5141975"/>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9A475C78-1B48-4B1C-A07B-296467BC7151}"/>
              </a:ext>
            </a:extLst>
          </p:cNvPr>
          <p:cNvSpPr txBox="1"/>
          <p:nvPr/>
        </p:nvSpPr>
        <p:spPr>
          <a:xfrm>
            <a:off x="2731716" y="71664"/>
            <a:ext cx="5277394" cy="338554"/>
          </a:xfrm>
          <a:prstGeom prst="rect">
            <a:avLst/>
          </a:prstGeom>
          <a:noFill/>
        </p:spPr>
        <p:txBody>
          <a:bodyPr wrap="square" rtlCol="0">
            <a:spAutoFit/>
          </a:bodyPr>
          <a:lstStyle/>
          <a:p>
            <a:pPr algn="ctr"/>
            <a:r>
              <a:rPr lang="es-CR" sz="1600" b="1" dirty="0">
                <a:solidFill>
                  <a:srgbClr val="245178"/>
                </a:solidFill>
                <a:latin typeface="Myriad Pro" panose="020B0503030403020204" pitchFamily="34" charset="0"/>
              </a:rPr>
              <a:t>Guías Ambientales</a:t>
            </a:r>
          </a:p>
        </p:txBody>
      </p:sp>
      <p:sp>
        <p:nvSpPr>
          <p:cNvPr id="42" name="30 Rectángulo">
            <a:extLst>
              <a:ext uri="{FF2B5EF4-FFF2-40B4-BE49-F238E27FC236}">
                <a16:creationId xmlns:a16="http://schemas.microsoft.com/office/drawing/2014/main" id="{AF19908C-2E94-8347-90F6-6B5F2814DA81}"/>
              </a:ext>
            </a:extLst>
          </p:cNvPr>
          <p:cNvSpPr>
            <a:spLocks noChangeArrowheads="1"/>
          </p:cNvSpPr>
          <p:nvPr/>
        </p:nvSpPr>
        <p:spPr bwMode="auto">
          <a:xfrm>
            <a:off x="67444" y="4772643"/>
            <a:ext cx="38420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7188" indent="-357188">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AR" altLang="es-CR" sz="900" dirty="0">
                <a:solidFill>
                  <a:srgbClr val="245178"/>
                </a:solidFill>
                <a:latin typeface="Myriad Pro" panose="020B0503030403020204" pitchFamily="34" charset="0"/>
              </a:rPr>
              <a:t>Disponibles en: </a:t>
            </a:r>
            <a:r>
              <a:rPr lang="es-ES" sz="900" dirty="0">
                <a:ln w="0"/>
                <a:solidFill>
                  <a:schemeClr val="accent1"/>
                </a:solidFill>
                <a:effectLst>
                  <a:outerShdw blurRad="38100" dist="25400" dir="5400000" algn="ctr" rotWithShape="0">
                    <a:srgbClr val="6E747A">
                      <a:alpha val="43000"/>
                    </a:srgbClr>
                  </a:outerShdw>
                </a:effectLst>
                <a:hlinkClick r:id="rId7"/>
              </a:rPr>
              <a:t>http://www.digeca.go.cr/areas/herramientas-para-elaborar-pgai</a:t>
            </a:r>
            <a:r>
              <a:rPr lang="es-ES" sz="900" dirty="0">
                <a:ln w="0"/>
                <a:solidFill>
                  <a:schemeClr val="accent1"/>
                </a:solidFill>
                <a:effectLst>
                  <a:outerShdw blurRad="38100" dist="25400" dir="5400000" algn="ctr" rotWithShape="0">
                    <a:srgbClr val="6E747A">
                      <a:alpha val="43000"/>
                    </a:srgbClr>
                  </a:outerShdw>
                </a:effectLst>
              </a:rPr>
              <a:t>.</a:t>
            </a:r>
            <a:r>
              <a:rPr lang="es-AR" altLang="es-CR" sz="900" dirty="0">
                <a:solidFill>
                  <a:srgbClr val="245178"/>
                </a:solidFill>
                <a:latin typeface="Myriad Pro" panose="020B0503030403020204" pitchFamily="34" charset="0"/>
              </a:rPr>
              <a:t> </a:t>
            </a:r>
            <a:endParaRPr lang="es-CR" altLang="es-CR" sz="900" b="1" dirty="0">
              <a:solidFill>
                <a:srgbClr val="245178"/>
              </a:solidFill>
              <a:latin typeface="Myriad Pro" panose="020B0503030403020204" pitchFamily="34" charset="0"/>
            </a:endParaRPr>
          </a:p>
        </p:txBody>
      </p:sp>
    </p:spTree>
    <p:extLst>
      <p:ext uri="{BB962C8B-B14F-4D97-AF65-F5344CB8AC3E}">
        <p14:creationId xmlns:p14="http://schemas.microsoft.com/office/powerpoint/2010/main" val="30551299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D5EE3E7A-64D6-4BF5-BB45-E5252A27C9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10" t="262" r="2263" b="50912"/>
          <a:stretch/>
        </p:blipFill>
        <p:spPr bwMode="auto">
          <a:xfrm>
            <a:off x="5133271" y="724989"/>
            <a:ext cx="3191295" cy="2113227"/>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n 19">
            <a:extLst>
              <a:ext uri="{FF2B5EF4-FFF2-40B4-BE49-F238E27FC236}">
                <a16:creationId xmlns:a16="http://schemas.microsoft.com/office/drawing/2014/main" id="{57EA6455-7D62-4AC5-ABE5-C8353DE123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1100" y="2805356"/>
            <a:ext cx="4152900" cy="2336619"/>
          </a:xfrm>
          <a:prstGeom prst="rect">
            <a:avLst/>
          </a:prstGeom>
        </p:spPr>
      </p:pic>
      <p:sp>
        <p:nvSpPr>
          <p:cNvPr id="12" name="Rectángulo 11">
            <a:extLst>
              <a:ext uri="{FF2B5EF4-FFF2-40B4-BE49-F238E27FC236}">
                <a16:creationId xmlns:a16="http://schemas.microsoft.com/office/drawing/2014/main" id="{33154A61-9477-4CB7-AB21-0C17C9DCC3E3}"/>
              </a:ext>
            </a:extLst>
          </p:cNvPr>
          <p:cNvSpPr/>
          <p:nvPr/>
        </p:nvSpPr>
        <p:spPr>
          <a:xfrm>
            <a:off x="1590" y="0"/>
            <a:ext cx="4989510" cy="5143500"/>
          </a:xfrm>
          <a:prstGeom prst="rect">
            <a:avLst/>
          </a:prstGeom>
          <a:solidFill>
            <a:srgbClr val="E2D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2" name="Imagen 1">
            <a:extLst>
              <a:ext uri="{FF2B5EF4-FFF2-40B4-BE49-F238E27FC236}">
                <a16:creationId xmlns:a16="http://schemas.microsoft.com/office/drawing/2014/main" id="{1B33A300-55D5-4938-85FE-04B2F70D3C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8" y="0"/>
            <a:ext cx="9147238" cy="5143500"/>
          </a:xfrm>
          <a:prstGeom prst="rect">
            <a:avLst/>
          </a:prstGeom>
        </p:spPr>
      </p:pic>
      <p:grpSp>
        <p:nvGrpSpPr>
          <p:cNvPr id="18" name="Grupo 17">
            <a:extLst>
              <a:ext uri="{FF2B5EF4-FFF2-40B4-BE49-F238E27FC236}">
                <a16:creationId xmlns:a16="http://schemas.microsoft.com/office/drawing/2014/main" id="{6345E55C-5B99-4D1D-B751-BC725AD1361C}"/>
              </a:ext>
            </a:extLst>
          </p:cNvPr>
          <p:cNvGrpSpPr/>
          <p:nvPr/>
        </p:nvGrpSpPr>
        <p:grpSpPr>
          <a:xfrm>
            <a:off x="483326" y="724989"/>
            <a:ext cx="4013144" cy="3656130"/>
            <a:chOff x="483326" y="724989"/>
            <a:chExt cx="4013144" cy="3656130"/>
          </a:xfrm>
        </p:grpSpPr>
        <p:sp>
          <p:nvSpPr>
            <p:cNvPr id="11" name="Rectángulo 10">
              <a:extLst>
                <a:ext uri="{FF2B5EF4-FFF2-40B4-BE49-F238E27FC236}">
                  <a16:creationId xmlns:a16="http://schemas.microsoft.com/office/drawing/2014/main" id="{37411B39-5052-446D-90A5-334F79541F00}"/>
                </a:ext>
              </a:extLst>
            </p:cNvPr>
            <p:cNvSpPr/>
            <p:nvPr/>
          </p:nvSpPr>
          <p:spPr>
            <a:xfrm>
              <a:off x="483326" y="724989"/>
              <a:ext cx="4013144" cy="365613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nvGrpSpPr>
            <p:cNvPr id="17" name="Grupo 16">
              <a:extLst>
                <a:ext uri="{FF2B5EF4-FFF2-40B4-BE49-F238E27FC236}">
                  <a16:creationId xmlns:a16="http://schemas.microsoft.com/office/drawing/2014/main" id="{E0C40FA1-F11D-4B2E-8DF8-98C247E72B52}"/>
                </a:ext>
              </a:extLst>
            </p:cNvPr>
            <p:cNvGrpSpPr/>
            <p:nvPr/>
          </p:nvGrpSpPr>
          <p:grpSpPr>
            <a:xfrm>
              <a:off x="575572" y="780687"/>
              <a:ext cx="3809455" cy="3546506"/>
              <a:chOff x="840513" y="780687"/>
              <a:chExt cx="3809455" cy="3546506"/>
            </a:xfrm>
          </p:grpSpPr>
          <p:pic>
            <p:nvPicPr>
              <p:cNvPr id="9" name="1 Diagrama">
                <a:extLst>
                  <a:ext uri="{FF2B5EF4-FFF2-40B4-BE49-F238E27FC236}">
                    <a16:creationId xmlns:a16="http://schemas.microsoft.com/office/drawing/2014/main" id="{17B77771-9F4B-4865-BFCC-A9F99458F7CD}"/>
                  </a:ext>
                </a:extLst>
              </p:cNvPr>
              <p:cNvPicPr>
                <a:picLocks noChangeArrowheads="1"/>
              </p:cNvPicPr>
              <p:nvPr/>
            </p:nvPicPr>
            <p:blipFill>
              <a:blip r:embed="rId5">
                <a:extLst>
                  <a:ext uri="{BEBA8EAE-BF5A-486C-A8C5-ECC9F3942E4B}">
                    <a14:imgProps xmlns:a14="http://schemas.microsoft.com/office/drawing/2010/main">
                      <a14:imgLayer r:embed="rId6">
                        <a14:imgEffect>
                          <a14:brightnessContrast contrast="10000"/>
                        </a14:imgEffect>
                      </a14:imgLayer>
                    </a14:imgProps>
                  </a:ext>
                  <a:ext uri="{28A0092B-C50C-407E-A947-70E740481C1C}">
                    <a14:useLocalDpi xmlns:a14="http://schemas.microsoft.com/office/drawing/2010/main" val="0"/>
                  </a:ext>
                </a:extLst>
              </a:blip>
              <a:srcRect/>
              <a:stretch>
                <a:fillRect/>
              </a:stretch>
            </p:blipFill>
            <p:spPr bwMode="auto">
              <a:xfrm>
                <a:off x="840513" y="1265767"/>
                <a:ext cx="3809455" cy="127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25 Diagrama">
                <a:extLst>
                  <a:ext uri="{FF2B5EF4-FFF2-40B4-BE49-F238E27FC236}">
                    <a16:creationId xmlns:a16="http://schemas.microsoft.com/office/drawing/2014/main" id="{C0E02148-8632-4102-B2B7-06CD49970E38}"/>
                  </a:ext>
                </a:extLst>
              </p:cNvPr>
              <p:cNvPicPr>
                <a:picLocks noChangeArrowheads="1"/>
              </p:cNvPicPr>
              <p:nvPr/>
            </p:nvPicPr>
            <p:blipFill>
              <a:blip r:embed="rId7">
                <a:extLst>
                  <a:ext uri="{BEBA8EAE-BF5A-486C-A8C5-ECC9F3942E4B}">
                    <a14:imgProps xmlns:a14="http://schemas.microsoft.com/office/drawing/2010/main">
                      <a14:imgLayer r:embed="rId8">
                        <a14:imgEffect>
                          <a14:brightnessContrast contrast="10000"/>
                        </a14:imgEffect>
                      </a14:imgLayer>
                    </a14:imgProps>
                  </a:ext>
                  <a:ext uri="{28A0092B-C50C-407E-A947-70E740481C1C}">
                    <a14:useLocalDpi xmlns:a14="http://schemas.microsoft.com/office/drawing/2010/main" val="0"/>
                  </a:ext>
                </a:extLst>
              </a:blip>
              <a:srcRect/>
              <a:stretch>
                <a:fillRect/>
              </a:stretch>
            </p:blipFill>
            <p:spPr bwMode="auto">
              <a:xfrm>
                <a:off x="846863" y="3075209"/>
                <a:ext cx="3798754" cy="125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a:extLst>
                  <a:ext uri="{FF2B5EF4-FFF2-40B4-BE49-F238E27FC236}">
                    <a16:creationId xmlns:a16="http://schemas.microsoft.com/office/drawing/2014/main" id="{C8F71975-4F4E-4A9C-9A39-F92E6544E29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7694" b="33543"/>
              <a:stretch/>
            </p:blipFill>
            <p:spPr bwMode="auto">
              <a:xfrm>
                <a:off x="3522061" y="2601418"/>
                <a:ext cx="521969" cy="473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a:extLst>
                  <a:ext uri="{FF2B5EF4-FFF2-40B4-BE49-F238E27FC236}">
                    <a16:creationId xmlns:a16="http://schemas.microsoft.com/office/drawing/2014/main" id="{D092685C-6E4F-4FC6-B4C7-21E0AC35187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0973" r="27535" b="33543"/>
              <a:stretch/>
            </p:blipFill>
            <p:spPr bwMode="auto">
              <a:xfrm>
                <a:off x="1542550" y="2601418"/>
                <a:ext cx="502920" cy="473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97A4003E-1E44-41E6-A35B-EC80E2BF066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4972" r="51862" b="33543"/>
              <a:stretch/>
            </p:blipFill>
            <p:spPr bwMode="auto">
              <a:xfrm>
                <a:off x="3511990" y="780687"/>
                <a:ext cx="542110" cy="473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a:extLst>
                  <a:ext uri="{FF2B5EF4-FFF2-40B4-BE49-F238E27FC236}">
                    <a16:creationId xmlns:a16="http://schemas.microsoft.com/office/drawing/2014/main" id="{9B39B418-7277-4949-B5DA-A5CF3016B1C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76756" b="35488"/>
              <a:stretch/>
            </p:blipFill>
            <p:spPr bwMode="auto">
              <a:xfrm>
                <a:off x="1522048" y="780687"/>
                <a:ext cx="543924" cy="459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8" name="30 Rectángulo">
            <a:extLst>
              <a:ext uri="{FF2B5EF4-FFF2-40B4-BE49-F238E27FC236}">
                <a16:creationId xmlns:a16="http://schemas.microsoft.com/office/drawing/2014/main" id="{4262A757-9C77-49BE-AEA3-56B474D7940F}"/>
              </a:ext>
            </a:extLst>
          </p:cNvPr>
          <p:cNvSpPr>
            <a:spLocks noChangeArrowheads="1"/>
          </p:cNvSpPr>
          <p:nvPr/>
        </p:nvSpPr>
        <p:spPr bwMode="auto">
          <a:xfrm>
            <a:off x="393518" y="4457846"/>
            <a:ext cx="3842069"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7188" indent="-357188">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AR" altLang="es-CR" sz="900" dirty="0">
                <a:solidFill>
                  <a:srgbClr val="245178"/>
                </a:solidFill>
                <a:latin typeface="Myriad Pro" panose="020B0503030403020204" pitchFamily="34" charset="0"/>
              </a:rPr>
              <a:t>Fuente: Paz con la Naturaleza / MINAET. 2008. Guía práctica para el uso eficiente del agua en el Sector Público Costarricense. Disponible en: </a:t>
            </a:r>
            <a:r>
              <a:rPr lang="es-AR" altLang="es-CR" sz="900" b="1" dirty="0">
                <a:solidFill>
                  <a:srgbClr val="245178"/>
                </a:solidFill>
                <a:latin typeface="Myriad Pro" panose="020B0503030403020204" pitchFamily="34" charset="0"/>
                <a:hlinkClick r:id="rId10">
                  <a:extLst>
                    <a:ext uri="{A12FA001-AC4F-418D-AE19-62706E023703}">
                      <ahyp:hlinkClr xmlns:ahyp="http://schemas.microsoft.com/office/drawing/2018/hyperlinkcolor" val="tx"/>
                    </a:ext>
                  </a:extLst>
                </a:hlinkClick>
              </a:rPr>
              <a:t>http://www.digeca.go.cr/areas/herramientas-para-elaborar-pgai</a:t>
            </a:r>
            <a:r>
              <a:rPr lang="es-AR" altLang="es-CR" sz="900" b="1" dirty="0">
                <a:solidFill>
                  <a:srgbClr val="245178"/>
                </a:solidFill>
                <a:latin typeface="Myriad Pro" panose="020B0503030403020204" pitchFamily="34" charset="0"/>
              </a:rPr>
              <a:t> </a:t>
            </a:r>
            <a:endParaRPr lang="es-CR" altLang="es-CR" sz="900" b="1" dirty="0">
              <a:solidFill>
                <a:srgbClr val="245178"/>
              </a:solidFill>
              <a:latin typeface="Myriad Pro" panose="020B0503030403020204" pitchFamily="34" charset="0"/>
            </a:endParaRPr>
          </a:p>
        </p:txBody>
      </p:sp>
      <p:grpSp>
        <p:nvGrpSpPr>
          <p:cNvPr id="24" name="Grupo 23">
            <a:extLst>
              <a:ext uri="{FF2B5EF4-FFF2-40B4-BE49-F238E27FC236}">
                <a16:creationId xmlns:a16="http://schemas.microsoft.com/office/drawing/2014/main" id="{2B146F9F-7CDA-49AA-8503-BBA8AC375507}"/>
              </a:ext>
            </a:extLst>
          </p:cNvPr>
          <p:cNvGrpSpPr/>
          <p:nvPr/>
        </p:nvGrpSpPr>
        <p:grpSpPr>
          <a:xfrm>
            <a:off x="-3238" y="-17934"/>
            <a:ext cx="9144000" cy="5141975"/>
            <a:chOff x="-3238" y="-17934"/>
            <a:chExt cx="9144000" cy="5141975"/>
          </a:xfrm>
        </p:grpSpPr>
        <p:pic>
          <p:nvPicPr>
            <p:cNvPr id="3" name="Imagen 2">
              <a:extLst>
                <a:ext uri="{FF2B5EF4-FFF2-40B4-BE49-F238E27FC236}">
                  <a16:creationId xmlns:a16="http://schemas.microsoft.com/office/drawing/2014/main" id="{3810464D-BF33-4D11-9978-8E5D97791B3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38" y="-17934"/>
              <a:ext cx="9144000" cy="5141975"/>
            </a:xfrm>
            <a:prstGeom prst="rect">
              <a:avLst/>
            </a:prstGeom>
            <a:effectLst>
              <a:outerShdw blurRad="50800" dist="38100" dir="5400000" algn="t" rotWithShape="0">
                <a:prstClr val="black">
                  <a:alpha val="40000"/>
                </a:prstClr>
              </a:outerShdw>
            </a:effectLst>
          </p:spPr>
        </p:pic>
        <p:grpSp>
          <p:nvGrpSpPr>
            <p:cNvPr id="23" name="Grupo 22">
              <a:extLst>
                <a:ext uri="{FF2B5EF4-FFF2-40B4-BE49-F238E27FC236}">
                  <a16:creationId xmlns:a16="http://schemas.microsoft.com/office/drawing/2014/main" id="{72CCD526-CC7C-4CA9-8F08-04A7074FF787}"/>
                </a:ext>
              </a:extLst>
            </p:cNvPr>
            <p:cNvGrpSpPr/>
            <p:nvPr/>
          </p:nvGrpSpPr>
          <p:grpSpPr>
            <a:xfrm>
              <a:off x="96521" y="633730"/>
              <a:ext cx="707027" cy="707027"/>
              <a:chOff x="96521" y="633730"/>
              <a:chExt cx="707027" cy="707027"/>
            </a:xfrm>
          </p:grpSpPr>
          <p:sp>
            <p:nvSpPr>
              <p:cNvPr id="5" name="Elipse 4">
                <a:extLst>
                  <a:ext uri="{FF2B5EF4-FFF2-40B4-BE49-F238E27FC236}">
                    <a16:creationId xmlns:a16="http://schemas.microsoft.com/office/drawing/2014/main" id="{83C78354-2364-4256-BA10-7404C0D1DEA8}"/>
                  </a:ext>
                </a:extLst>
              </p:cNvPr>
              <p:cNvSpPr/>
              <p:nvPr/>
            </p:nvSpPr>
            <p:spPr>
              <a:xfrm>
                <a:off x="96521" y="633730"/>
                <a:ext cx="707027" cy="707027"/>
              </a:xfrm>
              <a:prstGeom prst="ellipse">
                <a:avLst/>
              </a:prstGeom>
              <a:solidFill>
                <a:srgbClr val="E2DFD4"/>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pic>
            <p:nvPicPr>
              <p:cNvPr id="6" name="Imagen 5">
                <a:extLst>
                  <a:ext uri="{FF2B5EF4-FFF2-40B4-BE49-F238E27FC236}">
                    <a16:creationId xmlns:a16="http://schemas.microsoft.com/office/drawing/2014/main" id="{015539F6-5438-462A-B2BB-D12BEC7974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0349" y="793749"/>
                <a:ext cx="368301" cy="368301"/>
              </a:xfrm>
              <a:prstGeom prst="rect">
                <a:avLst/>
              </a:prstGeom>
            </p:spPr>
          </p:pic>
        </p:grpSp>
      </p:grpSp>
      <p:sp>
        <p:nvSpPr>
          <p:cNvPr id="4" name="CuadroTexto 3">
            <a:extLst>
              <a:ext uri="{FF2B5EF4-FFF2-40B4-BE49-F238E27FC236}">
                <a16:creationId xmlns:a16="http://schemas.microsoft.com/office/drawing/2014/main" id="{9A475C78-1B48-4B1C-A07B-296467BC7151}"/>
              </a:ext>
            </a:extLst>
          </p:cNvPr>
          <p:cNvSpPr txBox="1"/>
          <p:nvPr/>
        </p:nvSpPr>
        <p:spPr>
          <a:xfrm>
            <a:off x="3108960" y="92529"/>
            <a:ext cx="5277394" cy="338554"/>
          </a:xfrm>
          <a:prstGeom prst="rect">
            <a:avLst/>
          </a:prstGeom>
          <a:noFill/>
        </p:spPr>
        <p:txBody>
          <a:bodyPr wrap="square" rtlCol="0">
            <a:spAutoFit/>
          </a:bodyPr>
          <a:lstStyle/>
          <a:p>
            <a:pPr algn="ctr"/>
            <a:r>
              <a:rPr lang="es-CR" sz="1600" b="1" dirty="0">
                <a:solidFill>
                  <a:srgbClr val="245178"/>
                </a:solidFill>
                <a:latin typeface="Myriad Pro" panose="020B0503030403020204" pitchFamily="34" charset="0"/>
              </a:rPr>
              <a:t>Gestión del Agua</a:t>
            </a:r>
          </a:p>
        </p:txBody>
      </p:sp>
    </p:spTree>
    <p:extLst>
      <p:ext uri="{BB962C8B-B14F-4D97-AF65-F5344CB8AC3E}">
        <p14:creationId xmlns:p14="http://schemas.microsoft.com/office/powerpoint/2010/main" val="138667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5EF099CE-85B4-487D-9B17-C2D094A867F4}"/>
              </a:ext>
            </a:extLst>
          </p:cNvPr>
          <p:cNvSpPr/>
          <p:nvPr/>
        </p:nvSpPr>
        <p:spPr>
          <a:xfrm>
            <a:off x="0" y="2586446"/>
            <a:ext cx="9144000" cy="2423703"/>
          </a:xfrm>
          <a:prstGeom prst="rect">
            <a:avLst/>
          </a:prstGeom>
          <a:solidFill>
            <a:srgbClr val="E2D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2" name="Imagen 1">
            <a:extLst>
              <a:ext uri="{FF2B5EF4-FFF2-40B4-BE49-F238E27FC236}">
                <a16:creationId xmlns:a16="http://schemas.microsoft.com/office/drawing/2014/main" id="{E9CEC303-C993-423D-AB8B-1D04EE19FC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 y="0"/>
            <a:ext cx="9147238" cy="5143500"/>
          </a:xfrm>
          <a:prstGeom prst="rect">
            <a:avLst/>
          </a:prstGeom>
        </p:spPr>
      </p:pic>
      <p:sp>
        <p:nvSpPr>
          <p:cNvPr id="7" name="30 Rectángulo">
            <a:extLst>
              <a:ext uri="{FF2B5EF4-FFF2-40B4-BE49-F238E27FC236}">
                <a16:creationId xmlns:a16="http://schemas.microsoft.com/office/drawing/2014/main" id="{7CFBDE2A-8CF7-4C91-A0A3-A55A4AB5825F}"/>
              </a:ext>
            </a:extLst>
          </p:cNvPr>
          <p:cNvSpPr>
            <a:spLocks noChangeArrowheads="1"/>
          </p:cNvSpPr>
          <p:nvPr/>
        </p:nvSpPr>
        <p:spPr bwMode="auto">
          <a:xfrm>
            <a:off x="382588" y="6392321"/>
            <a:ext cx="3433817"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7188" indent="-357188">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AR" altLang="es-CR" sz="900"/>
              <a:t>Fuente: Paz con la Naturaleza / MINAET. 2008. Guía práctica para el uso eficiente de la energía eléctrica en el Sector Público Costarricense. Disponible en: </a:t>
            </a:r>
            <a:r>
              <a:rPr lang="es-AR" altLang="es-CR" sz="900">
                <a:hlinkClick r:id="rId3"/>
              </a:rPr>
              <a:t>http://www.digeca.go.cr/areas/herramientas-para-elaborar-pgai</a:t>
            </a:r>
            <a:r>
              <a:rPr lang="es-AR" altLang="es-CR" sz="900"/>
              <a:t> </a:t>
            </a:r>
            <a:endParaRPr lang="es-CR" altLang="es-CR" sz="900"/>
          </a:p>
        </p:txBody>
      </p:sp>
      <p:grpSp>
        <p:nvGrpSpPr>
          <p:cNvPr id="18" name="Grupo 17">
            <a:extLst>
              <a:ext uri="{FF2B5EF4-FFF2-40B4-BE49-F238E27FC236}">
                <a16:creationId xmlns:a16="http://schemas.microsoft.com/office/drawing/2014/main" id="{778222DF-31DB-437F-98B8-44AF82DF58A6}"/>
              </a:ext>
            </a:extLst>
          </p:cNvPr>
          <p:cNvGrpSpPr/>
          <p:nvPr/>
        </p:nvGrpSpPr>
        <p:grpSpPr>
          <a:xfrm>
            <a:off x="661199" y="1018634"/>
            <a:ext cx="4566873" cy="3537873"/>
            <a:chOff x="661200" y="1120431"/>
            <a:chExt cx="4435468" cy="3436076"/>
          </a:xfrm>
        </p:grpSpPr>
        <p:sp>
          <p:nvSpPr>
            <p:cNvPr id="12" name="Rectángulo: esquinas redondeadas 11">
              <a:extLst>
                <a:ext uri="{FF2B5EF4-FFF2-40B4-BE49-F238E27FC236}">
                  <a16:creationId xmlns:a16="http://schemas.microsoft.com/office/drawing/2014/main" id="{6ECE3078-4F22-4AEB-891B-02B4F9854716}"/>
                </a:ext>
              </a:extLst>
            </p:cNvPr>
            <p:cNvSpPr/>
            <p:nvPr/>
          </p:nvSpPr>
          <p:spPr>
            <a:xfrm>
              <a:off x="661200" y="1120431"/>
              <a:ext cx="4435468" cy="3436076"/>
            </a:xfrm>
            <a:prstGeom prst="roundRect">
              <a:avLst/>
            </a:prstGeom>
            <a:solidFill>
              <a:srgbClr val="F2F2F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8" name="33 Diagrama">
              <a:extLst>
                <a:ext uri="{FF2B5EF4-FFF2-40B4-BE49-F238E27FC236}">
                  <a16:creationId xmlns:a16="http://schemas.microsoft.com/office/drawing/2014/main" id="{AC6AA82D-1973-4029-9EF2-DF21F80CC2F2}"/>
                </a:ext>
              </a:extLst>
            </p:cNvPr>
            <p:cNvPicPr>
              <a:picLocks noChangeArrowheads="1"/>
            </p:cNvPicPr>
            <p:nvPr/>
          </p:nvPicPr>
          <p:blipFill rotWithShape="1">
            <a:blip r:embed="rId4">
              <a:extLst>
                <a:ext uri="{28A0092B-C50C-407E-A947-70E740481C1C}">
                  <a14:useLocalDpi xmlns:a14="http://schemas.microsoft.com/office/drawing/2010/main" val="0"/>
                </a:ext>
              </a:extLst>
            </a:blip>
            <a:srcRect r="59665"/>
            <a:stretch/>
          </p:blipFill>
          <p:spPr bwMode="auto">
            <a:xfrm>
              <a:off x="913555" y="1300358"/>
              <a:ext cx="1202627" cy="3107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1 Diagrama">
              <a:extLst>
                <a:ext uri="{FF2B5EF4-FFF2-40B4-BE49-F238E27FC236}">
                  <a16:creationId xmlns:a16="http://schemas.microsoft.com/office/drawing/2014/main" id="{1F184DAA-2720-4BC6-9334-7C34946D421A}"/>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9502" y="1300358"/>
              <a:ext cx="2356465" cy="1420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32 Diagrama">
              <a:extLst>
                <a:ext uri="{FF2B5EF4-FFF2-40B4-BE49-F238E27FC236}">
                  <a16:creationId xmlns:a16="http://schemas.microsoft.com/office/drawing/2014/main" id="{9B47D19A-2EFC-44BD-B971-8A45470C384F}"/>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9502" y="2789288"/>
              <a:ext cx="2356463" cy="1605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2">
            <a:extLst>
              <a:ext uri="{FF2B5EF4-FFF2-40B4-BE49-F238E27FC236}">
                <a16:creationId xmlns:a16="http://schemas.microsoft.com/office/drawing/2014/main" id="{FF9A2809-60F8-43B0-8FFE-063D140468D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747" r="1395" b="1303"/>
          <a:stretch/>
        </p:blipFill>
        <p:spPr bwMode="auto">
          <a:xfrm>
            <a:off x="5349023" y="1018633"/>
            <a:ext cx="3392703" cy="2376000"/>
          </a:xfrm>
          <a:prstGeom prst="rect">
            <a:avLst/>
          </a:prstGeom>
          <a:noFill/>
          <a:ln>
            <a:noFill/>
          </a:ln>
          <a:effectLst>
            <a:outerShdw blurRad="38100" dist="35921" dir="2700000" algn="ctr" rotWithShape="0">
              <a:schemeClr val="bg1">
                <a:lumMod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 name="Grupo 18">
            <a:extLst>
              <a:ext uri="{FF2B5EF4-FFF2-40B4-BE49-F238E27FC236}">
                <a16:creationId xmlns:a16="http://schemas.microsoft.com/office/drawing/2014/main" id="{6BAAAC24-C397-41C1-A558-DD9D39F54DDC}"/>
              </a:ext>
            </a:extLst>
          </p:cNvPr>
          <p:cNvGrpSpPr/>
          <p:nvPr/>
        </p:nvGrpSpPr>
        <p:grpSpPr>
          <a:xfrm>
            <a:off x="5349023" y="3592261"/>
            <a:ext cx="3389140" cy="796860"/>
            <a:chOff x="5349023" y="3592261"/>
            <a:chExt cx="3389140" cy="796860"/>
          </a:xfrm>
        </p:grpSpPr>
        <p:pic>
          <p:nvPicPr>
            <p:cNvPr id="13" name="Picture 2">
              <a:extLst>
                <a:ext uri="{FF2B5EF4-FFF2-40B4-BE49-F238E27FC236}">
                  <a16:creationId xmlns:a16="http://schemas.microsoft.com/office/drawing/2014/main" id="{A8E2B4DB-E757-479A-A103-2EA358DCC25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404" t="50782" r="84449" b="36654"/>
            <a:stretch/>
          </p:blipFill>
          <p:spPr bwMode="auto">
            <a:xfrm>
              <a:off x="5349023" y="3606571"/>
              <a:ext cx="738268" cy="782550"/>
            </a:xfrm>
            <a:prstGeom prst="rect">
              <a:avLst/>
            </a:prstGeom>
            <a:noFill/>
            <a:ln w="12700">
              <a:noFill/>
              <a:miter lim="800000"/>
              <a:headEnd/>
              <a:tailEnd/>
            </a:ln>
            <a:effectLst>
              <a:outerShdw blurRad="38100" dist="35921" dir="2700000" algn="ctr" rotWithShape="0">
                <a:schemeClr val="bg1">
                  <a:lumMod val="65000"/>
                </a:schemeClr>
              </a:outerShdw>
            </a:effectLst>
            <a:extLst>
              <a:ext uri="{909E8E84-426E-40DD-AFC4-6F175D3DCCD1}">
                <a14:hiddenFill xmlns:a14="http://schemas.microsoft.com/office/drawing/2010/main">
                  <a:solidFill>
                    <a:schemeClr val="accent1"/>
                  </a:solidFill>
                </a14:hiddenFill>
              </a:ext>
            </a:extLst>
          </p:spPr>
        </p:pic>
        <p:pic>
          <p:nvPicPr>
            <p:cNvPr id="14" name="Picture 2">
              <a:extLst>
                <a:ext uri="{FF2B5EF4-FFF2-40B4-BE49-F238E27FC236}">
                  <a16:creationId xmlns:a16="http://schemas.microsoft.com/office/drawing/2014/main" id="{A1365AB1-6C70-4C77-9F1D-463115EA7C5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737" t="50782" r="75116" b="36654"/>
            <a:stretch/>
          </p:blipFill>
          <p:spPr bwMode="auto">
            <a:xfrm>
              <a:off x="6232647" y="3606571"/>
              <a:ext cx="738268" cy="782550"/>
            </a:xfrm>
            <a:prstGeom prst="rect">
              <a:avLst/>
            </a:prstGeom>
            <a:noFill/>
            <a:ln w="12700">
              <a:noFill/>
              <a:miter lim="800000"/>
              <a:headEnd/>
              <a:tailEnd/>
            </a:ln>
            <a:effectLst>
              <a:outerShdw blurRad="38100" dist="35921" dir="2700000" algn="ctr" rotWithShape="0">
                <a:schemeClr val="bg1">
                  <a:lumMod val="65000"/>
                </a:schemeClr>
              </a:outerShdw>
            </a:effectLst>
            <a:extLst>
              <a:ext uri="{909E8E84-426E-40DD-AFC4-6F175D3DCCD1}">
                <a14:hiddenFill xmlns:a14="http://schemas.microsoft.com/office/drawing/2010/main">
                  <a:solidFill>
                    <a:schemeClr val="accent1"/>
                  </a:solidFill>
                </a14:hiddenFill>
              </a:ext>
            </a:extLst>
          </p:spPr>
        </p:pic>
        <p:pic>
          <p:nvPicPr>
            <p:cNvPr id="15" name="Picture 2">
              <a:extLst>
                <a:ext uri="{FF2B5EF4-FFF2-40B4-BE49-F238E27FC236}">
                  <a16:creationId xmlns:a16="http://schemas.microsoft.com/office/drawing/2014/main" id="{5ED9DDCE-C27D-4323-82AD-F500411EA74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488" t="50782" r="65365" b="36654"/>
            <a:stretch/>
          </p:blipFill>
          <p:spPr bwMode="auto">
            <a:xfrm>
              <a:off x="7116271" y="3592261"/>
              <a:ext cx="738268" cy="782550"/>
            </a:xfrm>
            <a:prstGeom prst="rect">
              <a:avLst/>
            </a:prstGeom>
            <a:noFill/>
            <a:ln w="12700">
              <a:noFill/>
              <a:miter lim="800000"/>
              <a:headEnd/>
              <a:tailEnd/>
            </a:ln>
            <a:effectLst>
              <a:outerShdw blurRad="38100" dist="35921" dir="2700000" algn="ctr" rotWithShape="0">
                <a:schemeClr val="bg1">
                  <a:lumMod val="65000"/>
                </a:schemeClr>
              </a:outerShdw>
            </a:effectLst>
            <a:extLst>
              <a:ext uri="{909E8E84-426E-40DD-AFC4-6F175D3DCCD1}">
                <a14:hiddenFill xmlns:a14="http://schemas.microsoft.com/office/drawing/2010/main">
                  <a:solidFill>
                    <a:schemeClr val="accent1"/>
                  </a:solidFill>
                </a14:hiddenFill>
              </a:ext>
            </a:extLst>
          </p:spPr>
        </p:pic>
        <p:pic>
          <p:nvPicPr>
            <p:cNvPr id="16" name="Picture 2">
              <a:extLst>
                <a:ext uri="{FF2B5EF4-FFF2-40B4-BE49-F238E27FC236}">
                  <a16:creationId xmlns:a16="http://schemas.microsoft.com/office/drawing/2014/main" id="{5F8390C1-76C3-49CD-8542-D4CFC1387A0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5962" t="50468" r="55891" b="36968"/>
            <a:stretch/>
          </p:blipFill>
          <p:spPr bwMode="auto">
            <a:xfrm>
              <a:off x="7999895" y="3592261"/>
              <a:ext cx="738268" cy="782550"/>
            </a:xfrm>
            <a:prstGeom prst="rect">
              <a:avLst/>
            </a:prstGeom>
            <a:noFill/>
            <a:ln w="12700">
              <a:noFill/>
              <a:miter lim="800000"/>
              <a:headEnd/>
              <a:tailEnd/>
            </a:ln>
            <a:effectLst>
              <a:outerShdw blurRad="38100" dist="35921" dir="2700000" algn="ctr" rotWithShape="0">
                <a:schemeClr val="bg1">
                  <a:lumMod val="65000"/>
                </a:schemeClr>
              </a:outerShdw>
            </a:effectLst>
            <a:extLst>
              <a:ext uri="{909E8E84-426E-40DD-AFC4-6F175D3DCCD1}">
                <a14:hiddenFill xmlns:a14="http://schemas.microsoft.com/office/drawing/2010/main">
                  <a:solidFill>
                    <a:schemeClr val="accent1"/>
                  </a:solidFill>
                </a14:hiddenFill>
              </a:ext>
            </a:extLst>
          </p:spPr>
        </p:pic>
      </p:grpSp>
      <p:grpSp>
        <p:nvGrpSpPr>
          <p:cNvPr id="21" name="Grupo 20">
            <a:extLst>
              <a:ext uri="{FF2B5EF4-FFF2-40B4-BE49-F238E27FC236}">
                <a16:creationId xmlns:a16="http://schemas.microsoft.com/office/drawing/2014/main" id="{AC52A7C1-3E6B-4D65-935B-6765FD1D9EE5}"/>
              </a:ext>
            </a:extLst>
          </p:cNvPr>
          <p:cNvGrpSpPr/>
          <p:nvPr/>
        </p:nvGrpSpPr>
        <p:grpSpPr>
          <a:xfrm>
            <a:off x="-1619" y="-51132"/>
            <a:ext cx="9144000" cy="5141975"/>
            <a:chOff x="0" y="762"/>
            <a:chExt cx="9144000" cy="5141975"/>
          </a:xfrm>
        </p:grpSpPr>
        <p:pic>
          <p:nvPicPr>
            <p:cNvPr id="3" name="Imagen 2">
              <a:extLst>
                <a:ext uri="{FF2B5EF4-FFF2-40B4-BE49-F238E27FC236}">
                  <a16:creationId xmlns:a16="http://schemas.microsoft.com/office/drawing/2014/main" id="{F359DD4D-2F49-4DDE-8BC2-5563DC5B09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762"/>
              <a:ext cx="9144000" cy="5141975"/>
            </a:xfrm>
            <a:prstGeom prst="rect">
              <a:avLst/>
            </a:prstGeom>
            <a:effectLst>
              <a:outerShdw blurRad="50800" dist="38100" dir="5400000" algn="t" rotWithShape="0">
                <a:prstClr val="black">
                  <a:alpha val="40000"/>
                </a:prstClr>
              </a:outerShdw>
            </a:effectLst>
          </p:spPr>
        </p:pic>
        <p:grpSp>
          <p:nvGrpSpPr>
            <p:cNvPr id="20" name="Grupo 19">
              <a:extLst>
                <a:ext uri="{FF2B5EF4-FFF2-40B4-BE49-F238E27FC236}">
                  <a16:creationId xmlns:a16="http://schemas.microsoft.com/office/drawing/2014/main" id="{18504B96-3EE1-4E4E-97D7-FAD1682BF52D}"/>
                </a:ext>
              </a:extLst>
            </p:cNvPr>
            <p:cNvGrpSpPr/>
            <p:nvPr/>
          </p:nvGrpSpPr>
          <p:grpSpPr>
            <a:xfrm>
              <a:off x="96521" y="633730"/>
              <a:ext cx="707027" cy="707027"/>
              <a:chOff x="96521" y="633730"/>
              <a:chExt cx="707027" cy="707027"/>
            </a:xfrm>
          </p:grpSpPr>
          <p:sp>
            <p:nvSpPr>
              <p:cNvPr id="5" name="Elipse 4">
                <a:extLst>
                  <a:ext uri="{FF2B5EF4-FFF2-40B4-BE49-F238E27FC236}">
                    <a16:creationId xmlns:a16="http://schemas.microsoft.com/office/drawing/2014/main" id="{385C2977-853E-493E-A509-666735BFB4CC}"/>
                  </a:ext>
                </a:extLst>
              </p:cNvPr>
              <p:cNvSpPr/>
              <p:nvPr/>
            </p:nvSpPr>
            <p:spPr>
              <a:xfrm>
                <a:off x="96521" y="633730"/>
                <a:ext cx="707027" cy="707027"/>
              </a:xfrm>
              <a:prstGeom prst="ellipse">
                <a:avLst/>
              </a:prstGeom>
              <a:solidFill>
                <a:srgbClr val="E2DFD4"/>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pic>
            <p:nvPicPr>
              <p:cNvPr id="6" name="Imagen 5">
                <a:extLst>
                  <a:ext uri="{FF2B5EF4-FFF2-40B4-BE49-F238E27FC236}">
                    <a16:creationId xmlns:a16="http://schemas.microsoft.com/office/drawing/2014/main" id="{22E213B4-6273-40E9-9439-542EFFEC8B9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0349" y="793749"/>
                <a:ext cx="368301" cy="368301"/>
              </a:xfrm>
              <a:prstGeom prst="rect">
                <a:avLst/>
              </a:prstGeom>
            </p:spPr>
          </p:pic>
        </p:grpSp>
      </p:grpSp>
      <p:sp>
        <p:nvSpPr>
          <p:cNvPr id="4" name="CuadroTexto 3">
            <a:extLst>
              <a:ext uri="{FF2B5EF4-FFF2-40B4-BE49-F238E27FC236}">
                <a16:creationId xmlns:a16="http://schemas.microsoft.com/office/drawing/2014/main" id="{CB042462-C6C9-4DEB-8A82-4D69FB8611E0}"/>
              </a:ext>
            </a:extLst>
          </p:cNvPr>
          <p:cNvSpPr txBox="1"/>
          <p:nvPr/>
        </p:nvSpPr>
        <p:spPr>
          <a:xfrm>
            <a:off x="3108960" y="92529"/>
            <a:ext cx="5277394" cy="338554"/>
          </a:xfrm>
          <a:prstGeom prst="rect">
            <a:avLst/>
          </a:prstGeom>
          <a:noFill/>
        </p:spPr>
        <p:txBody>
          <a:bodyPr wrap="square" rtlCol="0">
            <a:spAutoFit/>
          </a:bodyPr>
          <a:lstStyle/>
          <a:p>
            <a:pPr algn="ctr"/>
            <a:r>
              <a:rPr lang="es-CR" sz="1600" b="1" dirty="0">
                <a:solidFill>
                  <a:srgbClr val="245178"/>
                </a:solidFill>
                <a:latin typeface="Myriad Pro" panose="020B0503030403020204" pitchFamily="34" charset="0"/>
              </a:rPr>
              <a:t>Gestión de la Energía</a:t>
            </a:r>
          </a:p>
        </p:txBody>
      </p:sp>
    </p:spTree>
    <p:extLst>
      <p:ext uri="{BB962C8B-B14F-4D97-AF65-F5344CB8AC3E}">
        <p14:creationId xmlns:p14="http://schemas.microsoft.com/office/powerpoint/2010/main" val="172522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1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914A6FE6-001C-4543-B69E-40140B391B8A}"/>
              </a:ext>
            </a:extLst>
          </p:cNvPr>
          <p:cNvSpPr/>
          <p:nvPr/>
        </p:nvSpPr>
        <p:spPr>
          <a:xfrm>
            <a:off x="0" y="2586446"/>
            <a:ext cx="9144000" cy="2423703"/>
          </a:xfrm>
          <a:prstGeom prst="rect">
            <a:avLst/>
          </a:prstGeom>
          <a:solidFill>
            <a:srgbClr val="E2D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2" name="Imagen 1">
            <a:extLst>
              <a:ext uri="{FF2B5EF4-FFF2-40B4-BE49-F238E27FC236}">
                <a16:creationId xmlns:a16="http://schemas.microsoft.com/office/drawing/2014/main" id="{E138FC4C-2019-4FB1-8467-52500373A2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 y="0"/>
            <a:ext cx="9147238" cy="5143500"/>
          </a:xfrm>
          <a:prstGeom prst="rect">
            <a:avLst/>
          </a:prstGeom>
        </p:spPr>
      </p:pic>
      <p:pic>
        <p:nvPicPr>
          <p:cNvPr id="3" name="Imagen 2">
            <a:extLst>
              <a:ext uri="{FF2B5EF4-FFF2-40B4-BE49-F238E27FC236}">
                <a16:creationId xmlns:a16="http://schemas.microsoft.com/office/drawing/2014/main" id="{2DB043BA-7F66-4DE4-86ED-A82C459546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04"/>
            <a:ext cx="9144000" cy="5141975"/>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F4922D02-478B-43F1-8A80-2911A598DEC0}"/>
              </a:ext>
            </a:extLst>
          </p:cNvPr>
          <p:cNvSpPr txBox="1"/>
          <p:nvPr/>
        </p:nvSpPr>
        <p:spPr>
          <a:xfrm>
            <a:off x="3108960" y="92529"/>
            <a:ext cx="5277394" cy="338554"/>
          </a:xfrm>
          <a:prstGeom prst="rect">
            <a:avLst/>
          </a:prstGeom>
          <a:noFill/>
        </p:spPr>
        <p:txBody>
          <a:bodyPr wrap="square" rtlCol="0">
            <a:spAutoFit/>
          </a:bodyPr>
          <a:lstStyle/>
          <a:p>
            <a:pPr algn="ctr"/>
            <a:r>
              <a:rPr lang="es-CR" sz="1600" b="1" dirty="0">
                <a:solidFill>
                  <a:srgbClr val="245178"/>
                </a:solidFill>
                <a:latin typeface="Myriad Pro" panose="020B0503030403020204" pitchFamily="34" charset="0"/>
              </a:rPr>
              <a:t>Gestión de Residuos Sólidos</a:t>
            </a:r>
          </a:p>
        </p:txBody>
      </p:sp>
      <p:sp>
        <p:nvSpPr>
          <p:cNvPr id="5" name="Elipse 4">
            <a:extLst>
              <a:ext uri="{FF2B5EF4-FFF2-40B4-BE49-F238E27FC236}">
                <a16:creationId xmlns:a16="http://schemas.microsoft.com/office/drawing/2014/main" id="{8215F05C-9D10-4D92-8E51-0543A185718A}"/>
              </a:ext>
            </a:extLst>
          </p:cNvPr>
          <p:cNvSpPr/>
          <p:nvPr/>
        </p:nvSpPr>
        <p:spPr>
          <a:xfrm>
            <a:off x="96521" y="633730"/>
            <a:ext cx="707027" cy="707027"/>
          </a:xfrm>
          <a:prstGeom prst="ellipse">
            <a:avLst/>
          </a:prstGeom>
          <a:solidFill>
            <a:srgbClr val="E2DFD4"/>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pic>
        <p:nvPicPr>
          <p:cNvPr id="6" name="Imagen 5">
            <a:extLst>
              <a:ext uri="{FF2B5EF4-FFF2-40B4-BE49-F238E27FC236}">
                <a16:creationId xmlns:a16="http://schemas.microsoft.com/office/drawing/2014/main" id="{D9071092-7027-485B-9333-FD355AA597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349" y="793749"/>
            <a:ext cx="368301" cy="368301"/>
          </a:xfrm>
          <a:prstGeom prst="rect">
            <a:avLst/>
          </a:prstGeom>
        </p:spPr>
      </p:pic>
      <p:pic>
        <p:nvPicPr>
          <p:cNvPr id="8" name="Picture 2">
            <a:extLst>
              <a:ext uri="{FF2B5EF4-FFF2-40B4-BE49-F238E27FC236}">
                <a16:creationId xmlns:a16="http://schemas.microsoft.com/office/drawing/2014/main" id="{8CBC002A-B658-4D5A-A9C3-0A71320662E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879" t="7537" r="8391" b="8521"/>
          <a:stretch/>
        </p:blipFill>
        <p:spPr bwMode="auto">
          <a:xfrm>
            <a:off x="5455749" y="1241280"/>
            <a:ext cx="3103177" cy="2108379"/>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upo 12">
            <a:extLst>
              <a:ext uri="{FF2B5EF4-FFF2-40B4-BE49-F238E27FC236}">
                <a16:creationId xmlns:a16="http://schemas.microsoft.com/office/drawing/2014/main" id="{DE5FCE5D-31CF-46D6-82B6-6F92DA31C776}"/>
              </a:ext>
            </a:extLst>
          </p:cNvPr>
          <p:cNvGrpSpPr/>
          <p:nvPr/>
        </p:nvGrpSpPr>
        <p:grpSpPr>
          <a:xfrm>
            <a:off x="5455749" y="3750656"/>
            <a:ext cx="3103177" cy="652813"/>
            <a:chOff x="4382588" y="3549340"/>
            <a:chExt cx="3134951" cy="659497"/>
          </a:xfrm>
          <a:effectLst>
            <a:outerShdw blurRad="50800" dist="38100" dir="5400000" algn="t" rotWithShape="0">
              <a:prstClr val="black">
                <a:alpha val="40000"/>
              </a:prstClr>
            </a:outerShdw>
          </a:effectLst>
        </p:grpSpPr>
        <p:pic>
          <p:nvPicPr>
            <p:cNvPr id="9" name="Picture 2">
              <a:extLst>
                <a:ext uri="{FF2B5EF4-FFF2-40B4-BE49-F238E27FC236}">
                  <a16:creationId xmlns:a16="http://schemas.microsoft.com/office/drawing/2014/main" id="{17271D1C-2664-48E3-AB92-C1D1F07CD14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791" t="34861" r="79977" b="54198"/>
            <a:stretch/>
          </p:blipFill>
          <p:spPr bwMode="auto">
            <a:xfrm>
              <a:off x="4382588" y="3549342"/>
              <a:ext cx="643211" cy="659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EAF67984-2037-4E3D-96A9-A93BF4D425A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174" t="34951" r="71728" b="54108"/>
            <a:stretch/>
          </p:blipFill>
          <p:spPr bwMode="auto">
            <a:xfrm>
              <a:off x="5214258" y="3549342"/>
              <a:ext cx="631372" cy="659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a:extLst>
                <a:ext uri="{FF2B5EF4-FFF2-40B4-BE49-F238E27FC236}">
                  <a16:creationId xmlns:a16="http://schemas.microsoft.com/office/drawing/2014/main" id="{BFADAB99-BCB1-4898-AA7B-F87BE511E1D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280" t="34872" r="63793" b="54187"/>
            <a:stretch/>
          </p:blipFill>
          <p:spPr bwMode="auto">
            <a:xfrm>
              <a:off x="6045926" y="3549341"/>
              <a:ext cx="616131" cy="659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237C3D7A-DD8C-4FE6-B11B-F49FA07770A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7527" t="34983" r="55425" b="54076"/>
            <a:stretch/>
          </p:blipFill>
          <p:spPr bwMode="auto">
            <a:xfrm>
              <a:off x="6890657" y="3549340"/>
              <a:ext cx="626882" cy="659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8" name="Grupo 87">
            <a:extLst>
              <a:ext uri="{FF2B5EF4-FFF2-40B4-BE49-F238E27FC236}">
                <a16:creationId xmlns:a16="http://schemas.microsoft.com/office/drawing/2014/main" id="{701FF804-1ED7-4F64-AEBC-BB1A9DCCBB17}"/>
              </a:ext>
            </a:extLst>
          </p:cNvPr>
          <p:cNvGrpSpPr/>
          <p:nvPr/>
        </p:nvGrpSpPr>
        <p:grpSpPr>
          <a:xfrm>
            <a:off x="803543" y="1365068"/>
            <a:ext cx="4421599" cy="2737784"/>
            <a:chOff x="803543" y="1365068"/>
            <a:chExt cx="4421599" cy="2737784"/>
          </a:xfrm>
          <a:effectLst>
            <a:outerShdw blurRad="50800" dist="38100" dir="5400000" algn="t" rotWithShape="0">
              <a:prstClr val="black">
                <a:alpha val="40000"/>
              </a:prstClr>
            </a:outerShdw>
          </a:effectLst>
        </p:grpSpPr>
        <p:pic>
          <p:nvPicPr>
            <p:cNvPr id="14" name="20 Diagrama">
              <a:extLst>
                <a:ext uri="{FF2B5EF4-FFF2-40B4-BE49-F238E27FC236}">
                  <a16:creationId xmlns:a16="http://schemas.microsoft.com/office/drawing/2014/main" id="{A11A535B-9D4E-4555-B648-020D573AE1CC}"/>
                </a:ext>
              </a:extLst>
            </p:cNvPr>
            <p:cNvPicPr>
              <a:picLocks noChangeArrowheads="1"/>
            </p:cNvPicPr>
            <p:nvPr/>
          </p:nvPicPr>
          <p:blipFill rotWithShape="1">
            <a:blip r:embed="rId6">
              <a:extLst>
                <a:ext uri="{28A0092B-C50C-407E-A947-70E740481C1C}">
                  <a14:useLocalDpi xmlns:a14="http://schemas.microsoft.com/office/drawing/2010/main" val="0"/>
                </a:ext>
              </a:extLst>
            </a:blip>
            <a:srcRect l="30154" t="11946" r="1691" b="18399"/>
            <a:stretch/>
          </p:blipFill>
          <p:spPr bwMode="auto">
            <a:xfrm>
              <a:off x="1574074" y="1365068"/>
              <a:ext cx="3618412" cy="2737783"/>
            </a:xfrm>
            <a:prstGeom prst="rect">
              <a:avLst/>
            </a:prstGeom>
            <a:noFill/>
            <a:ln>
              <a:noFill/>
            </a:ln>
            <a:effectLst>
              <a:outerShdw blurRad="50800" dist="38100" dir="5400000" algn="t" rotWithShape="0">
                <a:prstClr val="black">
                  <a:alpha val="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ectángulo 49">
              <a:extLst>
                <a:ext uri="{FF2B5EF4-FFF2-40B4-BE49-F238E27FC236}">
                  <a16:creationId xmlns:a16="http://schemas.microsoft.com/office/drawing/2014/main" id="{4B9CB8AD-5C04-4AC2-857F-4F518CBC1FAC}"/>
                </a:ext>
              </a:extLst>
            </p:cNvPr>
            <p:cNvSpPr/>
            <p:nvPr/>
          </p:nvSpPr>
          <p:spPr>
            <a:xfrm>
              <a:off x="1574069" y="2148841"/>
              <a:ext cx="3618413" cy="119500"/>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62" name="Rectángulo 61">
              <a:extLst>
                <a:ext uri="{FF2B5EF4-FFF2-40B4-BE49-F238E27FC236}">
                  <a16:creationId xmlns:a16="http://schemas.microsoft.com/office/drawing/2014/main" id="{2B5119A1-A6CF-4518-8756-F96F8825D1B5}"/>
                </a:ext>
              </a:extLst>
            </p:cNvPr>
            <p:cNvSpPr/>
            <p:nvPr/>
          </p:nvSpPr>
          <p:spPr>
            <a:xfrm>
              <a:off x="1574069" y="3130184"/>
              <a:ext cx="3618413" cy="119500"/>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65" name="Rectángulo 64">
              <a:extLst>
                <a:ext uri="{FF2B5EF4-FFF2-40B4-BE49-F238E27FC236}">
                  <a16:creationId xmlns:a16="http://schemas.microsoft.com/office/drawing/2014/main" id="{BB6FBF58-FB1F-419C-BD9E-5EA40AE0360A}"/>
                </a:ext>
              </a:extLst>
            </p:cNvPr>
            <p:cNvSpPr/>
            <p:nvPr/>
          </p:nvSpPr>
          <p:spPr>
            <a:xfrm>
              <a:off x="823141" y="1369737"/>
              <a:ext cx="750928" cy="783964"/>
            </a:xfrm>
            <a:prstGeom prst="rect">
              <a:avLst/>
            </a:prstGeom>
            <a:solidFill>
              <a:srgbClr val="A6C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67" name="Picture 2">
              <a:extLst>
                <a:ext uri="{FF2B5EF4-FFF2-40B4-BE49-F238E27FC236}">
                  <a16:creationId xmlns:a16="http://schemas.microsoft.com/office/drawing/2014/main" id="{2FE93A77-29BE-44C3-8240-572F0592CC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791" t="35175" r="79977" b="54198"/>
            <a:stretch/>
          </p:blipFill>
          <p:spPr bwMode="auto">
            <a:xfrm>
              <a:off x="879452" y="1444671"/>
              <a:ext cx="636692" cy="634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Rectángulo 67">
              <a:extLst>
                <a:ext uri="{FF2B5EF4-FFF2-40B4-BE49-F238E27FC236}">
                  <a16:creationId xmlns:a16="http://schemas.microsoft.com/office/drawing/2014/main" id="{603FC789-6CC4-4D83-954E-C6B535D785EE}"/>
                </a:ext>
              </a:extLst>
            </p:cNvPr>
            <p:cNvSpPr/>
            <p:nvPr/>
          </p:nvSpPr>
          <p:spPr>
            <a:xfrm>
              <a:off x="821522" y="2156999"/>
              <a:ext cx="750928" cy="1092684"/>
            </a:xfrm>
            <a:prstGeom prst="rect">
              <a:avLst/>
            </a:prstGeom>
            <a:solidFill>
              <a:srgbClr val="82C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cxnSp>
          <p:nvCxnSpPr>
            <p:cNvPr id="24" name="Conector recto 23">
              <a:extLst>
                <a:ext uri="{FF2B5EF4-FFF2-40B4-BE49-F238E27FC236}">
                  <a16:creationId xmlns:a16="http://schemas.microsoft.com/office/drawing/2014/main" id="{A80B6EEA-46FA-4DEE-95A1-C7E42B15D193}"/>
                </a:ext>
              </a:extLst>
            </p:cNvPr>
            <p:cNvCxnSpPr>
              <a:cxnSpLocks/>
            </p:cNvCxnSpPr>
            <p:nvPr/>
          </p:nvCxnSpPr>
          <p:spPr>
            <a:xfrm>
              <a:off x="803548" y="2146002"/>
              <a:ext cx="4388939" cy="769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73" name="Picture 2">
              <a:extLst>
                <a:ext uri="{FF2B5EF4-FFF2-40B4-BE49-F238E27FC236}">
                  <a16:creationId xmlns:a16="http://schemas.microsoft.com/office/drawing/2014/main" id="{1FE9F78F-406D-444D-82DF-A1E9D5A29C3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495" t="34951" r="72422" b="54392"/>
            <a:stretch/>
          </p:blipFill>
          <p:spPr bwMode="auto">
            <a:xfrm>
              <a:off x="914400" y="2363542"/>
              <a:ext cx="535578" cy="635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Rectángulo 75">
              <a:extLst>
                <a:ext uri="{FF2B5EF4-FFF2-40B4-BE49-F238E27FC236}">
                  <a16:creationId xmlns:a16="http://schemas.microsoft.com/office/drawing/2014/main" id="{08356254-7AAB-4353-A6FA-F64B2B844E77}"/>
                </a:ext>
              </a:extLst>
            </p:cNvPr>
            <p:cNvSpPr/>
            <p:nvPr/>
          </p:nvSpPr>
          <p:spPr>
            <a:xfrm>
              <a:off x="824375" y="3277508"/>
              <a:ext cx="750928" cy="825344"/>
            </a:xfrm>
            <a:prstGeom prst="rect">
              <a:avLst/>
            </a:prstGeom>
            <a:solidFill>
              <a:srgbClr val="62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cxnSp>
          <p:nvCxnSpPr>
            <p:cNvPr id="25" name="Conector recto 24">
              <a:extLst>
                <a:ext uri="{FF2B5EF4-FFF2-40B4-BE49-F238E27FC236}">
                  <a16:creationId xmlns:a16="http://schemas.microsoft.com/office/drawing/2014/main" id="{9795F076-8ED1-469B-8856-887E56DC73E2}"/>
                </a:ext>
              </a:extLst>
            </p:cNvPr>
            <p:cNvCxnSpPr>
              <a:cxnSpLocks/>
            </p:cNvCxnSpPr>
            <p:nvPr/>
          </p:nvCxnSpPr>
          <p:spPr>
            <a:xfrm>
              <a:off x="803543" y="3268357"/>
              <a:ext cx="438893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77" name="Picture 2">
              <a:extLst>
                <a:ext uri="{FF2B5EF4-FFF2-40B4-BE49-F238E27FC236}">
                  <a16:creationId xmlns:a16="http://schemas.microsoft.com/office/drawing/2014/main" id="{1AAA861A-8A49-4671-B579-293286688D2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805" t="35146" r="64186" b="54345"/>
            <a:stretch/>
          </p:blipFill>
          <p:spPr bwMode="auto">
            <a:xfrm>
              <a:off x="940526" y="3383280"/>
              <a:ext cx="529045" cy="62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5" name="Conector recto 84">
              <a:extLst>
                <a:ext uri="{FF2B5EF4-FFF2-40B4-BE49-F238E27FC236}">
                  <a16:creationId xmlns:a16="http://schemas.microsoft.com/office/drawing/2014/main" id="{DAABAA42-5795-4FCA-9490-CB0D314A26DD}"/>
                </a:ext>
              </a:extLst>
            </p:cNvPr>
            <p:cNvCxnSpPr>
              <a:cxnSpLocks/>
            </p:cNvCxnSpPr>
            <p:nvPr/>
          </p:nvCxnSpPr>
          <p:spPr>
            <a:xfrm>
              <a:off x="1572450" y="2145945"/>
              <a:ext cx="3652692" cy="14343"/>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7" name="Conector recto 86">
              <a:extLst>
                <a:ext uri="{FF2B5EF4-FFF2-40B4-BE49-F238E27FC236}">
                  <a16:creationId xmlns:a16="http://schemas.microsoft.com/office/drawing/2014/main" id="{07916341-0695-414F-8CA8-1752FA0DA6D3}"/>
                </a:ext>
              </a:extLst>
            </p:cNvPr>
            <p:cNvCxnSpPr>
              <a:cxnSpLocks/>
            </p:cNvCxnSpPr>
            <p:nvPr/>
          </p:nvCxnSpPr>
          <p:spPr>
            <a:xfrm>
              <a:off x="1572450" y="3266210"/>
              <a:ext cx="3652692" cy="14343"/>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4" name="Rectángulo 83">
              <a:extLst>
                <a:ext uri="{FF2B5EF4-FFF2-40B4-BE49-F238E27FC236}">
                  <a16:creationId xmlns:a16="http://schemas.microsoft.com/office/drawing/2014/main" id="{F0DBC6F5-29A3-4651-997E-A929B917FBB7}"/>
                </a:ext>
              </a:extLst>
            </p:cNvPr>
            <p:cNvSpPr/>
            <p:nvPr/>
          </p:nvSpPr>
          <p:spPr>
            <a:xfrm>
              <a:off x="821522" y="1370500"/>
              <a:ext cx="4388939" cy="273235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spTree>
    <p:extLst>
      <p:ext uri="{BB962C8B-B14F-4D97-AF65-F5344CB8AC3E}">
        <p14:creationId xmlns:p14="http://schemas.microsoft.com/office/powerpoint/2010/main" val="3063472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wipe(down)">
                                      <p:cBhvr>
                                        <p:cTn id="7" dur="580">
                                          <p:stCondLst>
                                            <p:cond delay="0"/>
                                          </p:stCondLst>
                                        </p:cTn>
                                        <p:tgtEl>
                                          <p:spTgt spid="88"/>
                                        </p:tgtEl>
                                      </p:cBhvr>
                                    </p:animEffect>
                                    <p:anim calcmode="lin" valueType="num">
                                      <p:cBhvr>
                                        <p:cTn id="8" dur="1822" tmFilter="0,0; 0.14,0.36; 0.43,0.73; 0.71,0.91; 1.0,1.0">
                                          <p:stCondLst>
                                            <p:cond delay="0"/>
                                          </p:stCondLst>
                                        </p:cTn>
                                        <p:tgtEl>
                                          <p:spTgt spid="8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8"/>
                                        </p:tgtEl>
                                        <p:attrNameLst>
                                          <p:attrName>ppt_y</p:attrName>
                                        </p:attrNameLst>
                                      </p:cBhvr>
                                      <p:tavLst>
                                        <p:tav tm="0" fmla="#ppt_y-sin(pi*$)/81">
                                          <p:val>
                                            <p:fltVal val="0"/>
                                          </p:val>
                                        </p:tav>
                                        <p:tav tm="100000">
                                          <p:val>
                                            <p:fltVal val="1"/>
                                          </p:val>
                                        </p:tav>
                                      </p:tavLst>
                                    </p:anim>
                                    <p:animScale>
                                      <p:cBhvr>
                                        <p:cTn id="13" dur="26">
                                          <p:stCondLst>
                                            <p:cond delay="650"/>
                                          </p:stCondLst>
                                        </p:cTn>
                                        <p:tgtEl>
                                          <p:spTgt spid="88"/>
                                        </p:tgtEl>
                                      </p:cBhvr>
                                      <p:to x="100000" y="60000"/>
                                    </p:animScale>
                                    <p:animScale>
                                      <p:cBhvr>
                                        <p:cTn id="14" dur="166" decel="50000">
                                          <p:stCondLst>
                                            <p:cond delay="676"/>
                                          </p:stCondLst>
                                        </p:cTn>
                                        <p:tgtEl>
                                          <p:spTgt spid="88"/>
                                        </p:tgtEl>
                                      </p:cBhvr>
                                      <p:to x="100000" y="100000"/>
                                    </p:animScale>
                                    <p:animScale>
                                      <p:cBhvr>
                                        <p:cTn id="15" dur="26">
                                          <p:stCondLst>
                                            <p:cond delay="1312"/>
                                          </p:stCondLst>
                                        </p:cTn>
                                        <p:tgtEl>
                                          <p:spTgt spid="88"/>
                                        </p:tgtEl>
                                      </p:cBhvr>
                                      <p:to x="100000" y="80000"/>
                                    </p:animScale>
                                    <p:animScale>
                                      <p:cBhvr>
                                        <p:cTn id="16" dur="166" decel="50000">
                                          <p:stCondLst>
                                            <p:cond delay="1338"/>
                                          </p:stCondLst>
                                        </p:cTn>
                                        <p:tgtEl>
                                          <p:spTgt spid="88"/>
                                        </p:tgtEl>
                                      </p:cBhvr>
                                      <p:to x="100000" y="100000"/>
                                    </p:animScale>
                                    <p:animScale>
                                      <p:cBhvr>
                                        <p:cTn id="17" dur="26">
                                          <p:stCondLst>
                                            <p:cond delay="1642"/>
                                          </p:stCondLst>
                                        </p:cTn>
                                        <p:tgtEl>
                                          <p:spTgt spid="88"/>
                                        </p:tgtEl>
                                      </p:cBhvr>
                                      <p:to x="100000" y="90000"/>
                                    </p:animScale>
                                    <p:animScale>
                                      <p:cBhvr>
                                        <p:cTn id="18" dur="166" decel="50000">
                                          <p:stCondLst>
                                            <p:cond delay="1668"/>
                                          </p:stCondLst>
                                        </p:cTn>
                                        <p:tgtEl>
                                          <p:spTgt spid="88"/>
                                        </p:tgtEl>
                                      </p:cBhvr>
                                      <p:to x="100000" y="100000"/>
                                    </p:animScale>
                                    <p:animScale>
                                      <p:cBhvr>
                                        <p:cTn id="19" dur="26">
                                          <p:stCondLst>
                                            <p:cond delay="1808"/>
                                          </p:stCondLst>
                                        </p:cTn>
                                        <p:tgtEl>
                                          <p:spTgt spid="88"/>
                                        </p:tgtEl>
                                      </p:cBhvr>
                                      <p:to x="100000" y="95000"/>
                                    </p:animScale>
                                    <p:animScale>
                                      <p:cBhvr>
                                        <p:cTn id="20" dur="166" decel="50000">
                                          <p:stCondLst>
                                            <p:cond delay="1834"/>
                                          </p:stCondLst>
                                        </p:cTn>
                                        <p:tgtEl>
                                          <p:spTgt spid="8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1000"/>
                                        <p:tgtEl>
                                          <p:spTgt spid="8"/>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B9D9EC1-EB96-463F-BF99-D0DDD229D401}"/>
              </a:ext>
            </a:extLst>
          </p:cNvPr>
          <p:cNvSpPr/>
          <p:nvPr/>
        </p:nvSpPr>
        <p:spPr>
          <a:xfrm>
            <a:off x="0" y="2586446"/>
            <a:ext cx="9144000" cy="2423703"/>
          </a:xfrm>
          <a:prstGeom prst="rect">
            <a:avLst/>
          </a:prstGeom>
          <a:solidFill>
            <a:srgbClr val="E2D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3" name="Imagen 2">
            <a:extLst>
              <a:ext uri="{FF2B5EF4-FFF2-40B4-BE49-F238E27FC236}">
                <a16:creationId xmlns:a16="http://schemas.microsoft.com/office/drawing/2014/main" id="{974CB5D4-B210-4EC7-A1E6-83CB3AB9BA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 y="0"/>
            <a:ext cx="9147238" cy="5143500"/>
          </a:xfrm>
          <a:prstGeom prst="rect">
            <a:avLst/>
          </a:prstGeom>
        </p:spPr>
      </p:pic>
      <p:pic>
        <p:nvPicPr>
          <p:cNvPr id="4" name="Imagen 3">
            <a:extLst>
              <a:ext uri="{FF2B5EF4-FFF2-40B4-BE49-F238E27FC236}">
                <a16:creationId xmlns:a16="http://schemas.microsoft.com/office/drawing/2014/main" id="{EC850D99-934C-4F91-AEEE-3ED2B099F4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
            <a:ext cx="9144000" cy="5141975"/>
          </a:xfrm>
          <a:prstGeom prst="rect">
            <a:avLst/>
          </a:prstGeom>
          <a:effectLst>
            <a:outerShdw blurRad="50800" dist="38100" dir="5400000" algn="t" rotWithShape="0">
              <a:prstClr val="black">
                <a:alpha val="40000"/>
              </a:prstClr>
            </a:outerShdw>
          </a:effectLst>
        </p:spPr>
      </p:pic>
      <p:sp>
        <p:nvSpPr>
          <p:cNvPr id="5" name="CuadroTexto 4">
            <a:extLst>
              <a:ext uri="{FF2B5EF4-FFF2-40B4-BE49-F238E27FC236}">
                <a16:creationId xmlns:a16="http://schemas.microsoft.com/office/drawing/2014/main" id="{D91E2D50-527F-4DD5-98E1-EC71D132796D}"/>
              </a:ext>
            </a:extLst>
          </p:cNvPr>
          <p:cNvSpPr txBox="1"/>
          <p:nvPr/>
        </p:nvSpPr>
        <p:spPr>
          <a:xfrm>
            <a:off x="3108960" y="92529"/>
            <a:ext cx="5277394" cy="338554"/>
          </a:xfrm>
          <a:prstGeom prst="rect">
            <a:avLst/>
          </a:prstGeom>
          <a:noFill/>
        </p:spPr>
        <p:txBody>
          <a:bodyPr wrap="square" rtlCol="0">
            <a:spAutoFit/>
          </a:bodyPr>
          <a:lstStyle/>
          <a:p>
            <a:pPr algn="ctr"/>
            <a:r>
              <a:rPr lang="es-CR" sz="1600" b="1" dirty="0">
                <a:solidFill>
                  <a:srgbClr val="245178"/>
                </a:solidFill>
                <a:latin typeface="Myriad Pro" panose="020B0503030403020204" pitchFamily="34" charset="0"/>
              </a:rPr>
              <a:t>Reducción de emisiones</a:t>
            </a:r>
          </a:p>
        </p:txBody>
      </p:sp>
      <p:sp>
        <p:nvSpPr>
          <p:cNvPr id="6" name="Elipse 5">
            <a:extLst>
              <a:ext uri="{FF2B5EF4-FFF2-40B4-BE49-F238E27FC236}">
                <a16:creationId xmlns:a16="http://schemas.microsoft.com/office/drawing/2014/main" id="{E22377F0-DFF5-49F1-8B13-CD7F487CB683}"/>
              </a:ext>
            </a:extLst>
          </p:cNvPr>
          <p:cNvSpPr/>
          <p:nvPr/>
        </p:nvSpPr>
        <p:spPr>
          <a:xfrm>
            <a:off x="96521" y="633730"/>
            <a:ext cx="707027" cy="707027"/>
          </a:xfrm>
          <a:prstGeom prst="ellipse">
            <a:avLst/>
          </a:prstGeom>
          <a:solidFill>
            <a:srgbClr val="E2DFD4"/>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pic>
        <p:nvPicPr>
          <p:cNvPr id="7" name="Imagen 6">
            <a:extLst>
              <a:ext uri="{FF2B5EF4-FFF2-40B4-BE49-F238E27FC236}">
                <a16:creationId xmlns:a16="http://schemas.microsoft.com/office/drawing/2014/main" id="{CB6883F1-6230-42F3-A4FB-7479846A6B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349" y="793749"/>
            <a:ext cx="368301" cy="368301"/>
          </a:xfrm>
          <a:prstGeom prst="rect">
            <a:avLst/>
          </a:prstGeom>
        </p:spPr>
      </p:pic>
      <p:graphicFrame>
        <p:nvGraphicFramePr>
          <p:cNvPr id="8" name="3 Tabla">
            <a:extLst>
              <a:ext uri="{FF2B5EF4-FFF2-40B4-BE49-F238E27FC236}">
                <a16:creationId xmlns:a16="http://schemas.microsoft.com/office/drawing/2014/main" id="{5BF6DBC7-55DA-42DB-B71B-297CF0B5A8E4}"/>
              </a:ext>
            </a:extLst>
          </p:cNvPr>
          <p:cNvGraphicFramePr>
            <a:graphicFrameLocks noGrp="1"/>
          </p:cNvGraphicFramePr>
          <p:nvPr>
            <p:extLst>
              <p:ext uri="{D42A27DB-BD31-4B8C-83A1-F6EECF244321}">
                <p14:modId xmlns:p14="http://schemas.microsoft.com/office/powerpoint/2010/main" val="1446045051"/>
              </p:ext>
            </p:extLst>
          </p:nvPr>
        </p:nvGraphicFramePr>
        <p:xfrm>
          <a:off x="275839" y="1981909"/>
          <a:ext cx="4846320" cy="2609452"/>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1211580">
                  <a:extLst>
                    <a:ext uri="{9D8B030D-6E8A-4147-A177-3AD203B41FA5}">
                      <a16:colId xmlns:a16="http://schemas.microsoft.com/office/drawing/2014/main" val="20000"/>
                    </a:ext>
                  </a:extLst>
                </a:gridCol>
                <a:gridCol w="1211580">
                  <a:extLst>
                    <a:ext uri="{9D8B030D-6E8A-4147-A177-3AD203B41FA5}">
                      <a16:colId xmlns:a16="http://schemas.microsoft.com/office/drawing/2014/main" val="20001"/>
                    </a:ext>
                  </a:extLst>
                </a:gridCol>
                <a:gridCol w="1211580">
                  <a:extLst>
                    <a:ext uri="{9D8B030D-6E8A-4147-A177-3AD203B41FA5}">
                      <a16:colId xmlns:a16="http://schemas.microsoft.com/office/drawing/2014/main" val="20002"/>
                    </a:ext>
                  </a:extLst>
                </a:gridCol>
                <a:gridCol w="1211580">
                  <a:extLst>
                    <a:ext uri="{9D8B030D-6E8A-4147-A177-3AD203B41FA5}">
                      <a16:colId xmlns:a16="http://schemas.microsoft.com/office/drawing/2014/main" val="20003"/>
                    </a:ext>
                  </a:extLst>
                </a:gridCol>
              </a:tblGrid>
              <a:tr h="385487">
                <a:tc>
                  <a:txBody>
                    <a:bodyPr/>
                    <a:lstStyle/>
                    <a:p>
                      <a:pPr marL="0" algn="l" defTabSz="914400" rtl="0" eaLnBrk="1" latinLnBrk="0" hangingPunct="1"/>
                      <a:r>
                        <a:rPr lang="es-CR" sz="800" b="0" kern="1200" dirty="0">
                          <a:solidFill>
                            <a:schemeClr val="dk1"/>
                          </a:solidFill>
                          <a:latin typeface="+mn-lt"/>
                          <a:ea typeface="+mn-ea"/>
                          <a:cs typeface="+mn-cs"/>
                        </a:rPr>
                        <a:t>Reducir la necesidad del uso</a:t>
                      </a:r>
                    </a:p>
                  </a:txBody>
                  <a:tcPr marL="78900" marR="78900" marT="39448" marB="39448" anchor="ctr">
                    <a:solidFill>
                      <a:schemeClr val="bg2">
                        <a:lumMod val="90000"/>
                      </a:schemeClr>
                    </a:solidFill>
                  </a:tcPr>
                </a:tc>
                <a:tc>
                  <a:txBody>
                    <a:bodyPr/>
                    <a:lstStyle/>
                    <a:p>
                      <a:pPr marL="0" algn="l" defTabSz="914400" rtl="0" eaLnBrk="1" latinLnBrk="0" hangingPunct="1"/>
                      <a:r>
                        <a:rPr lang="es-CR" sz="800" b="0" kern="1200" dirty="0">
                          <a:solidFill>
                            <a:schemeClr val="dk1"/>
                          </a:solidFill>
                          <a:latin typeface="+mn-lt"/>
                          <a:ea typeface="+mn-ea"/>
                          <a:cs typeface="+mn-cs"/>
                        </a:rPr>
                        <a:t>Cuenta revoluciones o tacómetro</a:t>
                      </a:r>
                    </a:p>
                  </a:txBody>
                  <a:tcPr marL="78900" marR="78900" marT="39448" marB="39448" anchor="ctr">
                    <a:solidFill>
                      <a:schemeClr val="bg2">
                        <a:lumMod val="90000"/>
                      </a:schemeClr>
                    </a:solidFill>
                  </a:tcPr>
                </a:tc>
                <a:tc rowSpan="2">
                  <a:txBody>
                    <a:bodyPr/>
                    <a:lstStyle/>
                    <a:p>
                      <a:pPr marL="0" algn="l" defTabSz="914400" rtl="0" eaLnBrk="1" latinLnBrk="0" hangingPunct="1"/>
                      <a:r>
                        <a:rPr lang="es-CR" sz="800" b="0" kern="1200" dirty="0">
                          <a:solidFill>
                            <a:schemeClr val="dk1"/>
                          </a:solidFill>
                          <a:latin typeface="+mn-lt"/>
                          <a:ea typeface="+mn-ea"/>
                          <a:cs typeface="+mn-cs"/>
                        </a:rPr>
                        <a:t>Utilización eficiente del aire acondicionado (24 °C)</a:t>
                      </a:r>
                    </a:p>
                  </a:txBody>
                  <a:tcPr marL="86306" marR="86306" marT="43153" marB="43153" anchor="ctr">
                    <a:solidFill>
                      <a:schemeClr val="bg2">
                        <a:lumMod val="90000"/>
                      </a:schemeClr>
                    </a:solidFill>
                  </a:tcPr>
                </a:tc>
                <a:tc rowSpan="6">
                  <a:txBody>
                    <a:bodyPr/>
                    <a:lstStyle/>
                    <a:p>
                      <a:pPr marL="0" algn="l" defTabSz="914400" rtl="0" eaLnBrk="1" latinLnBrk="0" hangingPunct="1"/>
                      <a:r>
                        <a:rPr lang="es-CR" sz="800" b="0" kern="1200" dirty="0">
                          <a:solidFill>
                            <a:schemeClr val="dk1"/>
                          </a:solidFill>
                          <a:latin typeface="+mn-lt"/>
                          <a:ea typeface="+mn-ea"/>
                          <a:cs typeface="+mn-cs"/>
                        </a:rPr>
                        <a:t>Siembra de árboles</a:t>
                      </a:r>
                    </a:p>
                  </a:txBody>
                  <a:tcPr marL="86306" marR="86306" marT="43153" marB="43153">
                    <a:solidFill>
                      <a:schemeClr val="bg2">
                        <a:lumMod val="90000"/>
                      </a:schemeClr>
                    </a:solidFill>
                  </a:tcPr>
                </a:tc>
                <a:extLst>
                  <a:ext uri="{0D108BD9-81ED-4DB2-BD59-A6C34878D82A}">
                    <a16:rowId xmlns:a16="http://schemas.microsoft.com/office/drawing/2014/main" val="10000"/>
                  </a:ext>
                </a:extLst>
              </a:tr>
              <a:tr h="533752">
                <a:tc>
                  <a:txBody>
                    <a:bodyPr/>
                    <a:lstStyle/>
                    <a:p>
                      <a:r>
                        <a:rPr lang="es-CR" sz="800" dirty="0"/>
                        <a:t>Identificar  el consumo actual del combustible</a:t>
                      </a:r>
                    </a:p>
                  </a:txBody>
                  <a:tcPr marL="78900" marR="78900" marT="39448" marB="39448" anchor="ctr"/>
                </a:tc>
                <a:tc>
                  <a:txBody>
                    <a:bodyPr/>
                    <a:lstStyle/>
                    <a:p>
                      <a:r>
                        <a:rPr lang="es-CR" sz="800" dirty="0"/>
                        <a:t>Control de </a:t>
                      </a:r>
                      <a:r>
                        <a:rPr lang="es-CR" sz="800" baseline="0" dirty="0"/>
                        <a:t> velocidad Crucero</a:t>
                      </a:r>
                      <a:endParaRPr lang="es-CR" sz="800" dirty="0"/>
                    </a:p>
                  </a:txBody>
                  <a:tcPr marL="78900" marR="78900" marT="39448" marB="39448" anchor="ctr"/>
                </a:tc>
                <a:tc vMerge="1">
                  <a:txBody>
                    <a:bodyPr/>
                    <a:lstStyle/>
                    <a:p>
                      <a:endParaRPr lang="es-CR" sz="1000" dirty="0"/>
                    </a:p>
                  </a:txBody>
                  <a:tcPr/>
                </a:tc>
                <a:tc vMerge="1">
                  <a:txBody>
                    <a:bodyPr/>
                    <a:lstStyle/>
                    <a:p>
                      <a:endParaRPr lang="es-CR" sz="1000" dirty="0"/>
                    </a:p>
                  </a:txBody>
                  <a:tcPr/>
                </a:tc>
                <a:extLst>
                  <a:ext uri="{0D108BD9-81ED-4DB2-BD59-A6C34878D82A}">
                    <a16:rowId xmlns:a16="http://schemas.microsoft.com/office/drawing/2014/main" val="10001"/>
                  </a:ext>
                </a:extLst>
              </a:tr>
              <a:tr h="533752">
                <a:tc>
                  <a:txBody>
                    <a:bodyPr/>
                    <a:lstStyle/>
                    <a:p>
                      <a:r>
                        <a:rPr lang="es-CR" sz="800" dirty="0"/>
                        <a:t>Mejorar la administración de</a:t>
                      </a:r>
                      <a:r>
                        <a:rPr lang="es-CR" sz="800" baseline="0" dirty="0"/>
                        <a:t> la  Flota Vehicular</a:t>
                      </a:r>
                      <a:endParaRPr lang="es-CR" sz="800" dirty="0"/>
                    </a:p>
                  </a:txBody>
                  <a:tcPr marL="78900" marR="78900" marT="39448" marB="39448" anchor="ctr">
                    <a:solidFill>
                      <a:schemeClr val="bg2">
                        <a:lumMod val="90000"/>
                      </a:schemeClr>
                    </a:solidFill>
                  </a:tcPr>
                </a:tc>
                <a:tc>
                  <a:txBody>
                    <a:bodyPr/>
                    <a:lstStyle/>
                    <a:p>
                      <a:r>
                        <a:rPr lang="es-CR" sz="800" dirty="0"/>
                        <a:t>Limitaciones de Velocidad</a:t>
                      </a:r>
                    </a:p>
                  </a:txBody>
                  <a:tcPr marL="78900" marR="78900" marT="39448" marB="39448" anchor="ctr">
                    <a:solidFill>
                      <a:schemeClr val="bg2">
                        <a:lumMod val="90000"/>
                      </a:schemeClr>
                    </a:solidFill>
                  </a:tcPr>
                </a:tc>
                <a:tc row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R" sz="800" dirty="0"/>
                        <a:t>Mantenimiento</a:t>
                      </a:r>
                      <a:r>
                        <a:rPr lang="es-CR" sz="800" baseline="0" dirty="0"/>
                        <a:t> de Aires Acondicionados, refrigeradores,  congeladores y calderas</a:t>
                      </a:r>
                      <a:endParaRPr lang="es-CR" sz="800" dirty="0"/>
                    </a:p>
                  </a:txBody>
                  <a:tcPr marL="86306" marR="86306" marT="43153" marB="43153" anchor="ctr">
                    <a:solidFill>
                      <a:schemeClr val="tx2">
                        <a:lumMod val="20000"/>
                        <a:lumOff val="80000"/>
                      </a:schemeClr>
                    </a:solidFill>
                  </a:tcPr>
                </a:tc>
                <a:tc vMerge="1">
                  <a:txBody>
                    <a:bodyPr/>
                    <a:lstStyle/>
                    <a:p>
                      <a:endParaRPr lang="es-CR" sz="1000" dirty="0"/>
                    </a:p>
                  </a:txBody>
                  <a:tcPr>
                    <a:solidFill>
                      <a:schemeClr val="bg2">
                        <a:lumMod val="90000"/>
                      </a:schemeClr>
                    </a:solidFill>
                  </a:tcPr>
                </a:tc>
                <a:extLst>
                  <a:ext uri="{0D108BD9-81ED-4DB2-BD59-A6C34878D82A}">
                    <a16:rowId xmlns:a16="http://schemas.microsoft.com/office/drawing/2014/main" val="10002"/>
                  </a:ext>
                </a:extLst>
              </a:tr>
              <a:tr h="385487">
                <a:tc>
                  <a:txBody>
                    <a:bodyPr/>
                    <a:lstStyle/>
                    <a:p>
                      <a:r>
                        <a:rPr lang="es-CR" sz="800" dirty="0"/>
                        <a:t>Capacitar a los conductores</a:t>
                      </a:r>
                    </a:p>
                  </a:txBody>
                  <a:tcPr marL="78900" marR="78900" marT="39448" marB="39448" anchor="ctr"/>
                </a:tc>
                <a:tc>
                  <a:txBody>
                    <a:bodyPr/>
                    <a:lstStyle/>
                    <a:p>
                      <a:r>
                        <a:rPr lang="es-CR" sz="800" dirty="0"/>
                        <a:t>Vehículos</a:t>
                      </a:r>
                      <a:r>
                        <a:rPr lang="es-CR" sz="800" baseline="0" dirty="0"/>
                        <a:t> Híbridos y eléctricos</a:t>
                      </a:r>
                      <a:endParaRPr lang="es-CR" sz="800" dirty="0"/>
                    </a:p>
                  </a:txBody>
                  <a:tcPr marL="78900" marR="78900" marT="39448" marB="39448" anchor="ctr"/>
                </a:tc>
                <a:tc vMerge="1">
                  <a:txBody>
                    <a:bodyPr/>
                    <a:lstStyle/>
                    <a:p>
                      <a:endParaRPr lang="es-CR" sz="1000" dirty="0"/>
                    </a:p>
                  </a:txBody>
                  <a:tcPr/>
                </a:tc>
                <a:tc vMerge="1">
                  <a:txBody>
                    <a:bodyPr/>
                    <a:lstStyle/>
                    <a:p>
                      <a:endParaRPr lang="es-CR" sz="1000" dirty="0"/>
                    </a:p>
                  </a:txBody>
                  <a:tcPr/>
                </a:tc>
                <a:extLst>
                  <a:ext uri="{0D108BD9-81ED-4DB2-BD59-A6C34878D82A}">
                    <a16:rowId xmlns:a16="http://schemas.microsoft.com/office/drawing/2014/main" val="10003"/>
                  </a:ext>
                </a:extLst>
              </a:tr>
              <a:tr h="385487">
                <a:tc rowSpan="2">
                  <a:txBody>
                    <a:bodyPr/>
                    <a:lstStyle/>
                    <a:p>
                      <a:r>
                        <a:rPr lang="es-CR" sz="800" dirty="0"/>
                        <a:t>Mantenimiento adecuado</a:t>
                      </a:r>
                    </a:p>
                  </a:txBody>
                  <a:tcPr marL="86306" marR="86306" marT="43153" marB="43153" anchor="ctr">
                    <a:solidFill>
                      <a:schemeClr val="bg2">
                        <a:lumMod val="90000"/>
                      </a:schemeClr>
                    </a:solidFill>
                  </a:tcPr>
                </a:tc>
                <a:tc>
                  <a:txBody>
                    <a:bodyPr/>
                    <a:lstStyle/>
                    <a:p>
                      <a:r>
                        <a:rPr lang="es-CR" sz="800" dirty="0"/>
                        <a:t>Reductores de Flujo</a:t>
                      </a:r>
                      <a:r>
                        <a:rPr lang="es-CR" sz="800" baseline="0" dirty="0"/>
                        <a:t> de aire y combustible</a:t>
                      </a:r>
                      <a:endParaRPr lang="es-CR" sz="800" dirty="0"/>
                    </a:p>
                  </a:txBody>
                  <a:tcPr marL="78900" marR="78900" marT="39448" marB="39448" anchor="ctr">
                    <a:solidFill>
                      <a:schemeClr val="bg2">
                        <a:lumMod val="90000"/>
                      </a:schemeClr>
                    </a:solidFill>
                  </a:tcPr>
                </a:tc>
                <a:tc vMerge="1">
                  <a:txBody>
                    <a:bodyPr/>
                    <a:lstStyle/>
                    <a:p>
                      <a:endParaRPr lang="es-CR" sz="1000" dirty="0"/>
                    </a:p>
                  </a:txBody>
                  <a:tcPr>
                    <a:solidFill>
                      <a:schemeClr val="bg2">
                        <a:lumMod val="90000"/>
                      </a:schemeClr>
                    </a:solidFill>
                  </a:tcPr>
                </a:tc>
                <a:tc vMerge="1">
                  <a:txBody>
                    <a:bodyPr/>
                    <a:lstStyle/>
                    <a:p>
                      <a:endParaRPr lang="es-CR" sz="1000" dirty="0"/>
                    </a:p>
                  </a:txBody>
                  <a:tcPr>
                    <a:solidFill>
                      <a:schemeClr val="bg2">
                        <a:lumMod val="90000"/>
                      </a:schemeClr>
                    </a:solidFill>
                  </a:tcPr>
                </a:tc>
                <a:extLst>
                  <a:ext uri="{0D108BD9-81ED-4DB2-BD59-A6C34878D82A}">
                    <a16:rowId xmlns:a16="http://schemas.microsoft.com/office/drawing/2014/main" val="10004"/>
                  </a:ext>
                </a:extLst>
              </a:tr>
              <a:tr h="385487">
                <a:tc vMerge="1">
                  <a:txBody>
                    <a:bodyPr/>
                    <a:lstStyle/>
                    <a:p>
                      <a:endParaRPr lang="es-CR" sz="1000" dirty="0"/>
                    </a:p>
                  </a:txBody>
                  <a:tcPr/>
                </a:tc>
                <a:tc>
                  <a:txBody>
                    <a:bodyPr/>
                    <a:lstStyle/>
                    <a:p>
                      <a:r>
                        <a:rPr lang="es-CR" sz="800" dirty="0"/>
                        <a:t>Sustitución</a:t>
                      </a:r>
                      <a:r>
                        <a:rPr lang="es-CR" sz="800" baseline="0" dirty="0"/>
                        <a:t> de combustible</a:t>
                      </a:r>
                      <a:endParaRPr lang="es-CR" sz="800" dirty="0"/>
                    </a:p>
                  </a:txBody>
                  <a:tcPr marL="78900" marR="78900" marT="39448" marB="39448" anchor="ctr"/>
                </a:tc>
                <a:tc vMerge="1">
                  <a:txBody>
                    <a:bodyPr/>
                    <a:lstStyle/>
                    <a:p>
                      <a:endParaRPr lang="es-CR" sz="1000" dirty="0"/>
                    </a:p>
                  </a:txBody>
                  <a:tcPr/>
                </a:tc>
                <a:tc vMerge="1">
                  <a:txBody>
                    <a:bodyPr/>
                    <a:lstStyle/>
                    <a:p>
                      <a:endParaRPr lang="es-CR" sz="1000" dirty="0"/>
                    </a:p>
                  </a:txBody>
                  <a:tcPr/>
                </a:tc>
                <a:extLst>
                  <a:ext uri="{0D108BD9-81ED-4DB2-BD59-A6C34878D82A}">
                    <a16:rowId xmlns:a16="http://schemas.microsoft.com/office/drawing/2014/main" val="10005"/>
                  </a:ext>
                </a:extLst>
              </a:tr>
            </a:tbl>
          </a:graphicData>
        </a:graphic>
      </p:graphicFrame>
      <p:sp>
        <p:nvSpPr>
          <p:cNvPr id="12" name="Rectángulo 11">
            <a:extLst>
              <a:ext uri="{FF2B5EF4-FFF2-40B4-BE49-F238E27FC236}">
                <a16:creationId xmlns:a16="http://schemas.microsoft.com/office/drawing/2014/main" id="{D00017AB-6273-4F45-80E2-B32812570727}"/>
              </a:ext>
            </a:extLst>
          </p:cNvPr>
          <p:cNvSpPr/>
          <p:nvPr/>
        </p:nvSpPr>
        <p:spPr>
          <a:xfrm>
            <a:off x="275839" y="1981909"/>
            <a:ext cx="4846320" cy="260945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9" name="Picture 3">
            <a:extLst>
              <a:ext uri="{FF2B5EF4-FFF2-40B4-BE49-F238E27FC236}">
                <a16:creationId xmlns:a16="http://schemas.microsoft.com/office/drawing/2014/main" id="{12C65394-D883-4CD3-AF94-2793289281F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74" r="1"/>
          <a:stretch/>
        </p:blipFill>
        <p:spPr bwMode="auto">
          <a:xfrm>
            <a:off x="1051560" y="835397"/>
            <a:ext cx="3518821" cy="965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a:extLst>
              <a:ext uri="{FF2B5EF4-FFF2-40B4-BE49-F238E27FC236}">
                <a16:creationId xmlns:a16="http://schemas.microsoft.com/office/drawing/2014/main" id="{05828B1A-5465-46B9-A30A-AF2A2258B44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646" t="6045" r="5939" b="8326"/>
          <a:stretch/>
        </p:blipFill>
        <p:spPr bwMode="auto">
          <a:xfrm>
            <a:off x="5303519" y="875211"/>
            <a:ext cx="3278777" cy="2174966"/>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upo 13">
            <a:extLst>
              <a:ext uri="{FF2B5EF4-FFF2-40B4-BE49-F238E27FC236}">
                <a16:creationId xmlns:a16="http://schemas.microsoft.com/office/drawing/2014/main" id="{CAE8FCB1-7EEC-4168-9B6A-8E05D0BE7E33}"/>
              </a:ext>
            </a:extLst>
          </p:cNvPr>
          <p:cNvGrpSpPr/>
          <p:nvPr/>
        </p:nvGrpSpPr>
        <p:grpSpPr>
          <a:xfrm>
            <a:off x="5532119" y="3173892"/>
            <a:ext cx="2821577" cy="1312818"/>
            <a:chOff x="5532119" y="3135086"/>
            <a:chExt cx="2821577" cy="1312818"/>
          </a:xfrm>
        </p:grpSpPr>
        <p:sp>
          <p:nvSpPr>
            <p:cNvPr id="13" name="Rectángulo 12">
              <a:extLst>
                <a:ext uri="{FF2B5EF4-FFF2-40B4-BE49-F238E27FC236}">
                  <a16:creationId xmlns:a16="http://schemas.microsoft.com/office/drawing/2014/main" id="{7A7030AB-0791-43C6-904A-44AA05080C99}"/>
                </a:ext>
              </a:extLst>
            </p:cNvPr>
            <p:cNvSpPr/>
            <p:nvPr/>
          </p:nvSpPr>
          <p:spPr>
            <a:xfrm>
              <a:off x="5532119" y="3135086"/>
              <a:ext cx="2821577" cy="131281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11" name="Picture 4">
              <a:extLst>
                <a:ext uri="{FF2B5EF4-FFF2-40B4-BE49-F238E27FC236}">
                  <a16:creationId xmlns:a16="http://schemas.microsoft.com/office/drawing/2014/main" id="{49B06027-DEA3-4ED2-B32F-CCF74A5F76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28342" y="3210720"/>
              <a:ext cx="2629128" cy="1197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95653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125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80">
                                          <p:stCondLst>
                                            <p:cond delay="0"/>
                                          </p:stCondLst>
                                        </p:cTn>
                                        <p:tgtEl>
                                          <p:spTgt spid="10"/>
                                        </p:tgtEl>
                                      </p:cBhvr>
                                    </p:animEffect>
                                    <p:anim calcmode="lin" valueType="num">
                                      <p:cBhvr>
                                        <p:cTn id="2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9" dur="26">
                                          <p:stCondLst>
                                            <p:cond delay="650"/>
                                          </p:stCondLst>
                                        </p:cTn>
                                        <p:tgtEl>
                                          <p:spTgt spid="10"/>
                                        </p:tgtEl>
                                      </p:cBhvr>
                                      <p:to x="100000" y="60000"/>
                                    </p:animScale>
                                    <p:animScale>
                                      <p:cBhvr>
                                        <p:cTn id="30" dur="166" decel="50000">
                                          <p:stCondLst>
                                            <p:cond delay="676"/>
                                          </p:stCondLst>
                                        </p:cTn>
                                        <p:tgtEl>
                                          <p:spTgt spid="10"/>
                                        </p:tgtEl>
                                      </p:cBhvr>
                                      <p:to x="100000" y="100000"/>
                                    </p:animScale>
                                    <p:animScale>
                                      <p:cBhvr>
                                        <p:cTn id="31" dur="26">
                                          <p:stCondLst>
                                            <p:cond delay="1312"/>
                                          </p:stCondLst>
                                        </p:cTn>
                                        <p:tgtEl>
                                          <p:spTgt spid="10"/>
                                        </p:tgtEl>
                                      </p:cBhvr>
                                      <p:to x="100000" y="80000"/>
                                    </p:animScale>
                                    <p:animScale>
                                      <p:cBhvr>
                                        <p:cTn id="32" dur="166" decel="50000">
                                          <p:stCondLst>
                                            <p:cond delay="1338"/>
                                          </p:stCondLst>
                                        </p:cTn>
                                        <p:tgtEl>
                                          <p:spTgt spid="10"/>
                                        </p:tgtEl>
                                      </p:cBhvr>
                                      <p:to x="100000" y="100000"/>
                                    </p:animScale>
                                    <p:animScale>
                                      <p:cBhvr>
                                        <p:cTn id="33" dur="26">
                                          <p:stCondLst>
                                            <p:cond delay="1642"/>
                                          </p:stCondLst>
                                        </p:cTn>
                                        <p:tgtEl>
                                          <p:spTgt spid="10"/>
                                        </p:tgtEl>
                                      </p:cBhvr>
                                      <p:to x="100000" y="90000"/>
                                    </p:animScale>
                                    <p:animScale>
                                      <p:cBhvr>
                                        <p:cTn id="34" dur="166" decel="50000">
                                          <p:stCondLst>
                                            <p:cond delay="1668"/>
                                          </p:stCondLst>
                                        </p:cTn>
                                        <p:tgtEl>
                                          <p:spTgt spid="10"/>
                                        </p:tgtEl>
                                      </p:cBhvr>
                                      <p:to x="100000" y="100000"/>
                                    </p:animScale>
                                    <p:animScale>
                                      <p:cBhvr>
                                        <p:cTn id="35" dur="26">
                                          <p:stCondLst>
                                            <p:cond delay="1808"/>
                                          </p:stCondLst>
                                        </p:cTn>
                                        <p:tgtEl>
                                          <p:spTgt spid="10"/>
                                        </p:tgtEl>
                                      </p:cBhvr>
                                      <p:to x="100000" y="95000"/>
                                    </p:animScale>
                                    <p:animScale>
                                      <p:cBhvr>
                                        <p:cTn id="36" dur="166" decel="50000">
                                          <p:stCondLst>
                                            <p:cond delay="1834"/>
                                          </p:stCondLst>
                                        </p:cTn>
                                        <p:tgtEl>
                                          <p:spTgt spid="10"/>
                                        </p:tgtEl>
                                      </p:cBhvr>
                                      <p:to x="100000" y="100000"/>
                                    </p:animScale>
                                  </p:childTnLst>
                                </p:cTn>
                              </p:par>
                            </p:childTnLst>
                          </p:cTn>
                        </p:par>
                        <p:par>
                          <p:cTn id="37" fill="hold">
                            <p:stCondLst>
                              <p:cond delay="2000"/>
                            </p:stCondLst>
                            <p:childTnLst>
                              <p:par>
                                <p:cTn id="38" presetID="53" presetClass="entr" presetSubtype="16"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E493758-3CB4-4AD9-92F7-B7CD86A11DE7}"/>
              </a:ext>
            </a:extLst>
          </p:cNvPr>
          <p:cNvSpPr/>
          <p:nvPr/>
        </p:nvSpPr>
        <p:spPr>
          <a:xfrm>
            <a:off x="0" y="2586446"/>
            <a:ext cx="9144000" cy="2423703"/>
          </a:xfrm>
          <a:prstGeom prst="rect">
            <a:avLst/>
          </a:prstGeom>
          <a:solidFill>
            <a:srgbClr val="E2D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3" name="Imagen 2">
            <a:extLst>
              <a:ext uri="{FF2B5EF4-FFF2-40B4-BE49-F238E27FC236}">
                <a16:creationId xmlns:a16="http://schemas.microsoft.com/office/drawing/2014/main" id="{6CB912C3-7DA7-4607-A515-4976405CA1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 y="0"/>
            <a:ext cx="9147238" cy="5143500"/>
          </a:xfrm>
          <a:prstGeom prst="rect">
            <a:avLst/>
          </a:prstGeom>
        </p:spPr>
      </p:pic>
      <p:pic>
        <p:nvPicPr>
          <p:cNvPr id="4" name="Imagen 3">
            <a:extLst>
              <a:ext uri="{FF2B5EF4-FFF2-40B4-BE49-F238E27FC236}">
                <a16:creationId xmlns:a16="http://schemas.microsoft.com/office/drawing/2014/main" id="{4033FD8B-3111-4F32-A1EA-94F7FD1326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
            <a:ext cx="9144000" cy="5141975"/>
          </a:xfrm>
          <a:prstGeom prst="rect">
            <a:avLst/>
          </a:prstGeom>
          <a:effectLst>
            <a:outerShdw blurRad="50800" dist="38100" dir="5400000" algn="t" rotWithShape="0">
              <a:prstClr val="black">
                <a:alpha val="40000"/>
              </a:prstClr>
            </a:outerShdw>
          </a:effectLst>
        </p:spPr>
      </p:pic>
      <p:sp>
        <p:nvSpPr>
          <p:cNvPr id="5" name="CuadroTexto 4">
            <a:extLst>
              <a:ext uri="{FF2B5EF4-FFF2-40B4-BE49-F238E27FC236}">
                <a16:creationId xmlns:a16="http://schemas.microsoft.com/office/drawing/2014/main" id="{8126AE11-E542-4B97-A53F-F79DB9382180}"/>
              </a:ext>
            </a:extLst>
          </p:cNvPr>
          <p:cNvSpPr txBox="1"/>
          <p:nvPr/>
        </p:nvSpPr>
        <p:spPr>
          <a:xfrm>
            <a:off x="3108960" y="92529"/>
            <a:ext cx="5277394" cy="338554"/>
          </a:xfrm>
          <a:prstGeom prst="rect">
            <a:avLst/>
          </a:prstGeom>
          <a:noFill/>
        </p:spPr>
        <p:txBody>
          <a:bodyPr wrap="square" rtlCol="0">
            <a:spAutoFit/>
          </a:bodyPr>
          <a:lstStyle/>
          <a:p>
            <a:pPr algn="ctr"/>
            <a:r>
              <a:rPr lang="es-CR" sz="1600" b="1" dirty="0">
                <a:solidFill>
                  <a:srgbClr val="245178"/>
                </a:solidFill>
                <a:latin typeface="Myriad Pro" panose="020B0503030403020204" pitchFamily="34" charset="0"/>
              </a:rPr>
              <a:t>Paso 10: Preparación del documento PGAI</a:t>
            </a:r>
          </a:p>
        </p:txBody>
      </p:sp>
      <p:sp>
        <p:nvSpPr>
          <p:cNvPr id="6" name="Elipse 5">
            <a:extLst>
              <a:ext uri="{FF2B5EF4-FFF2-40B4-BE49-F238E27FC236}">
                <a16:creationId xmlns:a16="http://schemas.microsoft.com/office/drawing/2014/main" id="{3C2EF0F1-0C52-49E1-ADC4-079FCCBF8B3C}"/>
              </a:ext>
            </a:extLst>
          </p:cNvPr>
          <p:cNvSpPr/>
          <p:nvPr/>
        </p:nvSpPr>
        <p:spPr>
          <a:xfrm>
            <a:off x="96521" y="633730"/>
            <a:ext cx="707027" cy="707027"/>
          </a:xfrm>
          <a:prstGeom prst="ellipse">
            <a:avLst/>
          </a:prstGeom>
          <a:solidFill>
            <a:srgbClr val="E2DFD4"/>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pic>
        <p:nvPicPr>
          <p:cNvPr id="7" name="Imagen 6">
            <a:extLst>
              <a:ext uri="{FF2B5EF4-FFF2-40B4-BE49-F238E27FC236}">
                <a16:creationId xmlns:a16="http://schemas.microsoft.com/office/drawing/2014/main" id="{A5FCBD44-81FD-4E14-9F03-107E47F143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349" y="793749"/>
            <a:ext cx="368301" cy="368301"/>
          </a:xfrm>
          <a:prstGeom prst="rect">
            <a:avLst/>
          </a:prstGeom>
        </p:spPr>
      </p:pic>
      <p:sp>
        <p:nvSpPr>
          <p:cNvPr id="18" name="Flecha: a la derecha con bandas 17">
            <a:extLst>
              <a:ext uri="{FF2B5EF4-FFF2-40B4-BE49-F238E27FC236}">
                <a16:creationId xmlns:a16="http://schemas.microsoft.com/office/drawing/2014/main" id="{61A92911-DC85-4FC3-B200-8DF5B43D1383}"/>
              </a:ext>
            </a:extLst>
          </p:cNvPr>
          <p:cNvSpPr/>
          <p:nvPr/>
        </p:nvSpPr>
        <p:spPr>
          <a:xfrm>
            <a:off x="1570915" y="1090970"/>
            <a:ext cx="1279795" cy="1283245"/>
          </a:xfrm>
          <a:prstGeom prst="stripedRightArrow">
            <a:avLst/>
          </a:pr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nvGrpSpPr>
          <p:cNvPr id="30" name="Grupo 29">
            <a:extLst>
              <a:ext uri="{FF2B5EF4-FFF2-40B4-BE49-F238E27FC236}">
                <a16:creationId xmlns:a16="http://schemas.microsoft.com/office/drawing/2014/main" id="{EF265FF7-B60C-4C67-A7C5-6C8943495B46}"/>
              </a:ext>
            </a:extLst>
          </p:cNvPr>
          <p:cNvGrpSpPr/>
          <p:nvPr/>
        </p:nvGrpSpPr>
        <p:grpSpPr>
          <a:xfrm>
            <a:off x="3608253" y="2753047"/>
            <a:ext cx="2005149" cy="2005149"/>
            <a:chOff x="3608253" y="2753047"/>
            <a:chExt cx="2005149" cy="2005149"/>
          </a:xfrm>
        </p:grpSpPr>
        <p:sp>
          <p:nvSpPr>
            <p:cNvPr id="13" name="Elipse 12">
              <a:extLst>
                <a:ext uri="{FF2B5EF4-FFF2-40B4-BE49-F238E27FC236}">
                  <a16:creationId xmlns:a16="http://schemas.microsoft.com/office/drawing/2014/main" id="{01EBA753-E46E-4C8D-9B74-87BD751B6B99}"/>
                </a:ext>
              </a:extLst>
            </p:cNvPr>
            <p:cNvSpPr/>
            <p:nvPr/>
          </p:nvSpPr>
          <p:spPr>
            <a:xfrm>
              <a:off x="3608253" y="2753047"/>
              <a:ext cx="2005149" cy="2005149"/>
            </a:xfrm>
            <a:prstGeom prst="ellipse">
              <a:avLst/>
            </a:prstGeom>
            <a:noFill/>
            <a:ln w="38100">
              <a:prstDash val="lgDashDotDo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20" name="Imagen 19">
              <a:extLst>
                <a:ext uri="{FF2B5EF4-FFF2-40B4-BE49-F238E27FC236}">
                  <a16:creationId xmlns:a16="http://schemas.microsoft.com/office/drawing/2014/main" id="{C69F45DA-4B40-4627-865F-71DE999277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0035" y="3024282"/>
              <a:ext cx="1501584" cy="1501584"/>
            </a:xfrm>
            <a:prstGeom prst="rect">
              <a:avLst/>
            </a:prstGeom>
          </p:spPr>
        </p:pic>
      </p:grpSp>
      <p:grpSp>
        <p:nvGrpSpPr>
          <p:cNvPr id="24" name="Grupo 23">
            <a:extLst>
              <a:ext uri="{FF2B5EF4-FFF2-40B4-BE49-F238E27FC236}">
                <a16:creationId xmlns:a16="http://schemas.microsoft.com/office/drawing/2014/main" id="{16191518-8117-4B4E-A535-56040AFAA302}"/>
              </a:ext>
            </a:extLst>
          </p:cNvPr>
          <p:cNvGrpSpPr/>
          <p:nvPr/>
        </p:nvGrpSpPr>
        <p:grpSpPr>
          <a:xfrm>
            <a:off x="503730" y="642959"/>
            <a:ext cx="3327541" cy="3327541"/>
            <a:chOff x="503730" y="642959"/>
            <a:chExt cx="3327541" cy="3327541"/>
          </a:xfrm>
        </p:grpSpPr>
        <p:sp>
          <p:nvSpPr>
            <p:cNvPr id="23" name="Elipse 22">
              <a:extLst>
                <a:ext uri="{FF2B5EF4-FFF2-40B4-BE49-F238E27FC236}">
                  <a16:creationId xmlns:a16="http://schemas.microsoft.com/office/drawing/2014/main" id="{F5418E0B-14F7-414A-B05C-B7DD4EF58177}"/>
                </a:ext>
              </a:extLst>
            </p:cNvPr>
            <p:cNvSpPr/>
            <p:nvPr/>
          </p:nvSpPr>
          <p:spPr>
            <a:xfrm>
              <a:off x="503730" y="642959"/>
              <a:ext cx="3327541" cy="332754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pic>
          <p:nvPicPr>
            <p:cNvPr id="12" name="Imagen 11">
              <a:extLst>
                <a:ext uri="{FF2B5EF4-FFF2-40B4-BE49-F238E27FC236}">
                  <a16:creationId xmlns:a16="http://schemas.microsoft.com/office/drawing/2014/main" id="{7C92B80F-D68C-435A-8A54-2C06571622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9223" y="878739"/>
              <a:ext cx="2859030" cy="2855982"/>
            </a:xfrm>
            <a:prstGeom prst="rect">
              <a:avLst/>
            </a:prstGeom>
            <a:effectLst>
              <a:outerShdw blurRad="50800" dist="38100" dir="5400000" algn="t" rotWithShape="0">
                <a:prstClr val="black">
                  <a:alpha val="40000"/>
                </a:prstClr>
              </a:outerShdw>
            </a:effectLst>
          </p:spPr>
        </p:pic>
      </p:grpSp>
      <p:sp>
        <p:nvSpPr>
          <p:cNvPr id="14" name="CuadroTexto 13">
            <a:extLst>
              <a:ext uri="{FF2B5EF4-FFF2-40B4-BE49-F238E27FC236}">
                <a16:creationId xmlns:a16="http://schemas.microsoft.com/office/drawing/2014/main" id="{762E5ACB-BD9D-418F-BF21-4E6F72BB44D5}"/>
              </a:ext>
            </a:extLst>
          </p:cNvPr>
          <p:cNvSpPr txBox="1"/>
          <p:nvPr/>
        </p:nvSpPr>
        <p:spPr>
          <a:xfrm>
            <a:off x="1285164" y="1495700"/>
            <a:ext cx="1796143" cy="1569660"/>
          </a:xfrm>
          <a:prstGeom prst="rect">
            <a:avLst/>
          </a:prstGeom>
          <a:noFill/>
        </p:spPr>
        <p:txBody>
          <a:bodyPr wrap="square" rtlCol="0">
            <a:spAutoFit/>
          </a:bodyPr>
          <a:lstStyle/>
          <a:p>
            <a:pPr algn="ctr"/>
            <a:r>
              <a:rPr lang="es-CR" sz="1200" b="1" dirty="0">
                <a:solidFill>
                  <a:srgbClr val="245178"/>
                </a:solidFill>
              </a:rPr>
              <a:t>Plasmar el PGAI en un documento, según el contenido temático básico que se detalla en la Guía para la elaboración de PGAI, así como en las guías de la página web de DIGECA.</a:t>
            </a:r>
          </a:p>
        </p:txBody>
      </p:sp>
      <p:grpSp>
        <p:nvGrpSpPr>
          <p:cNvPr id="29" name="Grupo 28">
            <a:extLst>
              <a:ext uri="{FF2B5EF4-FFF2-40B4-BE49-F238E27FC236}">
                <a16:creationId xmlns:a16="http://schemas.microsoft.com/office/drawing/2014/main" id="{147432B8-2CB5-4673-8075-40366FD23C42}"/>
              </a:ext>
            </a:extLst>
          </p:cNvPr>
          <p:cNvGrpSpPr/>
          <p:nvPr/>
        </p:nvGrpSpPr>
        <p:grpSpPr>
          <a:xfrm>
            <a:off x="5417475" y="668013"/>
            <a:ext cx="3327541" cy="3327541"/>
            <a:chOff x="5417475" y="668013"/>
            <a:chExt cx="3327541" cy="3327541"/>
          </a:xfrm>
        </p:grpSpPr>
        <p:sp>
          <p:nvSpPr>
            <p:cNvPr id="26" name="Elipse 25">
              <a:extLst>
                <a:ext uri="{FF2B5EF4-FFF2-40B4-BE49-F238E27FC236}">
                  <a16:creationId xmlns:a16="http://schemas.microsoft.com/office/drawing/2014/main" id="{34516F30-0154-41AF-8CA4-3B2FCF3C0463}"/>
                </a:ext>
              </a:extLst>
            </p:cNvPr>
            <p:cNvSpPr/>
            <p:nvPr/>
          </p:nvSpPr>
          <p:spPr>
            <a:xfrm>
              <a:off x="5417475" y="668013"/>
              <a:ext cx="3327541" cy="332754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pic>
          <p:nvPicPr>
            <p:cNvPr id="10" name="Imagen 9">
              <a:extLst>
                <a:ext uri="{FF2B5EF4-FFF2-40B4-BE49-F238E27FC236}">
                  <a16:creationId xmlns:a16="http://schemas.microsoft.com/office/drawing/2014/main" id="{014F195D-5088-4EE2-A1B3-0CB3889BEA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42166" y="878739"/>
              <a:ext cx="2859030" cy="2855982"/>
            </a:xfrm>
            <a:prstGeom prst="rect">
              <a:avLst/>
            </a:prstGeom>
            <a:effectLst>
              <a:outerShdw blurRad="50800" dist="38100" dir="5400000" algn="t" rotWithShape="0">
                <a:prstClr val="black">
                  <a:alpha val="40000"/>
                </a:prstClr>
              </a:outerShdw>
            </a:effectLst>
          </p:spPr>
        </p:pic>
      </p:grpSp>
      <p:sp>
        <p:nvSpPr>
          <p:cNvPr id="15" name="CuadroTexto 14">
            <a:extLst>
              <a:ext uri="{FF2B5EF4-FFF2-40B4-BE49-F238E27FC236}">
                <a16:creationId xmlns:a16="http://schemas.microsoft.com/office/drawing/2014/main" id="{BF48E45C-EA67-4983-A8A1-12043C24E8FC}"/>
              </a:ext>
            </a:extLst>
          </p:cNvPr>
          <p:cNvSpPr txBox="1"/>
          <p:nvPr/>
        </p:nvSpPr>
        <p:spPr>
          <a:xfrm>
            <a:off x="6181815" y="1563087"/>
            <a:ext cx="1796143" cy="1384995"/>
          </a:xfrm>
          <a:prstGeom prst="rect">
            <a:avLst/>
          </a:prstGeom>
          <a:noFill/>
        </p:spPr>
        <p:txBody>
          <a:bodyPr wrap="square" rtlCol="0">
            <a:spAutoFit/>
          </a:bodyPr>
          <a:lstStyle/>
          <a:p>
            <a:pPr algn="ctr"/>
            <a:r>
              <a:rPr lang="es-CR" sz="1200" b="1" dirty="0">
                <a:solidFill>
                  <a:srgbClr val="245178"/>
                </a:solidFill>
              </a:rPr>
              <a:t>Incorporar la tabla resumen que corresponderá a </a:t>
            </a:r>
          </a:p>
          <a:p>
            <a:pPr algn="ctr"/>
            <a:r>
              <a:rPr lang="es-CR" sz="1200" b="1" dirty="0">
                <a:solidFill>
                  <a:srgbClr val="245178"/>
                </a:solidFill>
              </a:rPr>
              <a:t>la síntesis de la </a:t>
            </a:r>
          </a:p>
          <a:p>
            <a:pPr algn="ctr"/>
            <a:r>
              <a:rPr lang="es-CR" sz="1200" b="1" dirty="0">
                <a:solidFill>
                  <a:srgbClr val="245178"/>
                </a:solidFill>
              </a:rPr>
              <a:t>gestión ambiental </a:t>
            </a:r>
          </a:p>
          <a:p>
            <a:pPr algn="ctr"/>
            <a:r>
              <a:rPr lang="es-CR" sz="1200" b="1" dirty="0">
                <a:solidFill>
                  <a:srgbClr val="245178"/>
                </a:solidFill>
              </a:rPr>
              <a:t>(Plan de Acción) que realizará la institución.</a:t>
            </a:r>
          </a:p>
        </p:txBody>
      </p:sp>
    </p:spTree>
    <p:extLst>
      <p:ext uri="{BB962C8B-B14F-4D97-AF65-F5344CB8AC3E}">
        <p14:creationId xmlns:p14="http://schemas.microsoft.com/office/powerpoint/2010/main" val="247445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par>
                                <p:cTn id="10" presetID="8" presetClass="emph" presetSubtype="0" fill="remove" nodeType="withEffect">
                                  <p:stCondLst>
                                    <p:cond delay="0"/>
                                  </p:stCondLst>
                                  <p:childTnLst>
                                    <p:animRot by="21600000">
                                      <p:cBhvr>
                                        <p:cTn id="11" dur="7500" fill="hold"/>
                                        <p:tgtEl>
                                          <p:spTgt spid="24"/>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63" presetClass="path" presetSubtype="0" accel="50000" decel="50000" fill="hold" grpId="0" nodeType="clickEffect">
                                  <p:stCondLst>
                                    <p:cond delay="0"/>
                                  </p:stCondLst>
                                  <p:childTnLst>
                                    <p:animMotion origin="layout" path="M -2.77778E-7 1.60494E-6 L 0.26858 0.00216 " pathEditMode="relative" rAng="0" ptsTypes="AA">
                                      <p:cBhvr>
                                        <p:cTn id="15" dur="1250" fill="hold"/>
                                        <p:tgtEl>
                                          <p:spTgt spid="18"/>
                                        </p:tgtEl>
                                        <p:attrNameLst>
                                          <p:attrName>ppt_x</p:attrName>
                                          <p:attrName>ppt_y</p:attrName>
                                        </p:attrNameLst>
                                      </p:cBhvr>
                                      <p:rCtr x="13420" y="93"/>
                                    </p:animMotion>
                                  </p:childTnLst>
                                </p:cTn>
                              </p:par>
                            </p:childTnLst>
                          </p:cTn>
                        </p:par>
                        <p:par>
                          <p:cTn id="16" fill="hold">
                            <p:stCondLst>
                              <p:cond delay="1250"/>
                            </p:stCondLst>
                            <p:childTnLst>
                              <p:par>
                                <p:cTn id="17" presetID="53" presetClass="entr" presetSubtype="16"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750" fill="hold"/>
                                        <p:tgtEl>
                                          <p:spTgt spid="30"/>
                                        </p:tgtEl>
                                        <p:attrNameLst>
                                          <p:attrName>ppt_w</p:attrName>
                                        </p:attrNameLst>
                                      </p:cBhvr>
                                      <p:tavLst>
                                        <p:tav tm="0">
                                          <p:val>
                                            <p:fltVal val="0"/>
                                          </p:val>
                                        </p:tav>
                                        <p:tav tm="100000">
                                          <p:val>
                                            <p:strVal val="#ppt_w"/>
                                          </p:val>
                                        </p:tav>
                                      </p:tavLst>
                                    </p:anim>
                                    <p:anim calcmode="lin" valueType="num">
                                      <p:cBhvr>
                                        <p:cTn id="20" dur="750" fill="hold"/>
                                        <p:tgtEl>
                                          <p:spTgt spid="30"/>
                                        </p:tgtEl>
                                        <p:attrNameLst>
                                          <p:attrName>ppt_h</p:attrName>
                                        </p:attrNameLst>
                                      </p:cBhvr>
                                      <p:tavLst>
                                        <p:tav tm="0">
                                          <p:val>
                                            <p:fltVal val="0"/>
                                          </p:val>
                                        </p:tav>
                                        <p:tav tm="100000">
                                          <p:val>
                                            <p:strVal val="#ppt_h"/>
                                          </p:val>
                                        </p:tav>
                                      </p:tavLst>
                                    </p:anim>
                                    <p:animEffect transition="in" filter="fade">
                                      <p:cBhvr>
                                        <p:cTn id="21" dur="750"/>
                                        <p:tgtEl>
                                          <p:spTgt spid="30"/>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1000" fill="hold"/>
                                        <p:tgtEl>
                                          <p:spTgt spid="15"/>
                                        </p:tgtEl>
                                        <p:attrNameLst>
                                          <p:attrName>ppt_w</p:attrName>
                                        </p:attrNameLst>
                                      </p:cBhvr>
                                      <p:tavLst>
                                        <p:tav tm="0">
                                          <p:val>
                                            <p:fltVal val="0"/>
                                          </p:val>
                                        </p:tav>
                                        <p:tav tm="100000">
                                          <p:val>
                                            <p:strVal val="#ppt_w"/>
                                          </p:val>
                                        </p:tav>
                                      </p:tavLst>
                                    </p:anim>
                                    <p:anim calcmode="lin" valueType="num">
                                      <p:cBhvr>
                                        <p:cTn id="26" dur="1000" fill="hold"/>
                                        <p:tgtEl>
                                          <p:spTgt spid="15"/>
                                        </p:tgtEl>
                                        <p:attrNameLst>
                                          <p:attrName>ppt_h</p:attrName>
                                        </p:attrNameLst>
                                      </p:cBhvr>
                                      <p:tavLst>
                                        <p:tav tm="0">
                                          <p:val>
                                            <p:fltVal val="0"/>
                                          </p:val>
                                        </p:tav>
                                        <p:tav tm="100000">
                                          <p:val>
                                            <p:strVal val="#ppt_h"/>
                                          </p:val>
                                        </p:tav>
                                      </p:tavLst>
                                    </p:anim>
                                    <p:animEffect transition="in" filter="fade">
                                      <p:cBhvr>
                                        <p:cTn id="27" dur="1000"/>
                                        <p:tgtEl>
                                          <p:spTgt spid="15"/>
                                        </p:tgtEl>
                                      </p:cBhvr>
                                    </p:animEffect>
                                  </p:childTnLst>
                                </p:cTn>
                              </p:par>
                              <p:par>
                                <p:cTn id="28" presetID="8" presetClass="emph" presetSubtype="0" fill="remove" nodeType="withEffect">
                                  <p:stCondLst>
                                    <p:cond delay="0"/>
                                  </p:stCondLst>
                                  <p:childTnLst>
                                    <p:animRot by="21600000">
                                      <p:cBhvr>
                                        <p:cTn id="29" dur="8400" fill="hold"/>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4"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834A020-D048-4B2A-BA7E-147503B0287F}"/>
              </a:ext>
            </a:extLst>
          </p:cNvPr>
          <p:cNvSpPr/>
          <p:nvPr/>
        </p:nvSpPr>
        <p:spPr>
          <a:xfrm>
            <a:off x="0" y="2083828"/>
            <a:ext cx="9144000" cy="2926321"/>
          </a:xfrm>
          <a:prstGeom prst="rect">
            <a:avLst/>
          </a:prstGeom>
          <a:solidFill>
            <a:srgbClr val="E2D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3" name="Imagen 2">
            <a:extLst>
              <a:ext uri="{FF2B5EF4-FFF2-40B4-BE49-F238E27FC236}">
                <a16:creationId xmlns:a16="http://schemas.microsoft.com/office/drawing/2014/main" id="{FD32302F-FF2C-4514-B20E-B6FE8701B7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 y="0"/>
            <a:ext cx="9147238" cy="5143500"/>
          </a:xfrm>
          <a:prstGeom prst="rect">
            <a:avLst/>
          </a:prstGeom>
        </p:spPr>
      </p:pic>
      <p:pic>
        <p:nvPicPr>
          <p:cNvPr id="4" name="Imagen 3">
            <a:extLst>
              <a:ext uri="{FF2B5EF4-FFF2-40B4-BE49-F238E27FC236}">
                <a16:creationId xmlns:a16="http://schemas.microsoft.com/office/drawing/2014/main" id="{D2A1559E-47DF-4838-9398-6CA0A6798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1975"/>
          </a:xfrm>
          <a:prstGeom prst="rect">
            <a:avLst/>
          </a:prstGeom>
          <a:effectLst>
            <a:outerShdw blurRad="50800" dist="38100" dir="5400000" algn="t" rotWithShape="0">
              <a:prstClr val="black">
                <a:alpha val="40000"/>
              </a:prstClr>
            </a:outerShdw>
          </a:effectLst>
        </p:spPr>
      </p:pic>
      <p:sp>
        <p:nvSpPr>
          <p:cNvPr id="5" name="CuadroTexto 4">
            <a:extLst>
              <a:ext uri="{FF2B5EF4-FFF2-40B4-BE49-F238E27FC236}">
                <a16:creationId xmlns:a16="http://schemas.microsoft.com/office/drawing/2014/main" id="{81F85CCF-B924-4321-9764-C546E5E3CC97}"/>
              </a:ext>
            </a:extLst>
          </p:cNvPr>
          <p:cNvSpPr txBox="1"/>
          <p:nvPr/>
        </p:nvSpPr>
        <p:spPr>
          <a:xfrm>
            <a:off x="3108960" y="92529"/>
            <a:ext cx="5277394" cy="338554"/>
          </a:xfrm>
          <a:prstGeom prst="rect">
            <a:avLst/>
          </a:prstGeom>
          <a:noFill/>
        </p:spPr>
        <p:txBody>
          <a:bodyPr wrap="square" rtlCol="0">
            <a:spAutoFit/>
          </a:bodyPr>
          <a:lstStyle/>
          <a:p>
            <a:pPr algn="ctr"/>
            <a:r>
              <a:rPr lang="es-CR" sz="1600" b="1" dirty="0">
                <a:solidFill>
                  <a:srgbClr val="245178"/>
                </a:solidFill>
                <a:latin typeface="Myriad Pro" panose="020B0503030403020204" pitchFamily="34" charset="0"/>
              </a:rPr>
              <a:t>Plantilla: Contenido temático básico</a:t>
            </a:r>
          </a:p>
        </p:txBody>
      </p:sp>
      <p:sp>
        <p:nvSpPr>
          <p:cNvPr id="6" name="Elipse 5">
            <a:extLst>
              <a:ext uri="{FF2B5EF4-FFF2-40B4-BE49-F238E27FC236}">
                <a16:creationId xmlns:a16="http://schemas.microsoft.com/office/drawing/2014/main" id="{D4619C79-3232-4BED-84A1-E434ACC1917A}"/>
              </a:ext>
            </a:extLst>
          </p:cNvPr>
          <p:cNvSpPr/>
          <p:nvPr/>
        </p:nvSpPr>
        <p:spPr>
          <a:xfrm>
            <a:off x="96521" y="633730"/>
            <a:ext cx="707027" cy="707027"/>
          </a:xfrm>
          <a:prstGeom prst="ellipse">
            <a:avLst/>
          </a:prstGeom>
          <a:solidFill>
            <a:srgbClr val="E2DFD4"/>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pic>
        <p:nvPicPr>
          <p:cNvPr id="7" name="Imagen 6">
            <a:extLst>
              <a:ext uri="{FF2B5EF4-FFF2-40B4-BE49-F238E27FC236}">
                <a16:creationId xmlns:a16="http://schemas.microsoft.com/office/drawing/2014/main" id="{D802B1ED-1FE1-401C-B630-C25971A566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349" y="793749"/>
            <a:ext cx="368301" cy="368301"/>
          </a:xfrm>
          <a:prstGeom prst="rect">
            <a:avLst/>
          </a:prstGeom>
        </p:spPr>
      </p:pic>
      <p:sp>
        <p:nvSpPr>
          <p:cNvPr id="8" name="2 CuadroTexto">
            <a:extLst>
              <a:ext uri="{FF2B5EF4-FFF2-40B4-BE49-F238E27FC236}">
                <a16:creationId xmlns:a16="http://schemas.microsoft.com/office/drawing/2014/main" id="{84559D8D-BE72-427D-B5E9-5415A06FCE71}"/>
              </a:ext>
            </a:extLst>
          </p:cNvPr>
          <p:cNvSpPr txBox="1">
            <a:spLocks noChangeArrowheads="1"/>
          </p:cNvSpPr>
          <p:nvPr/>
        </p:nvSpPr>
        <p:spPr bwMode="auto">
          <a:xfrm>
            <a:off x="646080" y="1410244"/>
            <a:ext cx="7848602" cy="3046988"/>
          </a:xfrm>
          <a:prstGeom prst="rect">
            <a:avLst/>
          </a:prstGeom>
          <a:solidFill>
            <a:srgbClr val="F7F7F7"/>
          </a:solidFill>
          <a:ln w="19050">
            <a:solidFill>
              <a:srgbClr val="245178"/>
            </a:solidFill>
            <a:prstDash val="solid"/>
            <a:headEnd/>
            <a:tailEnd/>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a:spAutoFit/>
          </a:bodyPr>
          <a:lstStyle/>
          <a:p>
            <a:pPr indent="357188">
              <a:buClr>
                <a:schemeClr val="tx2"/>
              </a:buClr>
              <a:buFont typeface="Wingdings" pitchFamily="2" charset="2"/>
              <a:buChar char="v"/>
              <a:defRPr/>
            </a:pPr>
            <a:r>
              <a:rPr lang="es-ES" sz="1200" dirty="0">
                <a:solidFill>
                  <a:srgbClr val="245178"/>
                </a:solidFill>
              </a:rPr>
              <a:t>Portada.</a:t>
            </a:r>
          </a:p>
          <a:p>
            <a:pPr indent="357188">
              <a:buClr>
                <a:srgbClr val="245178"/>
              </a:buClr>
              <a:buFont typeface="Wingdings" pitchFamily="2" charset="2"/>
              <a:buChar char="v"/>
              <a:defRPr/>
            </a:pPr>
            <a:r>
              <a:rPr lang="es-ES" sz="1200" dirty="0">
                <a:solidFill>
                  <a:srgbClr val="245178"/>
                </a:solidFill>
              </a:rPr>
              <a:t>Índice.</a:t>
            </a:r>
            <a:endParaRPr lang="es-CR" sz="1200" dirty="0">
              <a:solidFill>
                <a:srgbClr val="245178"/>
              </a:solidFill>
            </a:endParaRPr>
          </a:p>
          <a:p>
            <a:pPr indent="357188">
              <a:buClr>
                <a:srgbClr val="245178"/>
              </a:buClr>
              <a:buFont typeface="Wingdings" pitchFamily="2" charset="2"/>
              <a:buChar char="v"/>
              <a:defRPr/>
            </a:pPr>
            <a:r>
              <a:rPr lang="es-ES" sz="1200" dirty="0">
                <a:solidFill>
                  <a:srgbClr val="245178"/>
                </a:solidFill>
              </a:rPr>
              <a:t>Introducción:</a:t>
            </a:r>
            <a:endParaRPr lang="es-CR" sz="1200" dirty="0">
              <a:solidFill>
                <a:srgbClr val="245178"/>
              </a:solidFill>
            </a:endParaRPr>
          </a:p>
          <a:p>
            <a:pPr lvl="2" indent="157163">
              <a:buClr>
                <a:schemeClr val="accent2"/>
              </a:buClr>
              <a:buFont typeface="Wingdings" pitchFamily="2" charset="2"/>
              <a:buChar char="§"/>
              <a:defRPr/>
            </a:pPr>
            <a:r>
              <a:rPr lang="es-ES" sz="1200" dirty="0">
                <a:solidFill>
                  <a:srgbClr val="245178"/>
                </a:solidFill>
              </a:rPr>
              <a:t>Antecedentes de la institución.</a:t>
            </a:r>
          </a:p>
          <a:p>
            <a:pPr lvl="2" indent="157163">
              <a:buClr>
                <a:schemeClr val="accent2"/>
              </a:buClr>
              <a:buFont typeface="Wingdings" pitchFamily="2" charset="2"/>
              <a:buChar char="§"/>
              <a:defRPr/>
            </a:pPr>
            <a:r>
              <a:rPr lang="es-ES" sz="1200" dirty="0">
                <a:solidFill>
                  <a:srgbClr val="245178"/>
                </a:solidFill>
              </a:rPr>
              <a:t>Inventario de organizaciones.</a:t>
            </a:r>
          </a:p>
          <a:p>
            <a:pPr lvl="2" indent="157163">
              <a:buClr>
                <a:schemeClr val="accent2"/>
              </a:buClr>
              <a:buFont typeface="Wingdings" pitchFamily="2" charset="2"/>
              <a:buChar char="§"/>
              <a:defRPr/>
            </a:pPr>
            <a:r>
              <a:rPr lang="es-ES" sz="1200" dirty="0">
                <a:solidFill>
                  <a:srgbClr val="245178"/>
                </a:solidFill>
              </a:rPr>
              <a:t>Conformación de la Comisión Institucional del PGAI.</a:t>
            </a:r>
          </a:p>
          <a:p>
            <a:pPr indent="357188">
              <a:buClr>
                <a:srgbClr val="245178"/>
              </a:buClr>
              <a:buFont typeface="Wingdings" pitchFamily="2" charset="2"/>
              <a:buChar char="v"/>
              <a:defRPr/>
            </a:pPr>
            <a:r>
              <a:rPr lang="es-ES" sz="1200" dirty="0">
                <a:solidFill>
                  <a:srgbClr val="245178"/>
                </a:solidFill>
              </a:rPr>
              <a:t>Declaración Jurada de Cumplimiento Ambiental Institucional (DJCAI).</a:t>
            </a:r>
          </a:p>
          <a:p>
            <a:pPr indent="357188">
              <a:buClr>
                <a:srgbClr val="245178"/>
              </a:buClr>
              <a:buFont typeface="Wingdings" pitchFamily="2" charset="2"/>
              <a:buChar char="v"/>
              <a:defRPr/>
            </a:pPr>
            <a:r>
              <a:rPr lang="es-ES" sz="1200" dirty="0">
                <a:solidFill>
                  <a:srgbClr val="245178"/>
                </a:solidFill>
              </a:rPr>
              <a:t>Diagnóstico Ambiental Inicial.</a:t>
            </a:r>
          </a:p>
          <a:p>
            <a:pPr indent="357188">
              <a:buClr>
                <a:srgbClr val="245178"/>
              </a:buClr>
              <a:buFont typeface="Wingdings" pitchFamily="2" charset="2"/>
              <a:buChar char="v"/>
              <a:defRPr/>
            </a:pPr>
            <a:r>
              <a:rPr lang="es-ES" sz="1200" dirty="0">
                <a:solidFill>
                  <a:srgbClr val="245178"/>
                </a:solidFill>
              </a:rPr>
              <a:t>Alcance del PGAI.</a:t>
            </a:r>
            <a:endParaRPr lang="es-CR" sz="1200" dirty="0">
              <a:solidFill>
                <a:srgbClr val="245178"/>
              </a:solidFill>
            </a:endParaRPr>
          </a:p>
          <a:p>
            <a:pPr marL="357188" indent="-357188">
              <a:buClr>
                <a:srgbClr val="245178"/>
              </a:buClr>
              <a:buFont typeface="Wingdings" pitchFamily="2" charset="2"/>
              <a:buChar char="v"/>
              <a:defRPr/>
            </a:pPr>
            <a:r>
              <a:rPr lang="es-ES" sz="1200" dirty="0">
                <a:solidFill>
                  <a:srgbClr val="245178"/>
                </a:solidFill>
              </a:rPr>
              <a:t>Diagnósticos específicos: Inventario eléctrico e Inventario de Emisiones de Gases de Efecto Invernadero.</a:t>
            </a:r>
          </a:p>
          <a:p>
            <a:pPr indent="357188">
              <a:buClr>
                <a:srgbClr val="245178"/>
              </a:buClr>
              <a:buFont typeface="Wingdings" pitchFamily="2" charset="2"/>
              <a:buChar char="v"/>
              <a:defRPr/>
            </a:pPr>
            <a:r>
              <a:rPr lang="es-ES" sz="1200" dirty="0">
                <a:solidFill>
                  <a:srgbClr val="245178"/>
                </a:solidFill>
              </a:rPr>
              <a:t>Cuadro resumen: Plan de Acción del PGAI.</a:t>
            </a:r>
          </a:p>
          <a:p>
            <a:pPr indent="357188">
              <a:buClr>
                <a:srgbClr val="245178"/>
              </a:buClr>
              <a:buFont typeface="Wingdings" pitchFamily="2" charset="2"/>
              <a:buChar char="v"/>
              <a:defRPr/>
            </a:pPr>
            <a:r>
              <a:rPr lang="es-ES" sz="1200" dirty="0">
                <a:solidFill>
                  <a:srgbClr val="245178"/>
                </a:solidFill>
              </a:rPr>
              <a:t>Tareas pendientes de mejora ambiental.</a:t>
            </a:r>
            <a:endParaRPr lang="es-CR" sz="1200" dirty="0">
              <a:solidFill>
                <a:srgbClr val="245178"/>
              </a:solidFill>
            </a:endParaRPr>
          </a:p>
          <a:p>
            <a:pPr indent="357188">
              <a:buClr>
                <a:srgbClr val="245178"/>
              </a:buClr>
              <a:buFont typeface="Wingdings" pitchFamily="2" charset="2"/>
              <a:buChar char="v"/>
              <a:defRPr/>
            </a:pPr>
            <a:r>
              <a:rPr lang="es-ES" sz="1200" dirty="0">
                <a:solidFill>
                  <a:srgbClr val="245178"/>
                </a:solidFill>
              </a:rPr>
              <a:t>Anexos:</a:t>
            </a:r>
            <a:endParaRPr lang="es-CR" sz="1200" dirty="0">
              <a:solidFill>
                <a:srgbClr val="245178"/>
              </a:solidFill>
            </a:endParaRPr>
          </a:p>
          <a:p>
            <a:pPr lvl="2" indent="157163">
              <a:buClr>
                <a:schemeClr val="accent2"/>
              </a:buClr>
              <a:buFont typeface="Wingdings" pitchFamily="2" charset="2"/>
              <a:buChar char="§"/>
              <a:tabLst>
                <a:tab pos="1071563" algn="l"/>
              </a:tabLst>
              <a:defRPr/>
            </a:pPr>
            <a:r>
              <a:rPr lang="es-ES" sz="1200" dirty="0">
                <a:solidFill>
                  <a:srgbClr val="245178"/>
                </a:solidFill>
              </a:rPr>
              <a:t>Protocolos de Evaluación de aspectos ambientales (archivo versión Excel Original).</a:t>
            </a:r>
          </a:p>
          <a:p>
            <a:pPr lvl="2" indent="157163">
              <a:buClr>
                <a:schemeClr val="accent2"/>
              </a:buClr>
              <a:buFont typeface="Wingdings" pitchFamily="2" charset="2"/>
              <a:buChar char="§"/>
              <a:tabLst>
                <a:tab pos="1071563" algn="l"/>
              </a:tabLst>
              <a:defRPr/>
            </a:pPr>
            <a:r>
              <a:rPr lang="es-MX" sz="1200" dirty="0">
                <a:solidFill>
                  <a:srgbClr val="245178"/>
                </a:solidFill>
              </a:rPr>
              <a:t>Hojas de Registro (archivo versión Excel original).</a:t>
            </a:r>
          </a:p>
          <a:p>
            <a:pPr lvl="2" indent="157163">
              <a:buClr>
                <a:schemeClr val="accent2"/>
              </a:buClr>
              <a:buFont typeface="Wingdings" pitchFamily="2" charset="2"/>
              <a:buChar char="§"/>
              <a:tabLst>
                <a:tab pos="1071563" algn="l"/>
              </a:tabLst>
              <a:defRPr/>
            </a:pPr>
            <a:r>
              <a:rPr lang="es-ES" sz="1200" dirty="0">
                <a:solidFill>
                  <a:srgbClr val="245178"/>
                </a:solidFill>
              </a:rPr>
              <a:t>C</a:t>
            </a:r>
            <a:r>
              <a:rPr lang="es-MX" sz="1200" dirty="0" err="1">
                <a:solidFill>
                  <a:srgbClr val="245178"/>
                </a:solidFill>
              </a:rPr>
              <a:t>ualquier</a:t>
            </a:r>
            <a:r>
              <a:rPr lang="es-MX" sz="1200" dirty="0">
                <a:solidFill>
                  <a:srgbClr val="245178"/>
                </a:solidFill>
              </a:rPr>
              <a:t> otra documentación que se considere necesaria.</a:t>
            </a:r>
            <a:endParaRPr lang="es-CR" sz="1200" dirty="0">
              <a:solidFill>
                <a:srgbClr val="245178"/>
              </a:solidFill>
            </a:endParaRPr>
          </a:p>
        </p:txBody>
      </p:sp>
      <p:pic>
        <p:nvPicPr>
          <p:cNvPr id="11" name="Imagen 10">
            <a:extLst>
              <a:ext uri="{FF2B5EF4-FFF2-40B4-BE49-F238E27FC236}">
                <a16:creationId xmlns:a16="http://schemas.microsoft.com/office/drawing/2014/main" id="{96C1DD6E-F8AD-4119-82B4-C5D28072652B}"/>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341" t="-126" r="-341" b="126"/>
          <a:stretch/>
        </p:blipFill>
        <p:spPr>
          <a:xfrm>
            <a:off x="6981340" y="664365"/>
            <a:ext cx="1225334" cy="1216959"/>
          </a:xfrm>
          <a:prstGeom prst="ellipse">
            <a:avLst/>
          </a:prstGeom>
          <a:noFill/>
          <a:ln w="38100">
            <a:solidFill>
              <a:schemeClr val="bg1"/>
            </a:solidFill>
          </a:ln>
        </p:spPr>
      </p:pic>
      <p:grpSp>
        <p:nvGrpSpPr>
          <p:cNvPr id="13" name="Grupo 12">
            <a:extLst>
              <a:ext uri="{FF2B5EF4-FFF2-40B4-BE49-F238E27FC236}">
                <a16:creationId xmlns:a16="http://schemas.microsoft.com/office/drawing/2014/main" id="{395ED887-79F5-4B12-BC3E-AA06B8D9B722}"/>
              </a:ext>
            </a:extLst>
          </p:cNvPr>
          <p:cNvGrpSpPr/>
          <p:nvPr/>
        </p:nvGrpSpPr>
        <p:grpSpPr>
          <a:xfrm>
            <a:off x="1894219" y="691765"/>
            <a:ext cx="2373776" cy="1290811"/>
            <a:chOff x="992641" y="647008"/>
            <a:chExt cx="3587922" cy="1856400"/>
          </a:xfrm>
          <a:effectLst>
            <a:outerShdw blurRad="50800" dist="38100" dir="5400000" algn="t" rotWithShape="0">
              <a:prstClr val="black">
                <a:alpha val="40000"/>
              </a:prstClr>
            </a:outerShdw>
          </a:effectLst>
        </p:grpSpPr>
        <p:pic>
          <p:nvPicPr>
            <p:cNvPr id="14" name="Imagen 13">
              <a:extLst>
                <a:ext uri="{FF2B5EF4-FFF2-40B4-BE49-F238E27FC236}">
                  <a16:creationId xmlns:a16="http://schemas.microsoft.com/office/drawing/2014/main" id="{D901BF3D-F58B-428A-9D81-EF3DBFC442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2641" y="647008"/>
              <a:ext cx="3587922" cy="1856400"/>
            </a:xfrm>
            <a:prstGeom prst="rect">
              <a:avLst/>
            </a:prstGeom>
          </p:spPr>
        </p:pic>
        <p:sp>
          <p:nvSpPr>
            <p:cNvPr id="15" name="CuadroTexto 14">
              <a:extLst>
                <a:ext uri="{FF2B5EF4-FFF2-40B4-BE49-F238E27FC236}">
                  <a16:creationId xmlns:a16="http://schemas.microsoft.com/office/drawing/2014/main" id="{51E77907-95B9-4ADA-9C2D-1E93E9DA0786}"/>
                </a:ext>
              </a:extLst>
            </p:cNvPr>
            <p:cNvSpPr txBox="1"/>
            <p:nvPr/>
          </p:nvSpPr>
          <p:spPr>
            <a:xfrm>
              <a:off x="2420333" y="991869"/>
              <a:ext cx="1918413" cy="663951"/>
            </a:xfrm>
            <a:prstGeom prst="rect">
              <a:avLst/>
            </a:prstGeom>
            <a:noFill/>
          </p:spPr>
          <p:txBody>
            <a:bodyPr wrap="square" rtlCol="0">
              <a:spAutoFit/>
            </a:bodyPr>
            <a:lstStyle/>
            <a:p>
              <a:pPr algn="ctr"/>
              <a:r>
                <a:rPr lang="es-CR" sz="1200" b="1" dirty="0">
                  <a:solidFill>
                    <a:schemeClr val="bg1"/>
                  </a:solidFill>
                  <a:latin typeface="Myriad Pro" panose="020B0503030403020204" pitchFamily="34" charset="0"/>
                </a:rPr>
                <a:t>AVISO</a:t>
              </a:r>
            </a:p>
            <a:p>
              <a:pPr algn="ctr"/>
              <a:r>
                <a:rPr lang="es-CR" sz="1200" b="1" dirty="0">
                  <a:solidFill>
                    <a:schemeClr val="bg1"/>
                  </a:solidFill>
                  <a:latin typeface="Myriad Pro" panose="020B0503030403020204" pitchFamily="34" charset="0"/>
                </a:rPr>
                <a:t>IMPORTANTE</a:t>
              </a:r>
            </a:p>
          </p:txBody>
        </p:sp>
      </p:grpSp>
      <p:pic>
        <p:nvPicPr>
          <p:cNvPr id="16" name="Diagrama 10">
            <a:extLst>
              <a:ext uri="{FF2B5EF4-FFF2-40B4-BE49-F238E27FC236}">
                <a16:creationId xmlns:a16="http://schemas.microsoft.com/office/drawing/2014/main" id="{894BABD4-0C24-4D52-A17B-26C53F5C24B0}"/>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6253" y="1256103"/>
            <a:ext cx="5027926" cy="3355269"/>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upo 19">
            <a:extLst>
              <a:ext uri="{FF2B5EF4-FFF2-40B4-BE49-F238E27FC236}">
                <a16:creationId xmlns:a16="http://schemas.microsoft.com/office/drawing/2014/main" id="{0399532D-8D4A-409C-A732-BF952855A507}"/>
              </a:ext>
            </a:extLst>
          </p:cNvPr>
          <p:cNvGrpSpPr/>
          <p:nvPr/>
        </p:nvGrpSpPr>
        <p:grpSpPr>
          <a:xfrm>
            <a:off x="5595070" y="664365"/>
            <a:ext cx="1275203" cy="1275203"/>
            <a:chOff x="6929088" y="664365"/>
            <a:chExt cx="1275203" cy="1275203"/>
          </a:xfrm>
        </p:grpSpPr>
        <p:sp>
          <p:nvSpPr>
            <p:cNvPr id="19" name="Elipse 18">
              <a:extLst>
                <a:ext uri="{FF2B5EF4-FFF2-40B4-BE49-F238E27FC236}">
                  <a16:creationId xmlns:a16="http://schemas.microsoft.com/office/drawing/2014/main" id="{407F2800-2305-4C08-9ADB-70142B583BE5}"/>
                </a:ext>
              </a:extLst>
            </p:cNvPr>
            <p:cNvSpPr/>
            <p:nvPr/>
          </p:nvSpPr>
          <p:spPr>
            <a:xfrm>
              <a:off x="6929088" y="664365"/>
              <a:ext cx="1275203" cy="1275203"/>
            </a:xfrm>
            <a:prstGeom prst="ellipse">
              <a:avLst/>
            </a:prstGeom>
            <a:solidFill>
              <a:srgbClr val="ACCFD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ln w="38100">
                  <a:solidFill>
                    <a:srgbClr val="00B0F0"/>
                  </a:solidFill>
                </a:ln>
                <a:solidFill>
                  <a:srgbClr val="ACCFD3"/>
                </a:solidFill>
              </a:endParaRPr>
            </a:p>
          </p:txBody>
        </p:sp>
        <p:pic>
          <p:nvPicPr>
            <p:cNvPr id="18" name="Imagen 17">
              <a:extLst>
                <a:ext uri="{FF2B5EF4-FFF2-40B4-BE49-F238E27FC236}">
                  <a16:creationId xmlns:a16="http://schemas.microsoft.com/office/drawing/2014/main" id="{CB46C288-6763-48C0-9EB9-5A1B4646CFF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25817" y="811311"/>
              <a:ext cx="881743" cy="881743"/>
            </a:xfrm>
            <a:prstGeom prst="rect">
              <a:avLst/>
            </a:prstGeom>
          </p:spPr>
        </p:pic>
      </p:grpSp>
    </p:spTree>
    <p:extLst>
      <p:ext uri="{BB962C8B-B14F-4D97-AF65-F5344CB8AC3E}">
        <p14:creationId xmlns:p14="http://schemas.microsoft.com/office/powerpoint/2010/main" val="301863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up)">
                                      <p:cBhvr>
                                        <p:cTn id="17" dur="1250"/>
                                        <p:tgtEl>
                                          <p:spTgt spid="8">
                                            <p:txEl>
                                              <p:pRg st="2" end="2"/>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wipe(up)">
                                      <p:cBhvr>
                                        <p:cTn id="20" dur="1250"/>
                                        <p:tgtEl>
                                          <p:spTgt spid="8">
                                            <p:txEl>
                                              <p:pRg st="3" end="3"/>
                                            </p:txEl>
                                          </p:spTgt>
                                        </p:tgtEl>
                                      </p:cBhvr>
                                    </p:animEffect>
                                  </p:childTnLst>
                                </p:cTn>
                              </p:par>
                              <p:par>
                                <p:cTn id="21" presetID="22" presetClass="entr" presetSubtype="1"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wipe(up)">
                                      <p:cBhvr>
                                        <p:cTn id="23" dur="1250"/>
                                        <p:tgtEl>
                                          <p:spTgt spid="8">
                                            <p:txEl>
                                              <p:pRg st="4" end="4"/>
                                            </p:txEl>
                                          </p:spTgt>
                                        </p:tgtEl>
                                      </p:cBhvr>
                                    </p:animEffect>
                                  </p:childTnLst>
                                </p:cTn>
                              </p:par>
                              <p:par>
                                <p:cTn id="24" presetID="22" presetClass="entr" presetSubtype="1" fill="hold" nodeType="with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animEffect transition="in" filter="wipe(up)">
                                      <p:cBhvr>
                                        <p:cTn id="26" dur="1250"/>
                                        <p:tgtEl>
                                          <p:spTgt spid="8">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animEffect transition="in" filter="wipe(left)">
                                      <p:cBhvr>
                                        <p:cTn id="31" dur="500"/>
                                        <p:tgtEl>
                                          <p:spTgt spid="8">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8">
                                            <p:txEl>
                                              <p:pRg st="7" end="7"/>
                                            </p:txEl>
                                          </p:spTgt>
                                        </p:tgtEl>
                                        <p:attrNameLst>
                                          <p:attrName>style.visibility</p:attrName>
                                        </p:attrNameLst>
                                      </p:cBhvr>
                                      <p:to>
                                        <p:strVal val="visible"/>
                                      </p:to>
                                    </p:set>
                                    <p:animEffect transition="in" filter="wipe(left)">
                                      <p:cBhvr>
                                        <p:cTn id="36" dur="500"/>
                                        <p:tgtEl>
                                          <p:spTgt spid="8">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8">
                                            <p:txEl>
                                              <p:pRg st="8" end="8"/>
                                            </p:txEl>
                                          </p:spTgt>
                                        </p:tgtEl>
                                        <p:attrNameLst>
                                          <p:attrName>style.visibility</p:attrName>
                                        </p:attrNameLst>
                                      </p:cBhvr>
                                      <p:to>
                                        <p:strVal val="visible"/>
                                      </p:to>
                                    </p:set>
                                    <p:animEffect transition="in" filter="wipe(left)">
                                      <p:cBhvr>
                                        <p:cTn id="41" dur="500"/>
                                        <p:tgtEl>
                                          <p:spTgt spid="8">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8">
                                            <p:txEl>
                                              <p:pRg st="9" end="9"/>
                                            </p:txEl>
                                          </p:spTgt>
                                        </p:tgtEl>
                                        <p:attrNameLst>
                                          <p:attrName>style.visibility</p:attrName>
                                        </p:attrNameLst>
                                      </p:cBhvr>
                                      <p:to>
                                        <p:strVal val="visible"/>
                                      </p:to>
                                    </p:set>
                                    <p:animEffect transition="in" filter="wipe(left)">
                                      <p:cBhvr>
                                        <p:cTn id="46" dur="500"/>
                                        <p:tgtEl>
                                          <p:spTgt spid="8">
                                            <p:txEl>
                                              <p:pRg st="9" end="9"/>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8">
                                            <p:txEl>
                                              <p:pRg st="10" end="10"/>
                                            </p:txEl>
                                          </p:spTgt>
                                        </p:tgtEl>
                                        <p:attrNameLst>
                                          <p:attrName>style.visibility</p:attrName>
                                        </p:attrNameLst>
                                      </p:cBhvr>
                                      <p:to>
                                        <p:strVal val="visible"/>
                                      </p:to>
                                    </p:set>
                                    <p:animEffect transition="in" filter="wipe(left)">
                                      <p:cBhvr>
                                        <p:cTn id="51" dur="500"/>
                                        <p:tgtEl>
                                          <p:spTgt spid="8">
                                            <p:txEl>
                                              <p:pRg st="10" end="1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8">
                                            <p:txEl>
                                              <p:pRg st="11" end="11"/>
                                            </p:txEl>
                                          </p:spTgt>
                                        </p:tgtEl>
                                        <p:attrNameLst>
                                          <p:attrName>style.visibility</p:attrName>
                                        </p:attrNameLst>
                                      </p:cBhvr>
                                      <p:to>
                                        <p:strVal val="visible"/>
                                      </p:to>
                                    </p:set>
                                    <p:animEffect transition="in" filter="wipe(left)">
                                      <p:cBhvr>
                                        <p:cTn id="56" dur="500"/>
                                        <p:tgtEl>
                                          <p:spTgt spid="8">
                                            <p:txEl>
                                              <p:pRg st="11" end="1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8">
                                            <p:txEl>
                                              <p:pRg st="12" end="12"/>
                                            </p:txEl>
                                          </p:spTgt>
                                        </p:tgtEl>
                                        <p:attrNameLst>
                                          <p:attrName>style.visibility</p:attrName>
                                        </p:attrNameLst>
                                      </p:cBhvr>
                                      <p:to>
                                        <p:strVal val="visible"/>
                                      </p:to>
                                    </p:set>
                                    <p:animEffect transition="in" filter="wipe(up)">
                                      <p:cBhvr>
                                        <p:cTn id="61" dur="1250"/>
                                        <p:tgtEl>
                                          <p:spTgt spid="8">
                                            <p:txEl>
                                              <p:pRg st="12" end="12"/>
                                            </p:txEl>
                                          </p:spTgt>
                                        </p:tgtEl>
                                      </p:cBhvr>
                                    </p:animEffect>
                                  </p:childTnLst>
                                </p:cTn>
                              </p:par>
                              <p:par>
                                <p:cTn id="62" presetID="22" presetClass="entr" presetSubtype="1" fill="hold" nodeType="withEffect">
                                  <p:stCondLst>
                                    <p:cond delay="0"/>
                                  </p:stCondLst>
                                  <p:childTnLst>
                                    <p:set>
                                      <p:cBhvr>
                                        <p:cTn id="63" dur="1" fill="hold">
                                          <p:stCondLst>
                                            <p:cond delay="0"/>
                                          </p:stCondLst>
                                        </p:cTn>
                                        <p:tgtEl>
                                          <p:spTgt spid="8">
                                            <p:txEl>
                                              <p:pRg st="13" end="13"/>
                                            </p:txEl>
                                          </p:spTgt>
                                        </p:tgtEl>
                                        <p:attrNameLst>
                                          <p:attrName>style.visibility</p:attrName>
                                        </p:attrNameLst>
                                      </p:cBhvr>
                                      <p:to>
                                        <p:strVal val="visible"/>
                                      </p:to>
                                    </p:set>
                                    <p:animEffect transition="in" filter="wipe(up)">
                                      <p:cBhvr>
                                        <p:cTn id="64" dur="1250"/>
                                        <p:tgtEl>
                                          <p:spTgt spid="8">
                                            <p:txEl>
                                              <p:pRg st="13" end="13"/>
                                            </p:txEl>
                                          </p:spTgt>
                                        </p:tgtEl>
                                      </p:cBhvr>
                                    </p:animEffect>
                                  </p:childTnLst>
                                </p:cTn>
                              </p:par>
                              <p:par>
                                <p:cTn id="65" presetID="22" presetClass="entr" presetSubtype="1" fill="hold" nodeType="withEffect">
                                  <p:stCondLst>
                                    <p:cond delay="0"/>
                                  </p:stCondLst>
                                  <p:childTnLst>
                                    <p:set>
                                      <p:cBhvr>
                                        <p:cTn id="66" dur="1" fill="hold">
                                          <p:stCondLst>
                                            <p:cond delay="0"/>
                                          </p:stCondLst>
                                        </p:cTn>
                                        <p:tgtEl>
                                          <p:spTgt spid="8">
                                            <p:txEl>
                                              <p:pRg st="14" end="14"/>
                                            </p:txEl>
                                          </p:spTgt>
                                        </p:tgtEl>
                                        <p:attrNameLst>
                                          <p:attrName>style.visibility</p:attrName>
                                        </p:attrNameLst>
                                      </p:cBhvr>
                                      <p:to>
                                        <p:strVal val="visible"/>
                                      </p:to>
                                    </p:set>
                                    <p:animEffect transition="in" filter="wipe(up)">
                                      <p:cBhvr>
                                        <p:cTn id="67" dur="1250"/>
                                        <p:tgtEl>
                                          <p:spTgt spid="8">
                                            <p:txEl>
                                              <p:pRg st="14" end="14"/>
                                            </p:txEl>
                                          </p:spTgt>
                                        </p:tgtEl>
                                      </p:cBhvr>
                                    </p:animEffect>
                                  </p:childTnLst>
                                </p:cTn>
                              </p:par>
                              <p:par>
                                <p:cTn id="68" presetID="22" presetClass="entr" presetSubtype="1" fill="hold" nodeType="withEffect">
                                  <p:stCondLst>
                                    <p:cond delay="0"/>
                                  </p:stCondLst>
                                  <p:childTnLst>
                                    <p:set>
                                      <p:cBhvr>
                                        <p:cTn id="69" dur="1" fill="hold">
                                          <p:stCondLst>
                                            <p:cond delay="0"/>
                                          </p:stCondLst>
                                        </p:cTn>
                                        <p:tgtEl>
                                          <p:spTgt spid="8">
                                            <p:txEl>
                                              <p:pRg st="15" end="15"/>
                                            </p:txEl>
                                          </p:spTgt>
                                        </p:tgtEl>
                                        <p:attrNameLst>
                                          <p:attrName>style.visibility</p:attrName>
                                        </p:attrNameLst>
                                      </p:cBhvr>
                                      <p:to>
                                        <p:strVal val="visible"/>
                                      </p:to>
                                    </p:set>
                                    <p:animEffect transition="in" filter="wipe(up)">
                                      <p:cBhvr>
                                        <p:cTn id="70" dur="1250"/>
                                        <p:tgtEl>
                                          <p:spTgt spid="8">
                                            <p:txEl>
                                              <p:pRg st="15" end="15"/>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xit" presetSubtype="10" fill="hold" grpId="0" nodeType="clickEffect">
                                  <p:stCondLst>
                                    <p:cond delay="0"/>
                                  </p:stCondLst>
                                  <p:childTnLst>
                                    <p:animEffect transition="out" filter="blinds(horizontal)">
                                      <p:cBhvr>
                                        <p:cTn id="74" dur="500"/>
                                        <p:tgtEl>
                                          <p:spTgt spid="8">
                                            <p:txEl>
                                              <p:pRg st="0" end="0"/>
                                            </p:txEl>
                                          </p:spTgt>
                                        </p:tgtEl>
                                      </p:cBhvr>
                                    </p:animEffect>
                                    <p:set>
                                      <p:cBhvr>
                                        <p:cTn id="75" dur="1" fill="hold">
                                          <p:stCondLst>
                                            <p:cond delay="499"/>
                                          </p:stCondLst>
                                        </p:cTn>
                                        <p:tgtEl>
                                          <p:spTgt spid="8">
                                            <p:txEl>
                                              <p:pRg st="0" end="0"/>
                                            </p:txEl>
                                          </p:spTgt>
                                        </p:tgtEl>
                                        <p:attrNameLst>
                                          <p:attrName>style.visibility</p:attrName>
                                        </p:attrNameLst>
                                      </p:cBhvr>
                                      <p:to>
                                        <p:strVal val="hidden"/>
                                      </p:to>
                                    </p:set>
                                  </p:childTnLst>
                                </p:cTn>
                              </p:par>
                              <p:par>
                                <p:cTn id="76" presetID="3" presetClass="exit" presetSubtype="10" fill="hold" grpId="0" nodeType="withEffect">
                                  <p:stCondLst>
                                    <p:cond delay="0"/>
                                  </p:stCondLst>
                                  <p:childTnLst>
                                    <p:animEffect transition="out" filter="blinds(horizontal)">
                                      <p:cBhvr>
                                        <p:cTn id="77" dur="500"/>
                                        <p:tgtEl>
                                          <p:spTgt spid="8">
                                            <p:txEl>
                                              <p:pRg st="1" end="1"/>
                                            </p:txEl>
                                          </p:spTgt>
                                        </p:tgtEl>
                                      </p:cBhvr>
                                    </p:animEffect>
                                    <p:set>
                                      <p:cBhvr>
                                        <p:cTn id="78" dur="1" fill="hold">
                                          <p:stCondLst>
                                            <p:cond delay="499"/>
                                          </p:stCondLst>
                                        </p:cTn>
                                        <p:tgtEl>
                                          <p:spTgt spid="8">
                                            <p:txEl>
                                              <p:pRg st="1" end="1"/>
                                            </p:txEl>
                                          </p:spTgt>
                                        </p:tgtEl>
                                        <p:attrNameLst>
                                          <p:attrName>style.visibility</p:attrName>
                                        </p:attrNameLst>
                                      </p:cBhvr>
                                      <p:to>
                                        <p:strVal val="hidden"/>
                                      </p:to>
                                    </p:set>
                                  </p:childTnLst>
                                </p:cTn>
                              </p:par>
                              <p:par>
                                <p:cTn id="79" presetID="3" presetClass="exit" presetSubtype="10" fill="hold" grpId="0" nodeType="withEffect">
                                  <p:stCondLst>
                                    <p:cond delay="0"/>
                                  </p:stCondLst>
                                  <p:childTnLst>
                                    <p:animEffect transition="out" filter="blinds(horizontal)">
                                      <p:cBhvr>
                                        <p:cTn id="80" dur="500"/>
                                        <p:tgtEl>
                                          <p:spTgt spid="8">
                                            <p:txEl>
                                              <p:pRg st="2" end="2"/>
                                            </p:txEl>
                                          </p:spTgt>
                                        </p:tgtEl>
                                      </p:cBhvr>
                                    </p:animEffect>
                                    <p:set>
                                      <p:cBhvr>
                                        <p:cTn id="81" dur="1" fill="hold">
                                          <p:stCondLst>
                                            <p:cond delay="499"/>
                                          </p:stCondLst>
                                        </p:cTn>
                                        <p:tgtEl>
                                          <p:spTgt spid="8">
                                            <p:txEl>
                                              <p:pRg st="2" end="2"/>
                                            </p:txEl>
                                          </p:spTgt>
                                        </p:tgtEl>
                                        <p:attrNameLst>
                                          <p:attrName>style.visibility</p:attrName>
                                        </p:attrNameLst>
                                      </p:cBhvr>
                                      <p:to>
                                        <p:strVal val="hidden"/>
                                      </p:to>
                                    </p:set>
                                  </p:childTnLst>
                                </p:cTn>
                              </p:par>
                              <p:par>
                                <p:cTn id="82" presetID="3" presetClass="exit" presetSubtype="10" fill="hold" grpId="0" nodeType="withEffect">
                                  <p:stCondLst>
                                    <p:cond delay="0"/>
                                  </p:stCondLst>
                                  <p:childTnLst>
                                    <p:animEffect transition="out" filter="blinds(horizontal)">
                                      <p:cBhvr>
                                        <p:cTn id="83" dur="500"/>
                                        <p:tgtEl>
                                          <p:spTgt spid="8">
                                            <p:txEl>
                                              <p:pRg st="3" end="3"/>
                                            </p:txEl>
                                          </p:spTgt>
                                        </p:tgtEl>
                                      </p:cBhvr>
                                    </p:animEffect>
                                    <p:set>
                                      <p:cBhvr>
                                        <p:cTn id="84" dur="1" fill="hold">
                                          <p:stCondLst>
                                            <p:cond delay="499"/>
                                          </p:stCondLst>
                                        </p:cTn>
                                        <p:tgtEl>
                                          <p:spTgt spid="8">
                                            <p:txEl>
                                              <p:pRg st="3" end="3"/>
                                            </p:txEl>
                                          </p:spTgt>
                                        </p:tgtEl>
                                        <p:attrNameLst>
                                          <p:attrName>style.visibility</p:attrName>
                                        </p:attrNameLst>
                                      </p:cBhvr>
                                      <p:to>
                                        <p:strVal val="hidden"/>
                                      </p:to>
                                    </p:set>
                                  </p:childTnLst>
                                </p:cTn>
                              </p:par>
                              <p:par>
                                <p:cTn id="85" presetID="3" presetClass="exit" presetSubtype="10" fill="hold" grpId="0" nodeType="withEffect">
                                  <p:stCondLst>
                                    <p:cond delay="0"/>
                                  </p:stCondLst>
                                  <p:childTnLst>
                                    <p:animEffect transition="out" filter="blinds(horizontal)">
                                      <p:cBhvr>
                                        <p:cTn id="86" dur="500"/>
                                        <p:tgtEl>
                                          <p:spTgt spid="8">
                                            <p:txEl>
                                              <p:pRg st="4" end="4"/>
                                            </p:txEl>
                                          </p:spTgt>
                                        </p:tgtEl>
                                      </p:cBhvr>
                                    </p:animEffect>
                                    <p:set>
                                      <p:cBhvr>
                                        <p:cTn id="87" dur="1" fill="hold">
                                          <p:stCondLst>
                                            <p:cond delay="499"/>
                                          </p:stCondLst>
                                        </p:cTn>
                                        <p:tgtEl>
                                          <p:spTgt spid="8">
                                            <p:txEl>
                                              <p:pRg st="4" end="4"/>
                                            </p:txEl>
                                          </p:spTgt>
                                        </p:tgtEl>
                                        <p:attrNameLst>
                                          <p:attrName>style.visibility</p:attrName>
                                        </p:attrNameLst>
                                      </p:cBhvr>
                                      <p:to>
                                        <p:strVal val="hidden"/>
                                      </p:to>
                                    </p:set>
                                  </p:childTnLst>
                                </p:cTn>
                              </p:par>
                              <p:par>
                                <p:cTn id="88" presetID="3" presetClass="exit" presetSubtype="10" fill="hold" grpId="0" nodeType="withEffect">
                                  <p:stCondLst>
                                    <p:cond delay="0"/>
                                  </p:stCondLst>
                                  <p:childTnLst>
                                    <p:animEffect transition="out" filter="blinds(horizontal)">
                                      <p:cBhvr>
                                        <p:cTn id="89" dur="500"/>
                                        <p:tgtEl>
                                          <p:spTgt spid="8">
                                            <p:txEl>
                                              <p:pRg st="5" end="5"/>
                                            </p:txEl>
                                          </p:spTgt>
                                        </p:tgtEl>
                                      </p:cBhvr>
                                    </p:animEffect>
                                    <p:set>
                                      <p:cBhvr>
                                        <p:cTn id="90" dur="1" fill="hold">
                                          <p:stCondLst>
                                            <p:cond delay="499"/>
                                          </p:stCondLst>
                                        </p:cTn>
                                        <p:tgtEl>
                                          <p:spTgt spid="8">
                                            <p:txEl>
                                              <p:pRg st="5" end="5"/>
                                            </p:txEl>
                                          </p:spTgt>
                                        </p:tgtEl>
                                        <p:attrNameLst>
                                          <p:attrName>style.visibility</p:attrName>
                                        </p:attrNameLst>
                                      </p:cBhvr>
                                      <p:to>
                                        <p:strVal val="hidden"/>
                                      </p:to>
                                    </p:set>
                                  </p:childTnLst>
                                </p:cTn>
                              </p:par>
                              <p:par>
                                <p:cTn id="91" presetID="3" presetClass="exit" presetSubtype="10" fill="hold" grpId="0" nodeType="withEffect">
                                  <p:stCondLst>
                                    <p:cond delay="0"/>
                                  </p:stCondLst>
                                  <p:childTnLst>
                                    <p:animEffect transition="out" filter="blinds(horizontal)">
                                      <p:cBhvr>
                                        <p:cTn id="92" dur="500"/>
                                        <p:tgtEl>
                                          <p:spTgt spid="8">
                                            <p:txEl>
                                              <p:pRg st="6" end="6"/>
                                            </p:txEl>
                                          </p:spTgt>
                                        </p:tgtEl>
                                      </p:cBhvr>
                                    </p:animEffect>
                                    <p:set>
                                      <p:cBhvr>
                                        <p:cTn id="93" dur="1" fill="hold">
                                          <p:stCondLst>
                                            <p:cond delay="499"/>
                                          </p:stCondLst>
                                        </p:cTn>
                                        <p:tgtEl>
                                          <p:spTgt spid="8">
                                            <p:txEl>
                                              <p:pRg st="6" end="6"/>
                                            </p:txEl>
                                          </p:spTgt>
                                        </p:tgtEl>
                                        <p:attrNameLst>
                                          <p:attrName>style.visibility</p:attrName>
                                        </p:attrNameLst>
                                      </p:cBhvr>
                                      <p:to>
                                        <p:strVal val="hidden"/>
                                      </p:to>
                                    </p:set>
                                  </p:childTnLst>
                                </p:cTn>
                              </p:par>
                              <p:par>
                                <p:cTn id="94" presetID="3" presetClass="exit" presetSubtype="10" fill="hold" grpId="0" nodeType="withEffect">
                                  <p:stCondLst>
                                    <p:cond delay="0"/>
                                  </p:stCondLst>
                                  <p:childTnLst>
                                    <p:animEffect transition="out" filter="blinds(horizontal)">
                                      <p:cBhvr>
                                        <p:cTn id="95" dur="500"/>
                                        <p:tgtEl>
                                          <p:spTgt spid="8">
                                            <p:txEl>
                                              <p:pRg st="7" end="7"/>
                                            </p:txEl>
                                          </p:spTgt>
                                        </p:tgtEl>
                                      </p:cBhvr>
                                    </p:animEffect>
                                    <p:set>
                                      <p:cBhvr>
                                        <p:cTn id="96" dur="1" fill="hold">
                                          <p:stCondLst>
                                            <p:cond delay="499"/>
                                          </p:stCondLst>
                                        </p:cTn>
                                        <p:tgtEl>
                                          <p:spTgt spid="8">
                                            <p:txEl>
                                              <p:pRg st="7" end="7"/>
                                            </p:txEl>
                                          </p:spTgt>
                                        </p:tgtEl>
                                        <p:attrNameLst>
                                          <p:attrName>style.visibility</p:attrName>
                                        </p:attrNameLst>
                                      </p:cBhvr>
                                      <p:to>
                                        <p:strVal val="hidden"/>
                                      </p:to>
                                    </p:set>
                                  </p:childTnLst>
                                </p:cTn>
                              </p:par>
                              <p:par>
                                <p:cTn id="97" presetID="3" presetClass="exit" presetSubtype="10" fill="hold" grpId="0" nodeType="withEffect">
                                  <p:stCondLst>
                                    <p:cond delay="0"/>
                                  </p:stCondLst>
                                  <p:childTnLst>
                                    <p:animEffect transition="out" filter="blinds(horizontal)">
                                      <p:cBhvr>
                                        <p:cTn id="98" dur="500"/>
                                        <p:tgtEl>
                                          <p:spTgt spid="8">
                                            <p:txEl>
                                              <p:pRg st="8" end="8"/>
                                            </p:txEl>
                                          </p:spTgt>
                                        </p:tgtEl>
                                      </p:cBhvr>
                                    </p:animEffect>
                                    <p:set>
                                      <p:cBhvr>
                                        <p:cTn id="99" dur="1" fill="hold">
                                          <p:stCondLst>
                                            <p:cond delay="499"/>
                                          </p:stCondLst>
                                        </p:cTn>
                                        <p:tgtEl>
                                          <p:spTgt spid="8">
                                            <p:txEl>
                                              <p:pRg st="8" end="8"/>
                                            </p:txEl>
                                          </p:spTgt>
                                        </p:tgtEl>
                                        <p:attrNameLst>
                                          <p:attrName>style.visibility</p:attrName>
                                        </p:attrNameLst>
                                      </p:cBhvr>
                                      <p:to>
                                        <p:strVal val="hidden"/>
                                      </p:to>
                                    </p:set>
                                  </p:childTnLst>
                                </p:cTn>
                              </p:par>
                              <p:par>
                                <p:cTn id="100" presetID="3" presetClass="exit" presetSubtype="10" fill="hold" grpId="0" nodeType="withEffect">
                                  <p:stCondLst>
                                    <p:cond delay="0"/>
                                  </p:stCondLst>
                                  <p:childTnLst>
                                    <p:animEffect transition="out" filter="blinds(horizontal)">
                                      <p:cBhvr>
                                        <p:cTn id="101" dur="500"/>
                                        <p:tgtEl>
                                          <p:spTgt spid="8">
                                            <p:txEl>
                                              <p:pRg st="9" end="9"/>
                                            </p:txEl>
                                          </p:spTgt>
                                        </p:tgtEl>
                                      </p:cBhvr>
                                    </p:animEffect>
                                    <p:set>
                                      <p:cBhvr>
                                        <p:cTn id="102" dur="1" fill="hold">
                                          <p:stCondLst>
                                            <p:cond delay="499"/>
                                          </p:stCondLst>
                                        </p:cTn>
                                        <p:tgtEl>
                                          <p:spTgt spid="8">
                                            <p:txEl>
                                              <p:pRg st="9" end="9"/>
                                            </p:txEl>
                                          </p:spTgt>
                                        </p:tgtEl>
                                        <p:attrNameLst>
                                          <p:attrName>style.visibility</p:attrName>
                                        </p:attrNameLst>
                                      </p:cBhvr>
                                      <p:to>
                                        <p:strVal val="hidden"/>
                                      </p:to>
                                    </p:set>
                                  </p:childTnLst>
                                </p:cTn>
                              </p:par>
                              <p:par>
                                <p:cTn id="103" presetID="3" presetClass="exit" presetSubtype="10" fill="hold" grpId="0" nodeType="withEffect">
                                  <p:stCondLst>
                                    <p:cond delay="0"/>
                                  </p:stCondLst>
                                  <p:childTnLst>
                                    <p:animEffect transition="out" filter="blinds(horizontal)">
                                      <p:cBhvr>
                                        <p:cTn id="104" dur="500"/>
                                        <p:tgtEl>
                                          <p:spTgt spid="8">
                                            <p:txEl>
                                              <p:pRg st="10" end="10"/>
                                            </p:txEl>
                                          </p:spTgt>
                                        </p:tgtEl>
                                      </p:cBhvr>
                                    </p:animEffect>
                                    <p:set>
                                      <p:cBhvr>
                                        <p:cTn id="105" dur="1" fill="hold">
                                          <p:stCondLst>
                                            <p:cond delay="499"/>
                                          </p:stCondLst>
                                        </p:cTn>
                                        <p:tgtEl>
                                          <p:spTgt spid="8">
                                            <p:txEl>
                                              <p:pRg st="10" end="10"/>
                                            </p:txEl>
                                          </p:spTgt>
                                        </p:tgtEl>
                                        <p:attrNameLst>
                                          <p:attrName>style.visibility</p:attrName>
                                        </p:attrNameLst>
                                      </p:cBhvr>
                                      <p:to>
                                        <p:strVal val="hidden"/>
                                      </p:to>
                                    </p:set>
                                  </p:childTnLst>
                                </p:cTn>
                              </p:par>
                              <p:par>
                                <p:cTn id="106" presetID="3" presetClass="exit" presetSubtype="10" fill="hold" grpId="0" nodeType="withEffect">
                                  <p:stCondLst>
                                    <p:cond delay="0"/>
                                  </p:stCondLst>
                                  <p:childTnLst>
                                    <p:animEffect transition="out" filter="blinds(horizontal)">
                                      <p:cBhvr>
                                        <p:cTn id="107" dur="500"/>
                                        <p:tgtEl>
                                          <p:spTgt spid="8">
                                            <p:txEl>
                                              <p:pRg st="11" end="11"/>
                                            </p:txEl>
                                          </p:spTgt>
                                        </p:tgtEl>
                                      </p:cBhvr>
                                    </p:animEffect>
                                    <p:set>
                                      <p:cBhvr>
                                        <p:cTn id="108" dur="1" fill="hold">
                                          <p:stCondLst>
                                            <p:cond delay="499"/>
                                          </p:stCondLst>
                                        </p:cTn>
                                        <p:tgtEl>
                                          <p:spTgt spid="8">
                                            <p:txEl>
                                              <p:pRg st="11" end="11"/>
                                            </p:txEl>
                                          </p:spTgt>
                                        </p:tgtEl>
                                        <p:attrNameLst>
                                          <p:attrName>style.visibility</p:attrName>
                                        </p:attrNameLst>
                                      </p:cBhvr>
                                      <p:to>
                                        <p:strVal val="hidden"/>
                                      </p:to>
                                    </p:set>
                                  </p:childTnLst>
                                </p:cTn>
                              </p:par>
                              <p:par>
                                <p:cTn id="109" presetID="3" presetClass="exit" presetSubtype="10" fill="hold" grpId="0" nodeType="withEffect">
                                  <p:stCondLst>
                                    <p:cond delay="0"/>
                                  </p:stCondLst>
                                  <p:childTnLst>
                                    <p:animEffect transition="out" filter="blinds(horizontal)">
                                      <p:cBhvr>
                                        <p:cTn id="110" dur="500"/>
                                        <p:tgtEl>
                                          <p:spTgt spid="8">
                                            <p:txEl>
                                              <p:pRg st="12" end="12"/>
                                            </p:txEl>
                                          </p:spTgt>
                                        </p:tgtEl>
                                      </p:cBhvr>
                                    </p:animEffect>
                                    <p:set>
                                      <p:cBhvr>
                                        <p:cTn id="111" dur="1" fill="hold">
                                          <p:stCondLst>
                                            <p:cond delay="499"/>
                                          </p:stCondLst>
                                        </p:cTn>
                                        <p:tgtEl>
                                          <p:spTgt spid="8">
                                            <p:txEl>
                                              <p:pRg st="12" end="12"/>
                                            </p:txEl>
                                          </p:spTgt>
                                        </p:tgtEl>
                                        <p:attrNameLst>
                                          <p:attrName>style.visibility</p:attrName>
                                        </p:attrNameLst>
                                      </p:cBhvr>
                                      <p:to>
                                        <p:strVal val="hidden"/>
                                      </p:to>
                                    </p:set>
                                  </p:childTnLst>
                                </p:cTn>
                              </p:par>
                              <p:par>
                                <p:cTn id="112" presetID="3" presetClass="exit" presetSubtype="10" fill="hold" grpId="0" nodeType="withEffect">
                                  <p:stCondLst>
                                    <p:cond delay="0"/>
                                  </p:stCondLst>
                                  <p:childTnLst>
                                    <p:animEffect transition="out" filter="blinds(horizontal)">
                                      <p:cBhvr>
                                        <p:cTn id="113" dur="500"/>
                                        <p:tgtEl>
                                          <p:spTgt spid="8">
                                            <p:txEl>
                                              <p:pRg st="13" end="13"/>
                                            </p:txEl>
                                          </p:spTgt>
                                        </p:tgtEl>
                                      </p:cBhvr>
                                    </p:animEffect>
                                    <p:set>
                                      <p:cBhvr>
                                        <p:cTn id="114" dur="1" fill="hold">
                                          <p:stCondLst>
                                            <p:cond delay="499"/>
                                          </p:stCondLst>
                                        </p:cTn>
                                        <p:tgtEl>
                                          <p:spTgt spid="8">
                                            <p:txEl>
                                              <p:pRg st="13" end="13"/>
                                            </p:txEl>
                                          </p:spTgt>
                                        </p:tgtEl>
                                        <p:attrNameLst>
                                          <p:attrName>style.visibility</p:attrName>
                                        </p:attrNameLst>
                                      </p:cBhvr>
                                      <p:to>
                                        <p:strVal val="hidden"/>
                                      </p:to>
                                    </p:set>
                                  </p:childTnLst>
                                </p:cTn>
                              </p:par>
                              <p:par>
                                <p:cTn id="115" presetID="3" presetClass="exit" presetSubtype="10" fill="hold" grpId="0" nodeType="withEffect">
                                  <p:stCondLst>
                                    <p:cond delay="0"/>
                                  </p:stCondLst>
                                  <p:childTnLst>
                                    <p:animEffect transition="out" filter="blinds(horizontal)">
                                      <p:cBhvr>
                                        <p:cTn id="116" dur="500"/>
                                        <p:tgtEl>
                                          <p:spTgt spid="8">
                                            <p:txEl>
                                              <p:pRg st="14" end="14"/>
                                            </p:txEl>
                                          </p:spTgt>
                                        </p:tgtEl>
                                      </p:cBhvr>
                                    </p:animEffect>
                                    <p:set>
                                      <p:cBhvr>
                                        <p:cTn id="117" dur="1" fill="hold">
                                          <p:stCondLst>
                                            <p:cond delay="499"/>
                                          </p:stCondLst>
                                        </p:cTn>
                                        <p:tgtEl>
                                          <p:spTgt spid="8">
                                            <p:txEl>
                                              <p:pRg st="14" end="14"/>
                                            </p:txEl>
                                          </p:spTgt>
                                        </p:tgtEl>
                                        <p:attrNameLst>
                                          <p:attrName>style.visibility</p:attrName>
                                        </p:attrNameLst>
                                      </p:cBhvr>
                                      <p:to>
                                        <p:strVal val="hidden"/>
                                      </p:to>
                                    </p:set>
                                  </p:childTnLst>
                                </p:cTn>
                              </p:par>
                              <p:par>
                                <p:cTn id="118" presetID="3" presetClass="exit" presetSubtype="10" fill="hold" grpId="0" nodeType="withEffect">
                                  <p:stCondLst>
                                    <p:cond delay="0"/>
                                  </p:stCondLst>
                                  <p:childTnLst>
                                    <p:animEffect transition="out" filter="blinds(horizontal)">
                                      <p:cBhvr>
                                        <p:cTn id="119" dur="500"/>
                                        <p:tgtEl>
                                          <p:spTgt spid="8">
                                            <p:txEl>
                                              <p:pRg st="15" end="15"/>
                                            </p:txEl>
                                          </p:spTgt>
                                        </p:tgtEl>
                                      </p:cBhvr>
                                    </p:animEffect>
                                    <p:set>
                                      <p:cBhvr>
                                        <p:cTn id="120" dur="1" fill="hold">
                                          <p:stCondLst>
                                            <p:cond delay="499"/>
                                          </p:stCondLst>
                                        </p:cTn>
                                        <p:tgtEl>
                                          <p:spTgt spid="8">
                                            <p:txEl>
                                              <p:pRg st="15" end="15"/>
                                            </p:txEl>
                                          </p:spTgt>
                                        </p:tgtEl>
                                        <p:attrNameLst>
                                          <p:attrName>style.visibility</p:attrName>
                                        </p:attrNameLst>
                                      </p:cBhvr>
                                      <p:to>
                                        <p:strVal val="hidden"/>
                                      </p:to>
                                    </p:set>
                                  </p:childTnLst>
                                </p:cTn>
                              </p:par>
                              <p:par>
                                <p:cTn id="121" presetID="3" presetClass="exit" presetSubtype="10" fill="hold" grpId="0" nodeType="withEffect">
                                  <p:stCondLst>
                                    <p:cond delay="0"/>
                                  </p:stCondLst>
                                  <p:childTnLst>
                                    <p:animEffect transition="out" filter="blinds(horizontal)">
                                      <p:cBhvr>
                                        <p:cTn id="122" dur="500"/>
                                        <p:tgtEl>
                                          <p:spTgt spid="8">
                                            <p:bg/>
                                          </p:spTgt>
                                        </p:tgtEl>
                                      </p:cBhvr>
                                    </p:animEffect>
                                    <p:set>
                                      <p:cBhvr>
                                        <p:cTn id="123" dur="1" fill="hold">
                                          <p:stCondLst>
                                            <p:cond delay="499"/>
                                          </p:stCondLst>
                                        </p:cTn>
                                        <p:tgtEl>
                                          <p:spTgt spid="8">
                                            <p:bg/>
                                          </p:spTgt>
                                        </p:tgtEl>
                                        <p:attrNameLst>
                                          <p:attrName>style.visibility</p:attrName>
                                        </p:attrNameLst>
                                      </p:cBhvr>
                                      <p:to>
                                        <p:strVal val="hidden"/>
                                      </p:to>
                                    </p:set>
                                  </p:childTnLst>
                                </p:cTn>
                              </p:par>
                              <p:par>
                                <p:cTn id="124" presetID="10" presetClass="exit" presetSubtype="0" fill="hold" nodeType="withEffect">
                                  <p:stCondLst>
                                    <p:cond delay="0"/>
                                  </p:stCondLst>
                                  <p:childTnLst>
                                    <p:animEffect transition="out" filter="fade">
                                      <p:cBhvr>
                                        <p:cTn id="125" dur="500"/>
                                        <p:tgtEl>
                                          <p:spTgt spid="11"/>
                                        </p:tgtEl>
                                      </p:cBhvr>
                                    </p:animEffect>
                                    <p:set>
                                      <p:cBhvr>
                                        <p:cTn id="126" dur="1" fill="hold">
                                          <p:stCondLst>
                                            <p:cond delay="499"/>
                                          </p:stCondLst>
                                        </p:cTn>
                                        <p:tgtEl>
                                          <p:spTgt spid="11"/>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nodeType="clickEffect">
                                  <p:stCondLst>
                                    <p:cond delay="0"/>
                                  </p:stCondLst>
                                  <p:childTnLst>
                                    <p:set>
                                      <p:cBhvr>
                                        <p:cTn id="130" dur="1" fill="hold">
                                          <p:stCondLst>
                                            <p:cond delay="0"/>
                                          </p:stCondLst>
                                        </p:cTn>
                                        <p:tgtEl>
                                          <p:spTgt spid="13"/>
                                        </p:tgtEl>
                                        <p:attrNameLst>
                                          <p:attrName>style.visibility</p:attrName>
                                        </p:attrNameLst>
                                      </p:cBhvr>
                                      <p:to>
                                        <p:strVal val="visible"/>
                                      </p:to>
                                    </p:set>
                                    <p:animEffect transition="in" filter="fade">
                                      <p:cBhvr>
                                        <p:cTn id="131" dur="1000"/>
                                        <p:tgtEl>
                                          <p:spTgt spid="13"/>
                                        </p:tgtEl>
                                      </p:cBhvr>
                                    </p:animEffect>
                                  </p:childTnLst>
                                </p:cTn>
                              </p:par>
                              <p:par>
                                <p:cTn id="132" presetID="10" presetClass="entr" presetSubtype="0" fill="hold" nodeType="withEffect">
                                  <p:stCondLst>
                                    <p:cond delay="0"/>
                                  </p:stCondLst>
                                  <p:childTnLst>
                                    <p:set>
                                      <p:cBhvr>
                                        <p:cTn id="133" dur="1" fill="hold">
                                          <p:stCondLst>
                                            <p:cond delay="0"/>
                                          </p:stCondLst>
                                        </p:cTn>
                                        <p:tgtEl>
                                          <p:spTgt spid="20"/>
                                        </p:tgtEl>
                                        <p:attrNameLst>
                                          <p:attrName>style.visibility</p:attrName>
                                        </p:attrNameLst>
                                      </p:cBhvr>
                                      <p:to>
                                        <p:strVal val="visible"/>
                                      </p:to>
                                    </p:set>
                                    <p:animEffect transition="in" filter="fade">
                                      <p:cBhvr>
                                        <p:cTn id="134" dur="500"/>
                                        <p:tgtEl>
                                          <p:spTgt spid="20"/>
                                        </p:tgtEl>
                                      </p:cBhvr>
                                    </p:animEffect>
                                  </p:childTnLst>
                                </p:cTn>
                              </p:par>
                              <p:par>
                                <p:cTn id="135" presetID="26" presetClass="entr" presetSubtype="0" fill="hold" nodeType="withEffect">
                                  <p:stCondLst>
                                    <p:cond delay="0"/>
                                  </p:stCondLst>
                                  <p:childTnLst>
                                    <p:set>
                                      <p:cBhvr>
                                        <p:cTn id="136" dur="1" fill="hold">
                                          <p:stCondLst>
                                            <p:cond delay="0"/>
                                          </p:stCondLst>
                                        </p:cTn>
                                        <p:tgtEl>
                                          <p:spTgt spid="16"/>
                                        </p:tgtEl>
                                        <p:attrNameLst>
                                          <p:attrName>style.visibility</p:attrName>
                                        </p:attrNameLst>
                                      </p:cBhvr>
                                      <p:to>
                                        <p:strVal val="visible"/>
                                      </p:to>
                                    </p:set>
                                    <p:animEffect transition="in" filter="wipe(down)">
                                      <p:cBhvr>
                                        <p:cTn id="137" dur="580">
                                          <p:stCondLst>
                                            <p:cond delay="0"/>
                                          </p:stCondLst>
                                        </p:cTn>
                                        <p:tgtEl>
                                          <p:spTgt spid="16"/>
                                        </p:tgtEl>
                                      </p:cBhvr>
                                    </p:animEffect>
                                    <p:anim calcmode="lin" valueType="num">
                                      <p:cBhvr>
                                        <p:cTn id="13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43" dur="26">
                                          <p:stCondLst>
                                            <p:cond delay="650"/>
                                          </p:stCondLst>
                                        </p:cTn>
                                        <p:tgtEl>
                                          <p:spTgt spid="16"/>
                                        </p:tgtEl>
                                      </p:cBhvr>
                                      <p:to x="100000" y="60000"/>
                                    </p:animScale>
                                    <p:animScale>
                                      <p:cBhvr>
                                        <p:cTn id="144" dur="166" decel="50000">
                                          <p:stCondLst>
                                            <p:cond delay="676"/>
                                          </p:stCondLst>
                                        </p:cTn>
                                        <p:tgtEl>
                                          <p:spTgt spid="16"/>
                                        </p:tgtEl>
                                      </p:cBhvr>
                                      <p:to x="100000" y="100000"/>
                                    </p:animScale>
                                    <p:animScale>
                                      <p:cBhvr>
                                        <p:cTn id="145" dur="26">
                                          <p:stCondLst>
                                            <p:cond delay="1312"/>
                                          </p:stCondLst>
                                        </p:cTn>
                                        <p:tgtEl>
                                          <p:spTgt spid="16"/>
                                        </p:tgtEl>
                                      </p:cBhvr>
                                      <p:to x="100000" y="80000"/>
                                    </p:animScale>
                                    <p:animScale>
                                      <p:cBhvr>
                                        <p:cTn id="146" dur="166" decel="50000">
                                          <p:stCondLst>
                                            <p:cond delay="1338"/>
                                          </p:stCondLst>
                                        </p:cTn>
                                        <p:tgtEl>
                                          <p:spTgt spid="16"/>
                                        </p:tgtEl>
                                      </p:cBhvr>
                                      <p:to x="100000" y="100000"/>
                                    </p:animScale>
                                    <p:animScale>
                                      <p:cBhvr>
                                        <p:cTn id="147" dur="26">
                                          <p:stCondLst>
                                            <p:cond delay="1642"/>
                                          </p:stCondLst>
                                        </p:cTn>
                                        <p:tgtEl>
                                          <p:spTgt spid="16"/>
                                        </p:tgtEl>
                                      </p:cBhvr>
                                      <p:to x="100000" y="90000"/>
                                    </p:animScale>
                                    <p:animScale>
                                      <p:cBhvr>
                                        <p:cTn id="148" dur="166" decel="50000">
                                          <p:stCondLst>
                                            <p:cond delay="1668"/>
                                          </p:stCondLst>
                                        </p:cTn>
                                        <p:tgtEl>
                                          <p:spTgt spid="16"/>
                                        </p:tgtEl>
                                      </p:cBhvr>
                                      <p:to x="100000" y="100000"/>
                                    </p:animScale>
                                    <p:animScale>
                                      <p:cBhvr>
                                        <p:cTn id="149" dur="26">
                                          <p:stCondLst>
                                            <p:cond delay="1808"/>
                                          </p:stCondLst>
                                        </p:cTn>
                                        <p:tgtEl>
                                          <p:spTgt spid="16"/>
                                        </p:tgtEl>
                                      </p:cBhvr>
                                      <p:to x="100000" y="95000"/>
                                    </p:animScale>
                                    <p:animScale>
                                      <p:cBhvr>
                                        <p:cTn id="15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191ABDA-B0F4-446D-931A-AF7EF3F35FEB}"/>
              </a:ext>
            </a:extLst>
          </p:cNvPr>
          <p:cNvSpPr/>
          <p:nvPr/>
        </p:nvSpPr>
        <p:spPr>
          <a:xfrm>
            <a:off x="0" y="2586446"/>
            <a:ext cx="9144000" cy="2423703"/>
          </a:xfrm>
          <a:prstGeom prst="rect">
            <a:avLst/>
          </a:prstGeom>
          <a:solidFill>
            <a:srgbClr val="E2D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3" name="Imagen 2">
            <a:extLst>
              <a:ext uri="{FF2B5EF4-FFF2-40B4-BE49-F238E27FC236}">
                <a16:creationId xmlns:a16="http://schemas.microsoft.com/office/drawing/2014/main" id="{63EFB9D1-8F2C-472E-BB24-829CA8064B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86" y="0"/>
            <a:ext cx="9147238" cy="5143500"/>
          </a:xfrm>
          <a:prstGeom prst="rect">
            <a:avLst/>
          </a:prstGeom>
        </p:spPr>
      </p:pic>
      <p:pic>
        <p:nvPicPr>
          <p:cNvPr id="4" name="Imagen 3">
            <a:extLst>
              <a:ext uri="{FF2B5EF4-FFF2-40B4-BE49-F238E27FC236}">
                <a16:creationId xmlns:a16="http://schemas.microsoft.com/office/drawing/2014/main" id="{D497766F-9927-4FCC-A683-8C3B345845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437"/>
            <a:ext cx="9144000" cy="5141975"/>
          </a:xfrm>
          <a:prstGeom prst="rect">
            <a:avLst/>
          </a:prstGeom>
          <a:effectLst>
            <a:outerShdw blurRad="50800" dist="38100" dir="5400000" algn="t" rotWithShape="0">
              <a:prstClr val="black">
                <a:alpha val="40000"/>
              </a:prstClr>
            </a:outerShdw>
          </a:effectLst>
        </p:spPr>
      </p:pic>
      <p:sp>
        <p:nvSpPr>
          <p:cNvPr id="5" name="CuadroTexto 4">
            <a:extLst>
              <a:ext uri="{FF2B5EF4-FFF2-40B4-BE49-F238E27FC236}">
                <a16:creationId xmlns:a16="http://schemas.microsoft.com/office/drawing/2014/main" id="{3D076DDC-BC0F-40C8-BFB4-A5AA45152404}"/>
              </a:ext>
            </a:extLst>
          </p:cNvPr>
          <p:cNvSpPr txBox="1"/>
          <p:nvPr/>
        </p:nvSpPr>
        <p:spPr>
          <a:xfrm>
            <a:off x="3108960" y="-39892"/>
            <a:ext cx="5277394" cy="584775"/>
          </a:xfrm>
          <a:prstGeom prst="rect">
            <a:avLst/>
          </a:prstGeom>
          <a:noFill/>
        </p:spPr>
        <p:txBody>
          <a:bodyPr wrap="square" rtlCol="0">
            <a:spAutoFit/>
          </a:bodyPr>
          <a:lstStyle/>
          <a:p>
            <a:pPr algn="ctr"/>
            <a:r>
              <a:rPr lang="es-CR" sz="1600" b="1" dirty="0">
                <a:solidFill>
                  <a:srgbClr val="245178"/>
                </a:solidFill>
                <a:latin typeface="Myriad Pro" panose="020B0503030403020204" pitchFamily="34" charset="0"/>
              </a:rPr>
              <a:t>Paso 11: Entrega del documento PGAI </a:t>
            </a:r>
          </a:p>
          <a:p>
            <a:pPr algn="ctr"/>
            <a:r>
              <a:rPr lang="es-CR" sz="1600" b="1" dirty="0">
                <a:solidFill>
                  <a:srgbClr val="245178"/>
                </a:solidFill>
                <a:latin typeface="Myriad Pro" panose="020B0503030403020204" pitchFamily="34" charset="0"/>
              </a:rPr>
              <a:t>(Resumen del trámite)</a:t>
            </a:r>
          </a:p>
        </p:txBody>
      </p:sp>
      <p:grpSp>
        <p:nvGrpSpPr>
          <p:cNvPr id="174" name="Grupo 173">
            <a:extLst>
              <a:ext uri="{FF2B5EF4-FFF2-40B4-BE49-F238E27FC236}">
                <a16:creationId xmlns:a16="http://schemas.microsoft.com/office/drawing/2014/main" id="{64048E7B-B910-49E0-907A-40FA0B52587C}"/>
              </a:ext>
            </a:extLst>
          </p:cNvPr>
          <p:cNvGrpSpPr/>
          <p:nvPr/>
        </p:nvGrpSpPr>
        <p:grpSpPr>
          <a:xfrm>
            <a:off x="96521" y="633730"/>
            <a:ext cx="707027" cy="707027"/>
            <a:chOff x="96521" y="633730"/>
            <a:chExt cx="707027" cy="707027"/>
          </a:xfrm>
        </p:grpSpPr>
        <p:sp>
          <p:nvSpPr>
            <p:cNvPr id="6" name="Elipse 5">
              <a:extLst>
                <a:ext uri="{FF2B5EF4-FFF2-40B4-BE49-F238E27FC236}">
                  <a16:creationId xmlns:a16="http://schemas.microsoft.com/office/drawing/2014/main" id="{6AA1B59E-91BA-40C9-BB0E-95664B9C55D0}"/>
                </a:ext>
              </a:extLst>
            </p:cNvPr>
            <p:cNvSpPr/>
            <p:nvPr/>
          </p:nvSpPr>
          <p:spPr>
            <a:xfrm>
              <a:off x="96521" y="633730"/>
              <a:ext cx="707027" cy="707027"/>
            </a:xfrm>
            <a:prstGeom prst="ellipse">
              <a:avLst/>
            </a:prstGeom>
            <a:solidFill>
              <a:srgbClr val="E2DFD4"/>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pic>
          <p:nvPicPr>
            <p:cNvPr id="7" name="Imagen 6">
              <a:extLst>
                <a:ext uri="{FF2B5EF4-FFF2-40B4-BE49-F238E27FC236}">
                  <a16:creationId xmlns:a16="http://schemas.microsoft.com/office/drawing/2014/main" id="{FA57519E-1AA9-48F9-A088-6286AB917B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349" y="793749"/>
              <a:ext cx="368301" cy="368301"/>
            </a:xfrm>
            <a:prstGeom prst="rect">
              <a:avLst/>
            </a:prstGeom>
          </p:spPr>
        </p:pic>
      </p:grpSp>
      <p:sp>
        <p:nvSpPr>
          <p:cNvPr id="8" name="39 Rectángulo redondeado">
            <a:extLst>
              <a:ext uri="{FF2B5EF4-FFF2-40B4-BE49-F238E27FC236}">
                <a16:creationId xmlns:a16="http://schemas.microsoft.com/office/drawing/2014/main" id="{EC3624EE-4978-45FB-9C71-61DAFED77724}"/>
              </a:ext>
            </a:extLst>
          </p:cNvPr>
          <p:cNvSpPr/>
          <p:nvPr/>
        </p:nvSpPr>
        <p:spPr bwMode="auto">
          <a:xfrm>
            <a:off x="6086457" y="840975"/>
            <a:ext cx="2505994" cy="3635272"/>
          </a:xfrm>
          <a:prstGeom prst="roundRect">
            <a:avLst/>
          </a:prstGeom>
          <a:solidFill>
            <a:schemeClr val="bg1"/>
          </a:solidFill>
          <a:ln w="38100">
            <a:solidFill>
              <a:srgbClr val="245178"/>
            </a:solidFill>
            <a:headEnd type="none" w="med" len="med"/>
            <a:tailEnd type="none" w="med" len="med"/>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a:lstStyle/>
          <a:p>
            <a:pPr>
              <a:defRPr/>
            </a:pPr>
            <a:r>
              <a:rPr lang="es-MX" sz="1100" dirty="0">
                <a:solidFill>
                  <a:srgbClr val="245178"/>
                </a:solidFill>
                <a:latin typeface="Myriad Pro" panose="020B0503030403020204" pitchFamily="34" charset="0"/>
              </a:rPr>
              <a:t>Mecanismo de seguimiento:</a:t>
            </a:r>
          </a:p>
          <a:p>
            <a:pPr>
              <a:defRPr/>
            </a:pPr>
            <a:endParaRPr lang="es-MX" sz="1100" dirty="0">
              <a:solidFill>
                <a:srgbClr val="245178"/>
              </a:solidFill>
              <a:latin typeface="Myriad Pro" panose="020B0503030403020204" pitchFamily="34" charset="0"/>
            </a:endParaRPr>
          </a:p>
          <a:p>
            <a:pPr marL="228600" indent="-228600">
              <a:buFontTx/>
              <a:buAutoNum type="arabicPeriod"/>
              <a:defRPr/>
            </a:pPr>
            <a:r>
              <a:rPr lang="es-MX" sz="1100" dirty="0">
                <a:solidFill>
                  <a:srgbClr val="245178"/>
                </a:solidFill>
                <a:latin typeface="Myriad Pro" panose="020B0503030403020204" pitchFamily="34" charset="0"/>
              </a:rPr>
              <a:t>Informes de avance  anuales.</a:t>
            </a:r>
          </a:p>
          <a:p>
            <a:pPr marL="228600" indent="-228600">
              <a:buFontTx/>
              <a:buAutoNum type="arabicPeriod"/>
              <a:defRPr/>
            </a:pPr>
            <a:r>
              <a:rPr lang="es-MX" sz="1100" dirty="0">
                <a:solidFill>
                  <a:srgbClr val="245178"/>
                </a:solidFill>
                <a:latin typeface="Myriad Pro" panose="020B0503030403020204" pitchFamily="34" charset="0"/>
              </a:rPr>
              <a:t>Visita de seguimiento anual.</a:t>
            </a:r>
          </a:p>
          <a:p>
            <a:pPr marL="228600" indent="-228600">
              <a:buFontTx/>
              <a:buAutoNum type="arabicPeriod"/>
              <a:defRPr/>
            </a:pPr>
            <a:r>
              <a:rPr lang="es-MX" sz="1100" dirty="0">
                <a:solidFill>
                  <a:srgbClr val="245178"/>
                </a:solidFill>
                <a:latin typeface="Myriad Pro" panose="020B0503030403020204" pitchFamily="34" charset="0"/>
              </a:rPr>
              <a:t>Reconocimientos al buen desempeño ambiental.</a:t>
            </a:r>
          </a:p>
          <a:p>
            <a:pPr marL="228600" indent="-228600">
              <a:buFontTx/>
              <a:buAutoNum type="arabicPeriod"/>
              <a:defRPr/>
            </a:pPr>
            <a:r>
              <a:rPr lang="es-MX" sz="1100" dirty="0">
                <a:solidFill>
                  <a:srgbClr val="245178"/>
                </a:solidFill>
                <a:latin typeface="Myriad Pro" panose="020B0503030403020204" pitchFamily="34" charset="0"/>
              </a:rPr>
              <a:t>Capacitación a responsables institucionales. </a:t>
            </a:r>
            <a:r>
              <a:rPr lang="es-CR" sz="1100" b="1" dirty="0">
                <a:solidFill>
                  <a:srgbClr val="245178"/>
                </a:solidFill>
                <a:latin typeface="Myriad Pro" panose="020B0503030403020204" pitchFamily="34" charset="0"/>
                <a:hlinkClick r:id="rId5">
                  <a:extLst>
                    <a:ext uri="{A12FA001-AC4F-418D-AE19-62706E023703}">
                      <ahyp:hlinkClr xmlns:ahyp="http://schemas.microsoft.com/office/drawing/2018/hyperlinkcolor" val="tx"/>
                    </a:ext>
                  </a:extLst>
                </a:hlinkClick>
              </a:rPr>
              <a:t>http://www.digeca.go.cr/areas/oferta-de-capacitacion</a:t>
            </a:r>
            <a:endParaRPr lang="es-MX" sz="1100" b="1" dirty="0">
              <a:solidFill>
                <a:srgbClr val="245178"/>
              </a:solidFill>
              <a:latin typeface="Myriad Pro" panose="020B0503030403020204" pitchFamily="34" charset="0"/>
            </a:endParaRPr>
          </a:p>
          <a:p>
            <a:pPr marL="228600" indent="-228600">
              <a:defRPr/>
            </a:pPr>
            <a:endParaRPr lang="es-MX" sz="1100" dirty="0">
              <a:solidFill>
                <a:srgbClr val="245178"/>
              </a:solidFill>
              <a:latin typeface="Myriad Pro" panose="020B0503030403020204" pitchFamily="34" charset="0"/>
            </a:endParaRPr>
          </a:p>
          <a:p>
            <a:pPr marL="228600" indent="-228600">
              <a:defRPr/>
            </a:pPr>
            <a:r>
              <a:rPr lang="es-MX" sz="1100" dirty="0">
                <a:solidFill>
                  <a:srgbClr val="245178"/>
                </a:solidFill>
                <a:latin typeface="Myriad Pro" panose="020B0503030403020204" pitchFamily="34" charset="0"/>
              </a:rPr>
              <a:t>Herramientas elaboradas:</a:t>
            </a:r>
          </a:p>
          <a:p>
            <a:pPr marL="228600" indent="-228600">
              <a:defRPr/>
            </a:pPr>
            <a:endParaRPr lang="es-MX" sz="1100" dirty="0">
              <a:solidFill>
                <a:srgbClr val="245178"/>
              </a:solidFill>
              <a:latin typeface="Myriad Pro" panose="020B0503030403020204" pitchFamily="34" charset="0"/>
            </a:endParaRPr>
          </a:p>
          <a:p>
            <a:pPr marL="228600" indent="-228600">
              <a:buFontTx/>
              <a:buAutoNum type="arabicPeriod"/>
              <a:defRPr/>
            </a:pPr>
            <a:r>
              <a:rPr lang="es-MX" sz="1100" dirty="0">
                <a:solidFill>
                  <a:srgbClr val="245178"/>
                </a:solidFill>
                <a:latin typeface="Myriad Pro" panose="020B0503030403020204" pitchFamily="34" charset="0"/>
              </a:rPr>
              <a:t>Guía para la Elaboración de PGAI.</a:t>
            </a:r>
          </a:p>
          <a:p>
            <a:pPr marL="228600" indent="-228600">
              <a:buFontTx/>
              <a:buAutoNum type="arabicPeriod"/>
              <a:defRPr/>
            </a:pPr>
            <a:r>
              <a:rPr lang="es-MX" sz="1100" dirty="0">
                <a:solidFill>
                  <a:srgbClr val="245178"/>
                </a:solidFill>
                <a:latin typeface="Myriad Pro" panose="020B0503030403020204" pitchFamily="34" charset="0"/>
              </a:rPr>
              <a:t>Guías ambientales.</a:t>
            </a:r>
          </a:p>
          <a:p>
            <a:pPr marL="228600" indent="-228600">
              <a:buFontTx/>
              <a:buAutoNum type="arabicPeriod"/>
              <a:defRPr/>
            </a:pPr>
            <a:r>
              <a:rPr lang="es-MX" sz="1100" dirty="0">
                <a:solidFill>
                  <a:srgbClr val="245178"/>
                </a:solidFill>
                <a:latin typeface="Myriad Pro" panose="020B0503030403020204" pitchFamily="34" charset="0"/>
              </a:rPr>
              <a:t>Plantillas  para registros, diagnósticos específicos e indicadores.</a:t>
            </a:r>
          </a:p>
          <a:p>
            <a:pPr marL="228600" indent="-228600">
              <a:buFontTx/>
              <a:buAutoNum type="arabicPeriod"/>
              <a:defRPr/>
            </a:pPr>
            <a:r>
              <a:rPr lang="es-MX" sz="1100" dirty="0">
                <a:solidFill>
                  <a:srgbClr val="245178"/>
                </a:solidFill>
                <a:latin typeface="Myriad Pro" panose="020B0503030403020204" pitchFamily="34" charset="0"/>
              </a:rPr>
              <a:t>Fórmulas de control.</a:t>
            </a:r>
          </a:p>
          <a:p>
            <a:pPr>
              <a:defRPr/>
            </a:pPr>
            <a:endParaRPr lang="es-MX" sz="1300" dirty="0">
              <a:solidFill>
                <a:schemeClr val="tx1"/>
              </a:solidFill>
            </a:endParaRPr>
          </a:p>
          <a:p>
            <a:pPr>
              <a:defRPr/>
            </a:pPr>
            <a:endParaRPr lang="es-CR" sz="1300" dirty="0">
              <a:solidFill>
                <a:schemeClr val="tx1"/>
              </a:solidFill>
            </a:endParaRPr>
          </a:p>
        </p:txBody>
      </p:sp>
      <p:grpSp>
        <p:nvGrpSpPr>
          <p:cNvPr id="173" name="Grupo 172">
            <a:extLst>
              <a:ext uri="{FF2B5EF4-FFF2-40B4-BE49-F238E27FC236}">
                <a16:creationId xmlns:a16="http://schemas.microsoft.com/office/drawing/2014/main" id="{41146630-2A0A-440A-B581-D6AA18DA9921}"/>
              </a:ext>
            </a:extLst>
          </p:cNvPr>
          <p:cNvGrpSpPr/>
          <p:nvPr/>
        </p:nvGrpSpPr>
        <p:grpSpPr>
          <a:xfrm>
            <a:off x="803548" y="840975"/>
            <a:ext cx="5008917" cy="3954248"/>
            <a:chOff x="931773" y="906289"/>
            <a:chExt cx="5008917" cy="3954248"/>
          </a:xfrm>
        </p:grpSpPr>
        <p:cxnSp>
          <p:nvCxnSpPr>
            <p:cNvPr id="15" name="74 Conector angular">
              <a:extLst>
                <a:ext uri="{FF2B5EF4-FFF2-40B4-BE49-F238E27FC236}">
                  <a16:creationId xmlns:a16="http://schemas.microsoft.com/office/drawing/2014/main" id="{5E0FCF68-4487-4BC4-9F94-434020F5FADF}"/>
                </a:ext>
              </a:extLst>
            </p:cNvPr>
            <p:cNvCxnSpPr>
              <a:cxnSpLocks noChangeShapeType="1"/>
            </p:cNvCxnSpPr>
            <p:nvPr/>
          </p:nvCxnSpPr>
          <p:spPr bwMode="auto">
            <a:xfrm rot="10800000">
              <a:off x="3048576" y="1147981"/>
              <a:ext cx="864000" cy="1587"/>
            </a:xfrm>
            <a:prstGeom prst="bentConnector3">
              <a:avLst>
                <a:gd name="adj1" fmla="val 50000"/>
              </a:avLst>
            </a:prstGeom>
            <a:noFill/>
            <a:ln w="28575" algn="ctr">
              <a:solidFill>
                <a:srgbClr val="245178"/>
              </a:solidFill>
              <a:round/>
              <a:headEnd/>
              <a:tailEnd type="triangle" w="lg" len="med"/>
            </a:ln>
            <a:extLst>
              <a:ext uri="{909E8E84-426E-40DD-AFC4-6F175D3DCCD1}">
                <a14:hiddenFill xmlns:a14="http://schemas.microsoft.com/office/drawing/2010/main">
                  <a:noFill/>
                </a14:hiddenFill>
              </a:ext>
            </a:extLst>
          </p:spPr>
        </p:cxnSp>
        <p:cxnSp>
          <p:nvCxnSpPr>
            <p:cNvPr id="19" name="8 Conector angular">
              <a:extLst>
                <a:ext uri="{FF2B5EF4-FFF2-40B4-BE49-F238E27FC236}">
                  <a16:creationId xmlns:a16="http://schemas.microsoft.com/office/drawing/2014/main" id="{C43F980D-2C5D-4314-9CF8-F548310208AD}"/>
                </a:ext>
              </a:extLst>
            </p:cNvPr>
            <p:cNvCxnSpPr>
              <a:cxnSpLocks noChangeShapeType="1"/>
            </p:cNvCxnSpPr>
            <p:nvPr/>
          </p:nvCxnSpPr>
          <p:spPr bwMode="auto">
            <a:xfrm rot="5400000">
              <a:off x="1769934" y="1727197"/>
              <a:ext cx="664371" cy="1"/>
            </a:xfrm>
            <a:prstGeom prst="bentConnector3">
              <a:avLst>
                <a:gd name="adj1" fmla="val 50000"/>
              </a:avLst>
            </a:prstGeom>
            <a:noFill/>
            <a:ln w="28575" algn="ctr">
              <a:solidFill>
                <a:srgbClr val="245178"/>
              </a:solidFill>
              <a:round/>
              <a:headEnd/>
              <a:tailEnd type="none" w="lg" len="med"/>
            </a:ln>
            <a:extLst>
              <a:ext uri="{909E8E84-426E-40DD-AFC4-6F175D3DCCD1}">
                <a14:hiddenFill xmlns:a14="http://schemas.microsoft.com/office/drawing/2010/main">
                  <a:noFill/>
                </a14:hiddenFill>
              </a:ext>
            </a:extLst>
          </p:spPr>
        </p:cxnSp>
        <p:grpSp>
          <p:nvGrpSpPr>
            <p:cNvPr id="109" name="Grupo 108">
              <a:extLst>
                <a:ext uri="{FF2B5EF4-FFF2-40B4-BE49-F238E27FC236}">
                  <a16:creationId xmlns:a16="http://schemas.microsoft.com/office/drawing/2014/main" id="{D7BF60D3-C9C4-4044-9608-BA3F6A1492CA}"/>
                </a:ext>
              </a:extLst>
            </p:cNvPr>
            <p:cNvGrpSpPr/>
            <p:nvPr/>
          </p:nvGrpSpPr>
          <p:grpSpPr>
            <a:xfrm>
              <a:off x="1192340" y="906289"/>
              <a:ext cx="1835658" cy="483385"/>
              <a:chOff x="1218464" y="906289"/>
              <a:chExt cx="1835658" cy="483385"/>
            </a:xfrm>
          </p:grpSpPr>
          <p:grpSp>
            <p:nvGrpSpPr>
              <p:cNvPr id="87" name="Grupo 86">
                <a:extLst>
                  <a:ext uri="{FF2B5EF4-FFF2-40B4-BE49-F238E27FC236}">
                    <a16:creationId xmlns:a16="http://schemas.microsoft.com/office/drawing/2014/main" id="{B8C59F20-6007-49CF-AF83-6EC0D3151CC6}"/>
                  </a:ext>
                </a:extLst>
              </p:cNvPr>
              <p:cNvGrpSpPr/>
              <p:nvPr/>
            </p:nvGrpSpPr>
            <p:grpSpPr>
              <a:xfrm>
                <a:off x="1218464" y="906289"/>
                <a:ext cx="1835658" cy="483385"/>
                <a:chOff x="1224995" y="906289"/>
                <a:chExt cx="1835658" cy="483385"/>
              </a:xfrm>
            </p:grpSpPr>
            <p:sp>
              <p:nvSpPr>
                <p:cNvPr id="85" name="Rectángulo: esquinas redondeadas 84">
                  <a:extLst>
                    <a:ext uri="{FF2B5EF4-FFF2-40B4-BE49-F238E27FC236}">
                      <a16:creationId xmlns:a16="http://schemas.microsoft.com/office/drawing/2014/main" id="{5A59E10B-488B-4DAF-A5AF-16CD7C036DCC}"/>
                    </a:ext>
                  </a:extLst>
                </p:cNvPr>
                <p:cNvSpPr/>
                <p:nvPr/>
              </p:nvSpPr>
              <p:spPr>
                <a:xfrm>
                  <a:off x="1224995" y="906289"/>
                  <a:ext cx="1835658" cy="483385"/>
                </a:xfrm>
                <a:prstGeom prst="roundRect">
                  <a:avLst/>
                </a:prstGeom>
                <a:solidFill>
                  <a:schemeClr val="tx2">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86" name="Rectángulo: esquinas redondeadas 85">
                  <a:extLst>
                    <a:ext uri="{FF2B5EF4-FFF2-40B4-BE49-F238E27FC236}">
                      <a16:creationId xmlns:a16="http://schemas.microsoft.com/office/drawing/2014/main" id="{3D652685-4F35-4A09-AB8C-C90AB9B832FA}"/>
                    </a:ext>
                  </a:extLst>
                </p:cNvPr>
                <p:cNvSpPr/>
                <p:nvPr/>
              </p:nvSpPr>
              <p:spPr>
                <a:xfrm>
                  <a:off x="1269285" y="948324"/>
                  <a:ext cx="1754766" cy="403682"/>
                </a:xfrm>
                <a:prstGeom prst="roundRect">
                  <a:avLst/>
                </a:prstGeom>
                <a:solidFill>
                  <a:srgbClr val="2451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sp>
            <p:nvSpPr>
              <p:cNvPr id="89" name="CuadroTexto 88">
                <a:extLst>
                  <a:ext uri="{FF2B5EF4-FFF2-40B4-BE49-F238E27FC236}">
                    <a16:creationId xmlns:a16="http://schemas.microsoft.com/office/drawing/2014/main" id="{4F0624A2-BCF0-4031-BEAF-4307342C0FEF}"/>
                  </a:ext>
                </a:extLst>
              </p:cNvPr>
              <p:cNvSpPr txBox="1"/>
              <p:nvPr/>
            </p:nvSpPr>
            <p:spPr>
              <a:xfrm>
                <a:off x="1250859" y="945668"/>
                <a:ext cx="1754766" cy="276999"/>
              </a:xfrm>
              <a:prstGeom prst="rect">
                <a:avLst/>
              </a:prstGeom>
              <a:noFill/>
            </p:spPr>
            <p:txBody>
              <a:bodyPr wrap="square" rtlCol="0">
                <a:spAutoFit/>
              </a:bodyPr>
              <a:lstStyle/>
              <a:p>
                <a:pPr algn="ctr"/>
                <a:r>
                  <a:rPr lang="es-MX" sz="1200" dirty="0">
                    <a:solidFill>
                      <a:schemeClr val="bg1"/>
                    </a:solidFill>
                    <a:latin typeface="Myriad Pro" panose="020B0503030403020204" pitchFamily="34" charset="0"/>
                  </a:rPr>
                  <a:t>Institución  elabora PGAI</a:t>
                </a:r>
                <a:endParaRPr lang="es-CR" dirty="0"/>
              </a:p>
            </p:txBody>
          </p:sp>
        </p:grpSp>
        <p:grpSp>
          <p:nvGrpSpPr>
            <p:cNvPr id="110" name="Grupo 109">
              <a:extLst>
                <a:ext uri="{FF2B5EF4-FFF2-40B4-BE49-F238E27FC236}">
                  <a16:creationId xmlns:a16="http://schemas.microsoft.com/office/drawing/2014/main" id="{BBC382B4-74A8-4FD9-90C1-A96BECE41B7E}"/>
                </a:ext>
              </a:extLst>
            </p:cNvPr>
            <p:cNvGrpSpPr/>
            <p:nvPr/>
          </p:nvGrpSpPr>
          <p:grpSpPr>
            <a:xfrm>
              <a:off x="931773" y="1797108"/>
              <a:ext cx="2346313" cy="483385"/>
              <a:chOff x="977490" y="1797108"/>
              <a:chExt cx="2346313" cy="483385"/>
            </a:xfrm>
          </p:grpSpPr>
          <p:grpSp>
            <p:nvGrpSpPr>
              <p:cNvPr id="92" name="Grupo 91">
                <a:extLst>
                  <a:ext uri="{FF2B5EF4-FFF2-40B4-BE49-F238E27FC236}">
                    <a16:creationId xmlns:a16="http://schemas.microsoft.com/office/drawing/2014/main" id="{878BFB3A-9572-4744-B98D-FF3E499A56B2}"/>
                  </a:ext>
                </a:extLst>
              </p:cNvPr>
              <p:cNvGrpSpPr/>
              <p:nvPr/>
            </p:nvGrpSpPr>
            <p:grpSpPr>
              <a:xfrm>
                <a:off x="977490" y="1797108"/>
                <a:ext cx="2346313" cy="483385"/>
                <a:chOff x="1224995" y="906289"/>
                <a:chExt cx="1835658" cy="483385"/>
              </a:xfrm>
              <a:solidFill>
                <a:srgbClr val="245178"/>
              </a:solidFill>
            </p:grpSpPr>
            <p:sp>
              <p:nvSpPr>
                <p:cNvPr id="93" name="Rectángulo: esquinas redondeadas 92">
                  <a:extLst>
                    <a:ext uri="{FF2B5EF4-FFF2-40B4-BE49-F238E27FC236}">
                      <a16:creationId xmlns:a16="http://schemas.microsoft.com/office/drawing/2014/main" id="{EE835E16-8F5C-4847-84DB-4339426DFBFA}"/>
                    </a:ext>
                  </a:extLst>
                </p:cNvPr>
                <p:cNvSpPr/>
                <p:nvPr/>
              </p:nvSpPr>
              <p:spPr>
                <a:xfrm>
                  <a:off x="1224995" y="906289"/>
                  <a:ext cx="1835658" cy="483385"/>
                </a:xfrm>
                <a:prstGeom prst="round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94" name="Rectángulo: esquinas redondeadas 93">
                  <a:extLst>
                    <a:ext uri="{FF2B5EF4-FFF2-40B4-BE49-F238E27FC236}">
                      <a16:creationId xmlns:a16="http://schemas.microsoft.com/office/drawing/2014/main" id="{5C58B904-EFAD-40F9-B075-39A8BCFA6C52}"/>
                    </a:ext>
                  </a:extLst>
                </p:cNvPr>
                <p:cNvSpPr/>
                <p:nvPr/>
              </p:nvSpPr>
              <p:spPr>
                <a:xfrm>
                  <a:off x="1269285" y="948324"/>
                  <a:ext cx="1754766" cy="4036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grpSp>
          <p:sp>
            <p:nvSpPr>
              <p:cNvPr id="95" name="CuadroTexto 94">
                <a:extLst>
                  <a:ext uri="{FF2B5EF4-FFF2-40B4-BE49-F238E27FC236}">
                    <a16:creationId xmlns:a16="http://schemas.microsoft.com/office/drawing/2014/main" id="{82B398F9-B8B4-4406-AD67-E7EF9FFE3AB2}"/>
                  </a:ext>
                </a:extLst>
              </p:cNvPr>
              <p:cNvSpPr txBox="1"/>
              <p:nvPr/>
            </p:nvSpPr>
            <p:spPr>
              <a:xfrm>
                <a:off x="1040632" y="1800126"/>
                <a:ext cx="2242918" cy="461665"/>
              </a:xfrm>
              <a:prstGeom prst="rect">
                <a:avLst/>
              </a:prstGeom>
              <a:noFill/>
            </p:spPr>
            <p:txBody>
              <a:bodyPr wrap="square" rtlCol="0">
                <a:spAutoFit/>
              </a:bodyPr>
              <a:lstStyle/>
              <a:p>
                <a:pPr algn="ctr"/>
                <a:r>
                  <a:rPr lang="es-ES" sz="1200" b="0" i="0" dirty="0">
                    <a:solidFill>
                      <a:srgbClr val="1F497D"/>
                    </a:solidFill>
                    <a:effectLst/>
                  </a:rPr>
                  <a:t>Entrega de una copia </a:t>
                </a:r>
              </a:p>
              <a:p>
                <a:pPr algn="ctr"/>
                <a:r>
                  <a:rPr lang="es-ES" sz="1200" b="0" i="0" dirty="0">
                    <a:solidFill>
                      <a:srgbClr val="1F497D"/>
                    </a:solidFill>
                    <a:effectLst/>
                  </a:rPr>
                  <a:t>versión digital</a:t>
                </a:r>
                <a:endParaRPr lang="es-CR" dirty="0"/>
              </a:p>
            </p:txBody>
          </p:sp>
        </p:grpSp>
        <p:grpSp>
          <p:nvGrpSpPr>
            <p:cNvPr id="103" name="Grupo 102">
              <a:extLst>
                <a:ext uri="{FF2B5EF4-FFF2-40B4-BE49-F238E27FC236}">
                  <a16:creationId xmlns:a16="http://schemas.microsoft.com/office/drawing/2014/main" id="{73C443FD-29DD-4611-B745-E8EC9B0AD36F}"/>
                </a:ext>
              </a:extLst>
            </p:cNvPr>
            <p:cNvGrpSpPr/>
            <p:nvPr/>
          </p:nvGrpSpPr>
          <p:grpSpPr>
            <a:xfrm>
              <a:off x="1173603" y="2905141"/>
              <a:ext cx="1835658" cy="483385"/>
              <a:chOff x="1241329" y="2788492"/>
              <a:chExt cx="1835658" cy="483385"/>
            </a:xfrm>
          </p:grpSpPr>
          <p:grpSp>
            <p:nvGrpSpPr>
              <p:cNvPr id="97" name="Grupo 96">
                <a:extLst>
                  <a:ext uri="{FF2B5EF4-FFF2-40B4-BE49-F238E27FC236}">
                    <a16:creationId xmlns:a16="http://schemas.microsoft.com/office/drawing/2014/main" id="{74A671D8-1794-432F-B0A3-39C8080EDF91}"/>
                  </a:ext>
                </a:extLst>
              </p:cNvPr>
              <p:cNvGrpSpPr/>
              <p:nvPr/>
            </p:nvGrpSpPr>
            <p:grpSpPr>
              <a:xfrm>
                <a:off x="1241329" y="2788492"/>
                <a:ext cx="1835658" cy="483385"/>
                <a:chOff x="1224995" y="906289"/>
                <a:chExt cx="1835658" cy="483385"/>
              </a:xfrm>
            </p:grpSpPr>
            <p:sp>
              <p:nvSpPr>
                <p:cNvPr id="98" name="Rectángulo: esquinas redondeadas 97">
                  <a:extLst>
                    <a:ext uri="{FF2B5EF4-FFF2-40B4-BE49-F238E27FC236}">
                      <a16:creationId xmlns:a16="http://schemas.microsoft.com/office/drawing/2014/main" id="{C1F9BEA4-2C10-4ADD-88ED-C5EBE322D9CE}"/>
                    </a:ext>
                  </a:extLst>
                </p:cNvPr>
                <p:cNvSpPr/>
                <p:nvPr/>
              </p:nvSpPr>
              <p:spPr>
                <a:xfrm>
                  <a:off x="1224995" y="906289"/>
                  <a:ext cx="1835658" cy="483385"/>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99" name="Rectángulo: esquinas redondeadas 98">
                  <a:extLst>
                    <a:ext uri="{FF2B5EF4-FFF2-40B4-BE49-F238E27FC236}">
                      <a16:creationId xmlns:a16="http://schemas.microsoft.com/office/drawing/2014/main" id="{9259E7C3-9F26-4955-BA02-04EDFFC0E480}"/>
                    </a:ext>
                  </a:extLst>
                </p:cNvPr>
                <p:cNvSpPr/>
                <p:nvPr/>
              </p:nvSpPr>
              <p:spPr>
                <a:xfrm>
                  <a:off x="1269285" y="948324"/>
                  <a:ext cx="1754766" cy="403682"/>
                </a:xfrm>
                <a:prstGeom prst="roundRect">
                  <a:avLst/>
                </a:prstGeom>
                <a:solidFill>
                  <a:srgbClr val="2451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sp>
            <p:nvSpPr>
              <p:cNvPr id="100" name="CuadroTexto 99">
                <a:extLst>
                  <a:ext uri="{FF2B5EF4-FFF2-40B4-BE49-F238E27FC236}">
                    <a16:creationId xmlns:a16="http://schemas.microsoft.com/office/drawing/2014/main" id="{1D292D18-04C7-421C-BD9C-1535AA8EC277}"/>
                  </a:ext>
                </a:extLst>
              </p:cNvPr>
              <p:cNvSpPr txBox="1"/>
              <p:nvPr/>
            </p:nvSpPr>
            <p:spPr>
              <a:xfrm>
                <a:off x="1285619" y="2803649"/>
                <a:ext cx="1754766" cy="461665"/>
              </a:xfrm>
              <a:prstGeom prst="rect">
                <a:avLst/>
              </a:prstGeom>
              <a:noFill/>
            </p:spPr>
            <p:txBody>
              <a:bodyPr wrap="square" rtlCol="0">
                <a:spAutoFit/>
              </a:bodyPr>
              <a:lstStyle/>
              <a:p>
                <a:pPr algn="ctr">
                  <a:defRPr/>
                </a:pPr>
                <a:r>
                  <a:rPr lang="es-MX" sz="1200" dirty="0">
                    <a:solidFill>
                      <a:schemeClr val="bg1"/>
                    </a:solidFill>
                    <a:latin typeface="Myriad Pro" panose="020B0503030403020204" pitchFamily="34" charset="0"/>
                  </a:rPr>
                  <a:t>Ventanilla única</a:t>
                </a:r>
              </a:p>
              <a:p>
                <a:pPr algn="ctr">
                  <a:defRPr/>
                </a:pPr>
                <a:r>
                  <a:rPr lang="es-MX" sz="1200" dirty="0">
                    <a:solidFill>
                      <a:schemeClr val="bg1"/>
                    </a:solidFill>
                    <a:latin typeface="Myriad Pro" panose="020B0503030403020204" pitchFamily="34" charset="0"/>
                  </a:rPr>
                  <a:t>(DIGECA)</a:t>
                </a:r>
                <a:endParaRPr lang="es-CR" sz="1200" dirty="0">
                  <a:solidFill>
                    <a:schemeClr val="bg1"/>
                  </a:solidFill>
                  <a:latin typeface="Myriad Pro" panose="020B0503030403020204" pitchFamily="34" charset="0"/>
                </a:endParaRPr>
              </a:p>
            </p:txBody>
          </p:sp>
        </p:grpSp>
        <p:cxnSp>
          <p:nvCxnSpPr>
            <p:cNvPr id="102" name="19 Conector angular">
              <a:extLst>
                <a:ext uri="{FF2B5EF4-FFF2-40B4-BE49-F238E27FC236}">
                  <a16:creationId xmlns:a16="http://schemas.microsoft.com/office/drawing/2014/main" id="{150EE4CC-96E6-4340-96D4-E1B6758AD450}"/>
                </a:ext>
              </a:extLst>
            </p:cNvPr>
            <p:cNvCxnSpPr>
              <a:cxnSpLocks noChangeShapeType="1"/>
            </p:cNvCxnSpPr>
            <p:nvPr/>
          </p:nvCxnSpPr>
          <p:spPr bwMode="auto">
            <a:xfrm rot="16200000" flipH="1">
              <a:off x="1871764" y="3648244"/>
              <a:ext cx="502651" cy="2"/>
            </a:xfrm>
            <a:prstGeom prst="bentConnector3">
              <a:avLst>
                <a:gd name="adj1" fmla="val 50000"/>
              </a:avLst>
            </a:prstGeom>
            <a:noFill/>
            <a:ln w="28575" algn="ctr">
              <a:solidFill>
                <a:srgbClr val="245178"/>
              </a:solidFill>
              <a:round/>
              <a:headEnd/>
              <a:tailEnd type="triangle" w="lg" len="med"/>
            </a:ln>
            <a:extLst>
              <a:ext uri="{909E8E84-426E-40DD-AFC4-6F175D3DCCD1}">
                <a14:hiddenFill xmlns:a14="http://schemas.microsoft.com/office/drawing/2010/main">
                  <a:noFill/>
                </a14:hiddenFill>
              </a:ext>
            </a:extLst>
          </p:spPr>
        </p:cxnSp>
        <p:cxnSp>
          <p:nvCxnSpPr>
            <p:cNvPr id="106" name="19 Conector angular">
              <a:extLst>
                <a:ext uri="{FF2B5EF4-FFF2-40B4-BE49-F238E27FC236}">
                  <a16:creationId xmlns:a16="http://schemas.microsoft.com/office/drawing/2014/main" id="{2804B343-5419-44AB-9E15-3E764328347E}"/>
                </a:ext>
              </a:extLst>
            </p:cNvPr>
            <p:cNvCxnSpPr>
              <a:cxnSpLocks noChangeShapeType="1"/>
            </p:cNvCxnSpPr>
            <p:nvPr/>
          </p:nvCxnSpPr>
          <p:spPr bwMode="auto">
            <a:xfrm rot="16200000" flipH="1">
              <a:off x="1798448" y="2610741"/>
              <a:ext cx="607342" cy="1"/>
            </a:xfrm>
            <a:prstGeom prst="bentConnector3">
              <a:avLst>
                <a:gd name="adj1" fmla="val 50000"/>
              </a:avLst>
            </a:prstGeom>
            <a:noFill/>
            <a:ln w="28575" algn="ctr">
              <a:solidFill>
                <a:srgbClr val="245178"/>
              </a:solidFill>
              <a:round/>
              <a:headEnd/>
              <a:tailEnd type="triangle" w="lg" len="med"/>
            </a:ln>
            <a:extLst>
              <a:ext uri="{909E8E84-426E-40DD-AFC4-6F175D3DCCD1}">
                <a14:hiddenFill xmlns:a14="http://schemas.microsoft.com/office/drawing/2010/main">
                  <a:noFill/>
                </a14:hiddenFill>
              </a:ext>
            </a:extLst>
          </p:spPr>
        </p:cxnSp>
        <p:grpSp>
          <p:nvGrpSpPr>
            <p:cNvPr id="118" name="Grupo 117">
              <a:extLst>
                <a:ext uri="{FF2B5EF4-FFF2-40B4-BE49-F238E27FC236}">
                  <a16:creationId xmlns:a16="http://schemas.microsoft.com/office/drawing/2014/main" id="{106E015F-CCEF-4270-81C2-C13664D94C47}"/>
                </a:ext>
              </a:extLst>
            </p:cNvPr>
            <p:cNvGrpSpPr/>
            <p:nvPr/>
          </p:nvGrpSpPr>
          <p:grpSpPr>
            <a:xfrm>
              <a:off x="1199715" y="3918409"/>
              <a:ext cx="1835658" cy="942128"/>
              <a:chOff x="1199715" y="3918409"/>
              <a:chExt cx="1835658" cy="942128"/>
            </a:xfrm>
          </p:grpSpPr>
          <p:sp>
            <p:nvSpPr>
              <p:cNvPr id="114" name="Rectángulo: esquinas redondeadas 113">
                <a:extLst>
                  <a:ext uri="{FF2B5EF4-FFF2-40B4-BE49-F238E27FC236}">
                    <a16:creationId xmlns:a16="http://schemas.microsoft.com/office/drawing/2014/main" id="{7064648E-96A8-47EB-B59B-11122510B9B6}"/>
                  </a:ext>
                </a:extLst>
              </p:cNvPr>
              <p:cNvSpPr/>
              <p:nvPr/>
            </p:nvSpPr>
            <p:spPr>
              <a:xfrm>
                <a:off x="1199715" y="3918409"/>
                <a:ext cx="1835658" cy="942128"/>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15" name="Rectángulo: esquinas redondeadas 114">
                <a:extLst>
                  <a:ext uri="{FF2B5EF4-FFF2-40B4-BE49-F238E27FC236}">
                    <a16:creationId xmlns:a16="http://schemas.microsoft.com/office/drawing/2014/main" id="{2B7CF23A-B068-48E0-A055-6EAC5ED7183F}"/>
                  </a:ext>
                </a:extLst>
              </p:cNvPr>
              <p:cNvSpPr/>
              <p:nvPr/>
            </p:nvSpPr>
            <p:spPr>
              <a:xfrm>
                <a:off x="1244005" y="3960443"/>
                <a:ext cx="1754766" cy="868065"/>
              </a:xfrm>
              <a:prstGeom prst="roundRect">
                <a:avLst/>
              </a:prstGeom>
              <a:solidFill>
                <a:srgbClr val="2451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13" name="CuadroTexto 112">
                <a:extLst>
                  <a:ext uri="{FF2B5EF4-FFF2-40B4-BE49-F238E27FC236}">
                    <a16:creationId xmlns:a16="http://schemas.microsoft.com/office/drawing/2014/main" id="{4F5FD10D-CB7B-4D79-9354-DDE9E2B47529}"/>
                  </a:ext>
                </a:extLst>
              </p:cNvPr>
              <p:cNvSpPr txBox="1"/>
              <p:nvPr/>
            </p:nvSpPr>
            <p:spPr>
              <a:xfrm>
                <a:off x="1236630" y="4024620"/>
                <a:ext cx="1754766" cy="276999"/>
              </a:xfrm>
              <a:prstGeom prst="rect">
                <a:avLst/>
              </a:prstGeom>
              <a:noFill/>
            </p:spPr>
            <p:txBody>
              <a:bodyPr wrap="square" rtlCol="0">
                <a:spAutoFit/>
              </a:bodyPr>
              <a:lstStyle/>
              <a:p>
                <a:pPr algn="ctr">
                  <a:defRPr/>
                </a:pPr>
                <a:r>
                  <a:rPr lang="es-MX" sz="1200" dirty="0">
                    <a:solidFill>
                      <a:schemeClr val="bg1"/>
                    </a:solidFill>
                    <a:latin typeface="Myriad Pro" panose="020B0503030403020204" pitchFamily="34" charset="0"/>
                  </a:rPr>
                  <a:t>Proceso de revisión</a:t>
                </a:r>
                <a:endParaRPr lang="es-CR" sz="1200" dirty="0">
                  <a:solidFill>
                    <a:schemeClr val="bg1"/>
                  </a:solidFill>
                  <a:latin typeface="Myriad Pro" panose="020B0503030403020204" pitchFamily="34" charset="0"/>
                </a:endParaRPr>
              </a:p>
            </p:txBody>
          </p:sp>
          <p:sp>
            <p:nvSpPr>
              <p:cNvPr id="116" name="Rectángulo: esquinas redondeadas 115">
                <a:extLst>
                  <a:ext uri="{FF2B5EF4-FFF2-40B4-BE49-F238E27FC236}">
                    <a16:creationId xmlns:a16="http://schemas.microsoft.com/office/drawing/2014/main" id="{58A10B08-252A-4FA5-8C1C-55A566A8C2F5}"/>
                  </a:ext>
                </a:extLst>
              </p:cNvPr>
              <p:cNvSpPr/>
              <p:nvPr/>
            </p:nvSpPr>
            <p:spPr>
              <a:xfrm>
                <a:off x="1515291" y="4356649"/>
                <a:ext cx="1195252" cy="356549"/>
              </a:xfrm>
              <a:prstGeom prst="roundRect">
                <a:avLst/>
              </a:prstGeom>
              <a:solidFill>
                <a:srgbClr val="A6CE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17" name="CuadroTexto 116">
                <a:extLst>
                  <a:ext uri="{FF2B5EF4-FFF2-40B4-BE49-F238E27FC236}">
                    <a16:creationId xmlns:a16="http://schemas.microsoft.com/office/drawing/2014/main" id="{F8CAE3D8-7380-47C6-806F-3A0629D523C0}"/>
                  </a:ext>
                </a:extLst>
              </p:cNvPr>
              <p:cNvSpPr txBox="1"/>
              <p:nvPr/>
            </p:nvSpPr>
            <p:spPr>
              <a:xfrm>
                <a:off x="1645921" y="4398210"/>
                <a:ext cx="961358" cy="276999"/>
              </a:xfrm>
              <a:prstGeom prst="rect">
                <a:avLst/>
              </a:prstGeom>
              <a:noFill/>
            </p:spPr>
            <p:txBody>
              <a:bodyPr wrap="square" rtlCol="0">
                <a:spAutoFit/>
              </a:bodyPr>
              <a:lstStyle/>
              <a:p>
                <a:pPr algn="ctr"/>
                <a:r>
                  <a:rPr lang="es-CR" sz="1200" b="1" dirty="0">
                    <a:solidFill>
                      <a:srgbClr val="245178"/>
                    </a:solidFill>
                    <a:latin typeface="Myriad Pro" panose="020B0503030403020204" pitchFamily="34" charset="0"/>
                  </a:rPr>
                  <a:t>MINAE</a:t>
                </a:r>
              </a:p>
            </p:txBody>
          </p:sp>
        </p:grpSp>
        <p:grpSp>
          <p:nvGrpSpPr>
            <p:cNvPr id="120" name="Grupo 119">
              <a:extLst>
                <a:ext uri="{FF2B5EF4-FFF2-40B4-BE49-F238E27FC236}">
                  <a16:creationId xmlns:a16="http://schemas.microsoft.com/office/drawing/2014/main" id="{C8ACB0A7-89DA-4CAE-A477-BF932D57A568}"/>
                </a:ext>
              </a:extLst>
            </p:cNvPr>
            <p:cNvGrpSpPr/>
            <p:nvPr/>
          </p:nvGrpSpPr>
          <p:grpSpPr>
            <a:xfrm>
              <a:off x="3908651" y="4191824"/>
              <a:ext cx="1717765" cy="483385"/>
              <a:chOff x="1364175" y="1797108"/>
              <a:chExt cx="1717765" cy="483385"/>
            </a:xfrm>
          </p:grpSpPr>
          <p:grpSp>
            <p:nvGrpSpPr>
              <p:cNvPr id="121" name="Grupo 120">
                <a:extLst>
                  <a:ext uri="{FF2B5EF4-FFF2-40B4-BE49-F238E27FC236}">
                    <a16:creationId xmlns:a16="http://schemas.microsoft.com/office/drawing/2014/main" id="{B01B61EE-B822-4B86-B2F8-CEC28BBE258E}"/>
                  </a:ext>
                </a:extLst>
              </p:cNvPr>
              <p:cNvGrpSpPr/>
              <p:nvPr/>
            </p:nvGrpSpPr>
            <p:grpSpPr>
              <a:xfrm>
                <a:off x="1364175" y="1797108"/>
                <a:ext cx="1717765" cy="483385"/>
                <a:chOff x="1527521" y="906289"/>
                <a:chExt cx="1343908" cy="483385"/>
              </a:xfrm>
              <a:solidFill>
                <a:srgbClr val="245178"/>
              </a:solidFill>
            </p:grpSpPr>
            <p:sp>
              <p:nvSpPr>
                <p:cNvPr id="123" name="Rectángulo: esquinas redondeadas 122">
                  <a:extLst>
                    <a:ext uri="{FF2B5EF4-FFF2-40B4-BE49-F238E27FC236}">
                      <a16:creationId xmlns:a16="http://schemas.microsoft.com/office/drawing/2014/main" id="{18B264E9-8E16-4C9B-93F5-9963E4CAE215}"/>
                    </a:ext>
                  </a:extLst>
                </p:cNvPr>
                <p:cNvSpPr/>
                <p:nvPr/>
              </p:nvSpPr>
              <p:spPr>
                <a:xfrm>
                  <a:off x="1527521" y="906289"/>
                  <a:ext cx="1343908" cy="483385"/>
                </a:xfrm>
                <a:prstGeom prst="round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24" name="Rectángulo: esquinas redondeadas 123">
                  <a:extLst>
                    <a:ext uri="{FF2B5EF4-FFF2-40B4-BE49-F238E27FC236}">
                      <a16:creationId xmlns:a16="http://schemas.microsoft.com/office/drawing/2014/main" id="{0CF9AB6D-8941-4663-B8D4-296665FAA897}"/>
                    </a:ext>
                  </a:extLst>
                </p:cNvPr>
                <p:cNvSpPr/>
                <p:nvPr/>
              </p:nvSpPr>
              <p:spPr>
                <a:xfrm>
                  <a:off x="1559811" y="948324"/>
                  <a:ext cx="1280956" cy="4036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grpSp>
          <p:sp>
            <p:nvSpPr>
              <p:cNvPr id="122" name="CuadroTexto 121">
                <a:extLst>
                  <a:ext uri="{FF2B5EF4-FFF2-40B4-BE49-F238E27FC236}">
                    <a16:creationId xmlns:a16="http://schemas.microsoft.com/office/drawing/2014/main" id="{B2631871-1689-4F54-8C1E-678CDAF1DCF6}"/>
                  </a:ext>
                </a:extLst>
              </p:cNvPr>
              <p:cNvSpPr txBox="1"/>
              <p:nvPr/>
            </p:nvSpPr>
            <p:spPr>
              <a:xfrm>
                <a:off x="1411980" y="1911098"/>
                <a:ext cx="1630769" cy="276999"/>
              </a:xfrm>
              <a:prstGeom prst="rect">
                <a:avLst/>
              </a:prstGeom>
              <a:noFill/>
            </p:spPr>
            <p:txBody>
              <a:bodyPr wrap="square" rtlCol="0">
                <a:spAutoFit/>
              </a:bodyPr>
              <a:lstStyle/>
              <a:p>
                <a:pPr algn="ctr">
                  <a:spcBef>
                    <a:spcPct val="0"/>
                  </a:spcBef>
                  <a:buFontTx/>
                  <a:buNone/>
                </a:pPr>
                <a:r>
                  <a:rPr lang="es-MX" altLang="es-CR" sz="1200" dirty="0">
                    <a:solidFill>
                      <a:srgbClr val="245178"/>
                    </a:solidFill>
                    <a:latin typeface="Myriad Pro" panose="020B0503030403020204" pitchFamily="34" charset="0"/>
                  </a:rPr>
                  <a:t>Informe Técnico</a:t>
                </a:r>
                <a:endParaRPr lang="es-CR" altLang="es-CR" sz="1200" dirty="0">
                  <a:solidFill>
                    <a:srgbClr val="245178"/>
                  </a:solidFill>
                  <a:latin typeface="Myriad Pro" panose="020B0503030403020204" pitchFamily="34" charset="0"/>
                </a:endParaRPr>
              </a:p>
            </p:txBody>
          </p:sp>
        </p:grpSp>
        <p:cxnSp>
          <p:nvCxnSpPr>
            <p:cNvPr id="130" name="19 Conector angular">
              <a:extLst>
                <a:ext uri="{FF2B5EF4-FFF2-40B4-BE49-F238E27FC236}">
                  <a16:creationId xmlns:a16="http://schemas.microsoft.com/office/drawing/2014/main" id="{63355970-73A6-4E68-B66A-19C17FF7A77D}"/>
                </a:ext>
              </a:extLst>
            </p:cNvPr>
            <p:cNvCxnSpPr>
              <a:cxnSpLocks noChangeShapeType="1"/>
            </p:cNvCxnSpPr>
            <p:nvPr/>
          </p:nvCxnSpPr>
          <p:spPr bwMode="auto">
            <a:xfrm>
              <a:off x="3056912" y="4427132"/>
              <a:ext cx="829292" cy="10601"/>
            </a:xfrm>
            <a:prstGeom prst="straightConnector1">
              <a:avLst/>
            </a:prstGeom>
            <a:noFill/>
            <a:ln w="28575" algn="ctr">
              <a:solidFill>
                <a:srgbClr val="245178"/>
              </a:solidFill>
              <a:round/>
              <a:headEnd/>
              <a:tailEnd type="triangle" w="lg" len="med"/>
            </a:ln>
            <a:extLst>
              <a:ext uri="{909E8E84-426E-40DD-AFC4-6F175D3DCCD1}">
                <a14:hiddenFill xmlns:a14="http://schemas.microsoft.com/office/drawing/2010/main">
                  <a:noFill/>
                </a14:hiddenFill>
              </a:ext>
            </a:extLst>
          </p:spPr>
        </p:cxnSp>
        <p:grpSp>
          <p:nvGrpSpPr>
            <p:cNvPr id="136" name="Grupo 135">
              <a:extLst>
                <a:ext uri="{FF2B5EF4-FFF2-40B4-BE49-F238E27FC236}">
                  <a16:creationId xmlns:a16="http://schemas.microsoft.com/office/drawing/2014/main" id="{2C4F0BEB-96D1-46CB-B26B-96A83B03CD6C}"/>
                </a:ext>
              </a:extLst>
            </p:cNvPr>
            <p:cNvGrpSpPr/>
            <p:nvPr/>
          </p:nvGrpSpPr>
          <p:grpSpPr>
            <a:xfrm>
              <a:off x="3849704" y="2994751"/>
              <a:ext cx="1835658" cy="942128"/>
              <a:chOff x="1199715" y="3918409"/>
              <a:chExt cx="1835658" cy="942128"/>
            </a:xfrm>
          </p:grpSpPr>
          <p:sp>
            <p:nvSpPr>
              <p:cNvPr id="137" name="Rectángulo: esquinas redondeadas 136">
                <a:extLst>
                  <a:ext uri="{FF2B5EF4-FFF2-40B4-BE49-F238E27FC236}">
                    <a16:creationId xmlns:a16="http://schemas.microsoft.com/office/drawing/2014/main" id="{CC4651A1-D8E2-404D-8802-6787D002A305}"/>
                  </a:ext>
                </a:extLst>
              </p:cNvPr>
              <p:cNvSpPr/>
              <p:nvPr/>
            </p:nvSpPr>
            <p:spPr>
              <a:xfrm>
                <a:off x="1199715" y="3918409"/>
                <a:ext cx="1835658" cy="942128"/>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38" name="Rectángulo: esquinas redondeadas 137">
                <a:extLst>
                  <a:ext uri="{FF2B5EF4-FFF2-40B4-BE49-F238E27FC236}">
                    <a16:creationId xmlns:a16="http://schemas.microsoft.com/office/drawing/2014/main" id="{181225AF-756F-40BA-AAF7-38E0BFF06BF7}"/>
                  </a:ext>
                </a:extLst>
              </p:cNvPr>
              <p:cNvSpPr/>
              <p:nvPr/>
            </p:nvSpPr>
            <p:spPr>
              <a:xfrm>
                <a:off x="1244005" y="3960443"/>
                <a:ext cx="1754766" cy="868065"/>
              </a:xfrm>
              <a:prstGeom prst="roundRect">
                <a:avLst/>
              </a:prstGeom>
              <a:solidFill>
                <a:srgbClr val="2451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39" name="CuadroTexto 138">
                <a:extLst>
                  <a:ext uri="{FF2B5EF4-FFF2-40B4-BE49-F238E27FC236}">
                    <a16:creationId xmlns:a16="http://schemas.microsoft.com/office/drawing/2014/main" id="{3B2786FC-4798-4361-BC18-F9F1FDC97FD7}"/>
                  </a:ext>
                </a:extLst>
              </p:cNvPr>
              <p:cNvSpPr txBox="1"/>
              <p:nvPr/>
            </p:nvSpPr>
            <p:spPr>
              <a:xfrm>
                <a:off x="1236630" y="4024620"/>
                <a:ext cx="1754766" cy="276999"/>
              </a:xfrm>
              <a:prstGeom prst="rect">
                <a:avLst/>
              </a:prstGeom>
              <a:noFill/>
            </p:spPr>
            <p:txBody>
              <a:bodyPr wrap="square" rtlCol="0">
                <a:spAutoFit/>
              </a:bodyPr>
              <a:lstStyle/>
              <a:p>
                <a:pPr algn="ctr">
                  <a:defRPr/>
                </a:pPr>
                <a:r>
                  <a:rPr lang="es-MX" sz="1200" dirty="0">
                    <a:solidFill>
                      <a:schemeClr val="bg1"/>
                    </a:solidFill>
                    <a:latin typeface="Myriad Pro" panose="020B0503030403020204" pitchFamily="34" charset="0"/>
                  </a:rPr>
                  <a:t>Comisión Técnica (CT):</a:t>
                </a:r>
              </a:p>
            </p:txBody>
          </p:sp>
          <p:sp>
            <p:nvSpPr>
              <p:cNvPr id="140" name="Rectángulo: esquinas redondeadas 139">
                <a:extLst>
                  <a:ext uri="{FF2B5EF4-FFF2-40B4-BE49-F238E27FC236}">
                    <a16:creationId xmlns:a16="http://schemas.microsoft.com/office/drawing/2014/main" id="{1FE74EC3-3F73-4421-8A06-C40A5631059A}"/>
                  </a:ext>
                </a:extLst>
              </p:cNvPr>
              <p:cNvSpPr/>
              <p:nvPr/>
            </p:nvSpPr>
            <p:spPr>
              <a:xfrm>
                <a:off x="1329094" y="4370353"/>
                <a:ext cx="714920" cy="356549"/>
              </a:xfrm>
              <a:prstGeom prst="roundRect">
                <a:avLst/>
              </a:prstGeom>
              <a:solidFill>
                <a:srgbClr val="A6CE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sp>
            <p:nvSpPr>
              <p:cNvPr id="141" name="CuadroTexto 140">
                <a:extLst>
                  <a:ext uri="{FF2B5EF4-FFF2-40B4-BE49-F238E27FC236}">
                    <a16:creationId xmlns:a16="http://schemas.microsoft.com/office/drawing/2014/main" id="{3DF9AF08-3B93-4715-8C1F-C8824326E1F2}"/>
                  </a:ext>
                </a:extLst>
              </p:cNvPr>
              <p:cNvSpPr txBox="1"/>
              <p:nvPr/>
            </p:nvSpPr>
            <p:spPr>
              <a:xfrm>
                <a:off x="1342441" y="4417910"/>
                <a:ext cx="696325" cy="261610"/>
              </a:xfrm>
              <a:prstGeom prst="rect">
                <a:avLst/>
              </a:prstGeom>
              <a:noFill/>
            </p:spPr>
            <p:txBody>
              <a:bodyPr wrap="square" rtlCol="0">
                <a:spAutoFit/>
              </a:bodyPr>
              <a:lstStyle/>
              <a:p>
                <a:pPr algn="ctr"/>
                <a:r>
                  <a:rPr lang="es-CR" sz="1100" b="1" dirty="0">
                    <a:solidFill>
                      <a:srgbClr val="245178"/>
                    </a:solidFill>
                    <a:latin typeface="Myriad Pro" panose="020B0503030403020204" pitchFamily="34" charset="0"/>
                  </a:rPr>
                  <a:t>MINAE</a:t>
                </a:r>
              </a:p>
            </p:txBody>
          </p:sp>
        </p:grpSp>
        <p:sp>
          <p:nvSpPr>
            <p:cNvPr id="142" name="Rectángulo: esquinas redondeadas 141">
              <a:extLst>
                <a:ext uri="{FF2B5EF4-FFF2-40B4-BE49-F238E27FC236}">
                  <a16:creationId xmlns:a16="http://schemas.microsoft.com/office/drawing/2014/main" id="{BB4B5803-59F3-41CA-A5AF-E8ECD97D773B}"/>
                </a:ext>
              </a:extLst>
            </p:cNvPr>
            <p:cNvSpPr/>
            <p:nvPr/>
          </p:nvSpPr>
          <p:spPr>
            <a:xfrm>
              <a:off x="4725430" y="3441410"/>
              <a:ext cx="789430" cy="356549"/>
            </a:xfrm>
            <a:prstGeom prst="roundRect">
              <a:avLst/>
            </a:prstGeom>
            <a:solidFill>
              <a:srgbClr val="A6CE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43" name="CuadroTexto 142">
              <a:extLst>
                <a:ext uri="{FF2B5EF4-FFF2-40B4-BE49-F238E27FC236}">
                  <a16:creationId xmlns:a16="http://schemas.microsoft.com/office/drawing/2014/main" id="{A399619D-5B25-412D-8ABE-157BA28BE35B}"/>
                </a:ext>
              </a:extLst>
            </p:cNvPr>
            <p:cNvSpPr txBox="1"/>
            <p:nvPr/>
          </p:nvSpPr>
          <p:spPr>
            <a:xfrm>
              <a:off x="4652403" y="3489241"/>
              <a:ext cx="925010" cy="261610"/>
            </a:xfrm>
            <a:prstGeom prst="rect">
              <a:avLst/>
            </a:prstGeom>
            <a:noFill/>
          </p:spPr>
          <p:txBody>
            <a:bodyPr wrap="square" rtlCol="0">
              <a:spAutoFit/>
            </a:bodyPr>
            <a:lstStyle/>
            <a:p>
              <a:pPr algn="ctr">
                <a:spcBef>
                  <a:spcPct val="0"/>
                </a:spcBef>
                <a:buFontTx/>
                <a:buNone/>
              </a:pPr>
              <a:r>
                <a:rPr lang="es-MX" altLang="es-CR" sz="1100" b="1" dirty="0">
                  <a:solidFill>
                    <a:srgbClr val="245178"/>
                  </a:solidFill>
                  <a:latin typeface="Myriad Pro" panose="020B0503030403020204" pitchFamily="34" charset="0"/>
                </a:rPr>
                <a:t>Min. Salud</a:t>
              </a:r>
              <a:endParaRPr lang="es-CR" altLang="es-CR" sz="1100" b="1" dirty="0">
                <a:solidFill>
                  <a:srgbClr val="245178"/>
                </a:solidFill>
                <a:latin typeface="Myriad Pro" panose="020B0503030403020204" pitchFamily="34" charset="0"/>
              </a:endParaRPr>
            </a:p>
          </p:txBody>
        </p:sp>
        <p:cxnSp>
          <p:nvCxnSpPr>
            <p:cNvPr id="145" name="19 Conector angular">
              <a:extLst>
                <a:ext uri="{FF2B5EF4-FFF2-40B4-BE49-F238E27FC236}">
                  <a16:creationId xmlns:a16="http://schemas.microsoft.com/office/drawing/2014/main" id="{083FCF0C-2294-48C3-B2BE-7BBEE671F5B6}"/>
                </a:ext>
              </a:extLst>
            </p:cNvPr>
            <p:cNvCxnSpPr>
              <a:cxnSpLocks noChangeShapeType="1"/>
            </p:cNvCxnSpPr>
            <p:nvPr/>
          </p:nvCxnSpPr>
          <p:spPr bwMode="auto">
            <a:xfrm rot="5400000" flipH="1">
              <a:off x="4641533" y="4070982"/>
              <a:ext cx="252000" cy="2"/>
            </a:xfrm>
            <a:prstGeom prst="bentConnector3">
              <a:avLst>
                <a:gd name="adj1" fmla="val 50000"/>
              </a:avLst>
            </a:prstGeom>
            <a:noFill/>
            <a:ln w="28575" algn="ctr">
              <a:solidFill>
                <a:srgbClr val="245178"/>
              </a:solidFill>
              <a:round/>
              <a:headEnd/>
              <a:tailEnd type="triangle" w="lg" len="med"/>
            </a:ln>
            <a:extLst>
              <a:ext uri="{909E8E84-426E-40DD-AFC4-6F175D3DCCD1}">
                <a14:hiddenFill xmlns:a14="http://schemas.microsoft.com/office/drawing/2010/main">
                  <a:noFill/>
                </a14:hiddenFill>
              </a:ext>
            </a:extLst>
          </p:spPr>
        </p:cxnSp>
        <p:grpSp>
          <p:nvGrpSpPr>
            <p:cNvPr id="147" name="Grupo 146">
              <a:extLst>
                <a:ext uri="{FF2B5EF4-FFF2-40B4-BE49-F238E27FC236}">
                  <a16:creationId xmlns:a16="http://schemas.microsoft.com/office/drawing/2014/main" id="{2F0BFF1E-0FB5-41FC-972E-9FA760D4BF48}"/>
                </a:ext>
              </a:extLst>
            </p:cNvPr>
            <p:cNvGrpSpPr/>
            <p:nvPr/>
          </p:nvGrpSpPr>
          <p:grpSpPr>
            <a:xfrm>
              <a:off x="3594377" y="2390298"/>
              <a:ext cx="2346313" cy="334574"/>
              <a:chOff x="1224995" y="906290"/>
              <a:chExt cx="1835658" cy="334574"/>
            </a:xfrm>
            <a:solidFill>
              <a:srgbClr val="245178"/>
            </a:solidFill>
          </p:grpSpPr>
          <p:sp>
            <p:nvSpPr>
              <p:cNvPr id="149" name="Rectángulo: esquinas redondeadas 148">
                <a:extLst>
                  <a:ext uri="{FF2B5EF4-FFF2-40B4-BE49-F238E27FC236}">
                    <a16:creationId xmlns:a16="http://schemas.microsoft.com/office/drawing/2014/main" id="{07069B24-CC27-4BAF-A7C1-05C3A996CAB3}"/>
                  </a:ext>
                </a:extLst>
              </p:cNvPr>
              <p:cNvSpPr/>
              <p:nvPr/>
            </p:nvSpPr>
            <p:spPr>
              <a:xfrm>
                <a:off x="1224995" y="906290"/>
                <a:ext cx="1835658" cy="334574"/>
              </a:xfrm>
              <a:prstGeom prst="round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50" name="Rectángulo: esquinas redondeadas 149">
                <a:extLst>
                  <a:ext uri="{FF2B5EF4-FFF2-40B4-BE49-F238E27FC236}">
                    <a16:creationId xmlns:a16="http://schemas.microsoft.com/office/drawing/2014/main" id="{E5707596-32FB-4618-ACD0-11E4DC53A7FE}"/>
                  </a:ext>
                </a:extLst>
              </p:cNvPr>
              <p:cNvSpPr/>
              <p:nvPr/>
            </p:nvSpPr>
            <p:spPr>
              <a:xfrm>
                <a:off x="1269285" y="954998"/>
                <a:ext cx="1754766" cy="2434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grpSp>
        <p:sp>
          <p:nvSpPr>
            <p:cNvPr id="148" name="CuadroTexto 147">
              <a:extLst>
                <a:ext uri="{FF2B5EF4-FFF2-40B4-BE49-F238E27FC236}">
                  <a16:creationId xmlns:a16="http://schemas.microsoft.com/office/drawing/2014/main" id="{12D4A5D6-9923-40C1-8319-BEA9971AA741}"/>
                </a:ext>
              </a:extLst>
            </p:cNvPr>
            <p:cNvSpPr txBox="1"/>
            <p:nvPr/>
          </p:nvSpPr>
          <p:spPr>
            <a:xfrm>
              <a:off x="3645129" y="2417756"/>
              <a:ext cx="2242918" cy="276999"/>
            </a:xfrm>
            <a:prstGeom prst="rect">
              <a:avLst/>
            </a:prstGeom>
            <a:noFill/>
          </p:spPr>
          <p:txBody>
            <a:bodyPr wrap="square" rtlCol="0">
              <a:spAutoFit/>
            </a:bodyPr>
            <a:lstStyle/>
            <a:p>
              <a:pPr algn="ctr">
                <a:spcBef>
                  <a:spcPct val="0"/>
                </a:spcBef>
                <a:buFontTx/>
                <a:buNone/>
              </a:pPr>
              <a:r>
                <a:rPr lang="es-MX" altLang="es-CR" sz="1200" dirty="0">
                  <a:solidFill>
                    <a:srgbClr val="245178"/>
                  </a:solidFill>
                  <a:latin typeface="Myriad Pro" panose="020B0503030403020204" pitchFamily="34" charset="0"/>
                </a:rPr>
                <a:t>Recomendaciones institución</a:t>
              </a:r>
              <a:endParaRPr lang="es-CR" altLang="es-CR" sz="1200" dirty="0">
                <a:solidFill>
                  <a:srgbClr val="245178"/>
                </a:solidFill>
                <a:latin typeface="Myriad Pro" panose="020B0503030403020204" pitchFamily="34" charset="0"/>
              </a:endParaRPr>
            </a:p>
          </p:txBody>
        </p:sp>
        <p:cxnSp>
          <p:nvCxnSpPr>
            <p:cNvPr id="151" name="19 Conector angular">
              <a:extLst>
                <a:ext uri="{FF2B5EF4-FFF2-40B4-BE49-F238E27FC236}">
                  <a16:creationId xmlns:a16="http://schemas.microsoft.com/office/drawing/2014/main" id="{7B430BC1-1CC3-4BB7-B26B-5F8C85854026}"/>
                </a:ext>
              </a:extLst>
            </p:cNvPr>
            <p:cNvCxnSpPr>
              <a:cxnSpLocks noChangeShapeType="1"/>
            </p:cNvCxnSpPr>
            <p:nvPr/>
          </p:nvCxnSpPr>
          <p:spPr bwMode="auto">
            <a:xfrm rot="5400000" flipH="1">
              <a:off x="4641533" y="2867998"/>
              <a:ext cx="252000" cy="0"/>
            </a:xfrm>
            <a:prstGeom prst="bentConnector3">
              <a:avLst>
                <a:gd name="adj1" fmla="val 3525"/>
              </a:avLst>
            </a:prstGeom>
            <a:noFill/>
            <a:ln w="28575" algn="ctr">
              <a:solidFill>
                <a:srgbClr val="245178"/>
              </a:solidFill>
              <a:round/>
              <a:headEnd/>
              <a:tailEnd type="triangle" w="lg" len="med"/>
            </a:ln>
            <a:extLst>
              <a:ext uri="{909E8E84-426E-40DD-AFC4-6F175D3DCCD1}">
                <a14:hiddenFill xmlns:a14="http://schemas.microsoft.com/office/drawing/2010/main">
                  <a:noFill/>
                </a14:hiddenFill>
              </a:ext>
            </a:extLst>
          </p:spPr>
        </p:cxnSp>
        <p:grpSp>
          <p:nvGrpSpPr>
            <p:cNvPr id="160" name="Grupo 159">
              <a:extLst>
                <a:ext uri="{FF2B5EF4-FFF2-40B4-BE49-F238E27FC236}">
                  <a16:creationId xmlns:a16="http://schemas.microsoft.com/office/drawing/2014/main" id="{853D5E5A-7B10-4693-9E6F-8FE1303A22B4}"/>
                </a:ext>
              </a:extLst>
            </p:cNvPr>
            <p:cNvGrpSpPr/>
            <p:nvPr/>
          </p:nvGrpSpPr>
          <p:grpSpPr>
            <a:xfrm>
              <a:off x="3849704" y="1650203"/>
              <a:ext cx="1835658" cy="483385"/>
              <a:chOff x="1218464" y="906289"/>
              <a:chExt cx="1835658" cy="483385"/>
            </a:xfrm>
          </p:grpSpPr>
          <p:grpSp>
            <p:nvGrpSpPr>
              <p:cNvPr id="161" name="Grupo 160">
                <a:extLst>
                  <a:ext uri="{FF2B5EF4-FFF2-40B4-BE49-F238E27FC236}">
                    <a16:creationId xmlns:a16="http://schemas.microsoft.com/office/drawing/2014/main" id="{AF9F141D-ABBF-414F-81EC-92364FA81275}"/>
                  </a:ext>
                </a:extLst>
              </p:cNvPr>
              <p:cNvGrpSpPr/>
              <p:nvPr/>
            </p:nvGrpSpPr>
            <p:grpSpPr>
              <a:xfrm>
                <a:off x="1218464" y="906289"/>
                <a:ext cx="1835658" cy="483385"/>
                <a:chOff x="1224995" y="906289"/>
                <a:chExt cx="1835658" cy="483385"/>
              </a:xfrm>
            </p:grpSpPr>
            <p:sp>
              <p:nvSpPr>
                <p:cNvPr id="163" name="Rectángulo: esquinas redondeadas 162">
                  <a:extLst>
                    <a:ext uri="{FF2B5EF4-FFF2-40B4-BE49-F238E27FC236}">
                      <a16:creationId xmlns:a16="http://schemas.microsoft.com/office/drawing/2014/main" id="{9D8D4D50-9C46-4805-939C-FA16024ACBBA}"/>
                    </a:ext>
                  </a:extLst>
                </p:cNvPr>
                <p:cNvSpPr/>
                <p:nvPr/>
              </p:nvSpPr>
              <p:spPr>
                <a:xfrm>
                  <a:off x="1224995" y="906289"/>
                  <a:ext cx="1835658" cy="483385"/>
                </a:xfrm>
                <a:prstGeom prst="roundRect">
                  <a:avLst/>
                </a:prstGeom>
                <a:solidFill>
                  <a:schemeClr val="tx2">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64" name="Rectángulo: esquinas redondeadas 163">
                  <a:extLst>
                    <a:ext uri="{FF2B5EF4-FFF2-40B4-BE49-F238E27FC236}">
                      <a16:creationId xmlns:a16="http://schemas.microsoft.com/office/drawing/2014/main" id="{45A443C7-F72B-4A7C-8E39-09A51C5476DD}"/>
                    </a:ext>
                  </a:extLst>
                </p:cNvPr>
                <p:cNvSpPr/>
                <p:nvPr/>
              </p:nvSpPr>
              <p:spPr>
                <a:xfrm>
                  <a:off x="1269285" y="948324"/>
                  <a:ext cx="1754766" cy="403682"/>
                </a:xfrm>
                <a:prstGeom prst="roundRect">
                  <a:avLst/>
                </a:prstGeom>
                <a:solidFill>
                  <a:srgbClr val="2451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sp>
            <p:nvSpPr>
              <p:cNvPr id="162" name="CuadroTexto 161">
                <a:extLst>
                  <a:ext uri="{FF2B5EF4-FFF2-40B4-BE49-F238E27FC236}">
                    <a16:creationId xmlns:a16="http://schemas.microsoft.com/office/drawing/2014/main" id="{4569815B-C110-4DFD-8E77-6A8717B7DF5B}"/>
                  </a:ext>
                </a:extLst>
              </p:cNvPr>
              <p:cNvSpPr txBox="1"/>
              <p:nvPr/>
            </p:nvSpPr>
            <p:spPr>
              <a:xfrm>
                <a:off x="1269285" y="1031749"/>
                <a:ext cx="1754766" cy="276999"/>
              </a:xfrm>
              <a:prstGeom prst="rect">
                <a:avLst/>
              </a:prstGeom>
              <a:noFill/>
            </p:spPr>
            <p:txBody>
              <a:bodyPr wrap="square" rtlCol="0">
                <a:spAutoFit/>
              </a:bodyPr>
              <a:lstStyle/>
              <a:p>
                <a:pPr algn="ctr"/>
                <a:r>
                  <a:rPr lang="es-MX" sz="1200" dirty="0">
                    <a:solidFill>
                      <a:schemeClr val="bg1"/>
                    </a:solidFill>
                    <a:latin typeface="Myriad Pro" panose="020B0503030403020204" pitchFamily="34" charset="0"/>
                  </a:rPr>
                  <a:t>MINAE</a:t>
                </a:r>
                <a:endParaRPr lang="es-CR" dirty="0"/>
              </a:p>
            </p:txBody>
          </p:sp>
        </p:grpSp>
        <p:cxnSp>
          <p:nvCxnSpPr>
            <p:cNvPr id="165" name="19 Conector angular">
              <a:extLst>
                <a:ext uri="{FF2B5EF4-FFF2-40B4-BE49-F238E27FC236}">
                  <a16:creationId xmlns:a16="http://schemas.microsoft.com/office/drawing/2014/main" id="{CCE9FFD1-1B85-4FCF-BB85-BC5F9C0A9CE8}"/>
                </a:ext>
              </a:extLst>
            </p:cNvPr>
            <p:cNvCxnSpPr>
              <a:cxnSpLocks noChangeShapeType="1"/>
            </p:cNvCxnSpPr>
            <p:nvPr/>
          </p:nvCxnSpPr>
          <p:spPr bwMode="auto">
            <a:xfrm rot="5400000" flipH="1">
              <a:off x="4641533" y="2259593"/>
              <a:ext cx="252000" cy="0"/>
            </a:xfrm>
            <a:prstGeom prst="bentConnector3">
              <a:avLst>
                <a:gd name="adj1" fmla="val 3525"/>
              </a:avLst>
            </a:prstGeom>
            <a:noFill/>
            <a:ln w="28575" algn="ctr">
              <a:solidFill>
                <a:srgbClr val="245178"/>
              </a:solidFill>
              <a:round/>
              <a:headEnd/>
              <a:tailEnd type="triangle" w="lg" len="med"/>
            </a:ln>
            <a:extLst>
              <a:ext uri="{909E8E84-426E-40DD-AFC4-6F175D3DCCD1}">
                <a14:hiddenFill xmlns:a14="http://schemas.microsoft.com/office/drawing/2010/main">
                  <a:noFill/>
                </a14:hiddenFill>
              </a:ext>
            </a:extLst>
          </p:spPr>
        </p:cxnSp>
        <p:grpSp>
          <p:nvGrpSpPr>
            <p:cNvPr id="166" name="Grupo 165">
              <a:extLst>
                <a:ext uri="{FF2B5EF4-FFF2-40B4-BE49-F238E27FC236}">
                  <a16:creationId xmlns:a16="http://schemas.microsoft.com/office/drawing/2014/main" id="{4A2EA60F-67A0-4194-AC8A-6403FEAEBC0E}"/>
                </a:ext>
              </a:extLst>
            </p:cNvPr>
            <p:cNvGrpSpPr/>
            <p:nvPr/>
          </p:nvGrpSpPr>
          <p:grpSpPr>
            <a:xfrm>
              <a:off x="3908651" y="906289"/>
              <a:ext cx="1717765" cy="483385"/>
              <a:chOff x="1364175" y="1797108"/>
              <a:chExt cx="1717765" cy="483385"/>
            </a:xfrm>
          </p:grpSpPr>
          <p:grpSp>
            <p:nvGrpSpPr>
              <p:cNvPr id="167" name="Grupo 166">
                <a:extLst>
                  <a:ext uri="{FF2B5EF4-FFF2-40B4-BE49-F238E27FC236}">
                    <a16:creationId xmlns:a16="http://schemas.microsoft.com/office/drawing/2014/main" id="{21CEE79C-BA65-4C8F-836A-242544B593FB}"/>
                  </a:ext>
                </a:extLst>
              </p:cNvPr>
              <p:cNvGrpSpPr/>
              <p:nvPr/>
            </p:nvGrpSpPr>
            <p:grpSpPr>
              <a:xfrm>
                <a:off x="1364175" y="1797108"/>
                <a:ext cx="1717765" cy="483385"/>
                <a:chOff x="1527521" y="906289"/>
                <a:chExt cx="1343908" cy="483385"/>
              </a:xfrm>
              <a:solidFill>
                <a:srgbClr val="245178"/>
              </a:solidFill>
            </p:grpSpPr>
            <p:sp>
              <p:nvSpPr>
                <p:cNvPr id="169" name="Rectángulo: esquinas redondeadas 168">
                  <a:extLst>
                    <a:ext uri="{FF2B5EF4-FFF2-40B4-BE49-F238E27FC236}">
                      <a16:creationId xmlns:a16="http://schemas.microsoft.com/office/drawing/2014/main" id="{830A6480-4AA7-4CB2-AF59-3065FFB32DE3}"/>
                    </a:ext>
                  </a:extLst>
                </p:cNvPr>
                <p:cNvSpPr/>
                <p:nvPr/>
              </p:nvSpPr>
              <p:spPr>
                <a:xfrm>
                  <a:off x="1527521" y="906289"/>
                  <a:ext cx="1343908" cy="483385"/>
                </a:xfrm>
                <a:prstGeom prst="round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70" name="Rectángulo: esquinas redondeadas 169">
                  <a:extLst>
                    <a:ext uri="{FF2B5EF4-FFF2-40B4-BE49-F238E27FC236}">
                      <a16:creationId xmlns:a16="http://schemas.microsoft.com/office/drawing/2014/main" id="{002AA088-D1D2-45F4-B9FD-AFC85CE232D7}"/>
                    </a:ext>
                  </a:extLst>
                </p:cNvPr>
                <p:cNvSpPr/>
                <p:nvPr/>
              </p:nvSpPr>
              <p:spPr>
                <a:xfrm>
                  <a:off x="1559811" y="948324"/>
                  <a:ext cx="1280956" cy="4036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grpSp>
          <p:sp>
            <p:nvSpPr>
              <p:cNvPr id="168" name="CuadroTexto 167">
                <a:extLst>
                  <a:ext uri="{FF2B5EF4-FFF2-40B4-BE49-F238E27FC236}">
                    <a16:creationId xmlns:a16="http://schemas.microsoft.com/office/drawing/2014/main" id="{FD8267E0-8F7D-4264-BE97-0CE78A9F15B7}"/>
                  </a:ext>
                </a:extLst>
              </p:cNvPr>
              <p:cNvSpPr txBox="1"/>
              <p:nvPr/>
            </p:nvSpPr>
            <p:spPr>
              <a:xfrm>
                <a:off x="1411980" y="1904567"/>
                <a:ext cx="1630769" cy="276999"/>
              </a:xfrm>
              <a:prstGeom prst="rect">
                <a:avLst/>
              </a:prstGeom>
              <a:noFill/>
            </p:spPr>
            <p:txBody>
              <a:bodyPr wrap="square" rtlCol="0">
                <a:spAutoFit/>
              </a:bodyPr>
              <a:lstStyle/>
              <a:p>
                <a:pPr algn="ctr">
                  <a:spcBef>
                    <a:spcPct val="0"/>
                  </a:spcBef>
                  <a:buFontTx/>
                  <a:buNone/>
                </a:pPr>
                <a:r>
                  <a:rPr lang="es-MX" altLang="es-CR" sz="1200" dirty="0">
                    <a:solidFill>
                      <a:srgbClr val="245178"/>
                    </a:solidFill>
                  </a:rPr>
                  <a:t>Notificación</a:t>
                </a:r>
                <a:endParaRPr lang="es-CR" altLang="es-CR" sz="1200" dirty="0">
                  <a:solidFill>
                    <a:srgbClr val="245178"/>
                  </a:solidFill>
                </a:endParaRPr>
              </a:p>
            </p:txBody>
          </p:sp>
        </p:grpSp>
        <p:cxnSp>
          <p:nvCxnSpPr>
            <p:cNvPr id="171" name="19 Conector angular">
              <a:extLst>
                <a:ext uri="{FF2B5EF4-FFF2-40B4-BE49-F238E27FC236}">
                  <a16:creationId xmlns:a16="http://schemas.microsoft.com/office/drawing/2014/main" id="{3131AA81-0C37-44AE-BABB-246F1A71FD0B}"/>
                </a:ext>
              </a:extLst>
            </p:cNvPr>
            <p:cNvCxnSpPr>
              <a:cxnSpLocks noChangeShapeType="1"/>
            </p:cNvCxnSpPr>
            <p:nvPr/>
          </p:nvCxnSpPr>
          <p:spPr bwMode="auto">
            <a:xfrm rot="5400000" flipH="1">
              <a:off x="4641533" y="1515674"/>
              <a:ext cx="252000" cy="0"/>
            </a:xfrm>
            <a:prstGeom prst="bentConnector3">
              <a:avLst>
                <a:gd name="adj1" fmla="val 3525"/>
              </a:avLst>
            </a:prstGeom>
            <a:noFill/>
            <a:ln w="28575" algn="ctr">
              <a:solidFill>
                <a:srgbClr val="245178"/>
              </a:solidFill>
              <a:round/>
              <a:headEnd/>
              <a:tailEnd type="triangle" w="lg"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72825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22DC4DE-3A26-41A7-8E2C-07DDCF74D08F}"/>
              </a:ext>
            </a:extLst>
          </p:cNvPr>
          <p:cNvSpPr/>
          <p:nvPr/>
        </p:nvSpPr>
        <p:spPr>
          <a:xfrm>
            <a:off x="0" y="1447554"/>
            <a:ext cx="9144000" cy="3562596"/>
          </a:xfrm>
          <a:prstGeom prst="rect">
            <a:avLst/>
          </a:prstGeom>
          <a:solidFill>
            <a:srgbClr val="F3F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3" name="Imagen 2">
            <a:extLst>
              <a:ext uri="{FF2B5EF4-FFF2-40B4-BE49-F238E27FC236}">
                <a16:creationId xmlns:a16="http://schemas.microsoft.com/office/drawing/2014/main" id="{9540C0C9-C7AC-4A75-BA94-08BFEA23F9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 y="0"/>
            <a:ext cx="9147238" cy="5143500"/>
          </a:xfrm>
          <a:prstGeom prst="rect">
            <a:avLst/>
          </a:prstGeom>
        </p:spPr>
      </p:pic>
      <p:pic>
        <p:nvPicPr>
          <p:cNvPr id="4" name="Imagen 3">
            <a:extLst>
              <a:ext uri="{FF2B5EF4-FFF2-40B4-BE49-F238E27FC236}">
                <a16:creationId xmlns:a16="http://schemas.microsoft.com/office/drawing/2014/main" id="{F152892D-EFF2-4926-9063-1717D46151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
            <a:ext cx="9144000" cy="5141975"/>
          </a:xfrm>
          <a:prstGeom prst="rect">
            <a:avLst/>
          </a:prstGeom>
          <a:effectLst>
            <a:outerShdw blurRad="50800" dist="38100" dir="5400000" algn="t" rotWithShape="0">
              <a:prstClr val="black">
                <a:alpha val="40000"/>
              </a:prstClr>
            </a:outerShdw>
          </a:effectLst>
        </p:spPr>
      </p:pic>
      <p:sp>
        <p:nvSpPr>
          <p:cNvPr id="5" name="CuadroTexto 4">
            <a:extLst>
              <a:ext uri="{FF2B5EF4-FFF2-40B4-BE49-F238E27FC236}">
                <a16:creationId xmlns:a16="http://schemas.microsoft.com/office/drawing/2014/main" id="{805FE7A2-68E1-4E51-8568-7F47C16AFACE}"/>
              </a:ext>
            </a:extLst>
          </p:cNvPr>
          <p:cNvSpPr txBox="1"/>
          <p:nvPr/>
        </p:nvSpPr>
        <p:spPr>
          <a:xfrm>
            <a:off x="3108960" y="92529"/>
            <a:ext cx="5277394" cy="338554"/>
          </a:xfrm>
          <a:prstGeom prst="rect">
            <a:avLst/>
          </a:prstGeom>
          <a:noFill/>
        </p:spPr>
        <p:txBody>
          <a:bodyPr wrap="square" rtlCol="0">
            <a:spAutoFit/>
          </a:bodyPr>
          <a:lstStyle/>
          <a:p>
            <a:pPr algn="ctr"/>
            <a:r>
              <a:rPr lang="es-CR" sz="1600" b="1" dirty="0">
                <a:solidFill>
                  <a:srgbClr val="245178"/>
                </a:solidFill>
                <a:latin typeface="Myriad Pro" panose="020B0503030403020204" pitchFamily="34" charset="0"/>
              </a:rPr>
              <a:t>Control y registro de la documentación</a:t>
            </a:r>
          </a:p>
        </p:txBody>
      </p:sp>
      <p:sp>
        <p:nvSpPr>
          <p:cNvPr id="6" name="Elipse 5">
            <a:extLst>
              <a:ext uri="{FF2B5EF4-FFF2-40B4-BE49-F238E27FC236}">
                <a16:creationId xmlns:a16="http://schemas.microsoft.com/office/drawing/2014/main" id="{19EA4DA2-9148-48AF-B3C6-6C03FCD935EE}"/>
              </a:ext>
            </a:extLst>
          </p:cNvPr>
          <p:cNvSpPr/>
          <p:nvPr/>
        </p:nvSpPr>
        <p:spPr>
          <a:xfrm>
            <a:off x="96521" y="633730"/>
            <a:ext cx="707027" cy="707027"/>
          </a:xfrm>
          <a:prstGeom prst="ellipse">
            <a:avLst/>
          </a:prstGeom>
          <a:solidFill>
            <a:srgbClr val="E2DFD4"/>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pic>
        <p:nvPicPr>
          <p:cNvPr id="7" name="Imagen 6">
            <a:extLst>
              <a:ext uri="{FF2B5EF4-FFF2-40B4-BE49-F238E27FC236}">
                <a16:creationId xmlns:a16="http://schemas.microsoft.com/office/drawing/2014/main" id="{1AAB1FE9-52BC-416B-B025-5DD57CD0CB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349" y="793749"/>
            <a:ext cx="368301" cy="368301"/>
          </a:xfrm>
          <a:prstGeom prst="rect">
            <a:avLst/>
          </a:prstGeom>
        </p:spPr>
      </p:pic>
      <p:sp>
        <p:nvSpPr>
          <p:cNvPr id="8" name="CuadroTexto 7">
            <a:extLst>
              <a:ext uri="{FF2B5EF4-FFF2-40B4-BE49-F238E27FC236}">
                <a16:creationId xmlns:a16="http://schemas.microsoft.com/office/drawing/2014/main" id="{EF473333-FC83-43C7-8416-B0C4A4F74398}"/>
              </a:ext>
            </a:extLst>
          </p:cNvPr>
          <p:cNvSpPr txBox="1"/>
          <p:nvPr/>
        </p:nvSpPr>
        <p:spPr>
          <a:xfrm>
            <a:off x="1169126" y="663990"/>
            <a:ext cx="7034348" cy="738664"/>
          </a:xfrm>
          <a:prstGeom prst="rect">
            <a:avLst/>
          </a:prstGeom>
          <a:noFill/>
        </p:spPr>
        <p:txBody>
          <a:bodyPr wrap="square" rtlCol="0">
            <a:spAutoFit/>
          </a:bodyPr>
          <a:lstStyle/>
          <a:p>
            <a:pPr algn="just"/>
            <a:r>
              <a:rPr lang="es-ES" sz="1400" b="1" dirty="0">
                <a:solidFill>
                  <a:srgbClr val="245178"/>
                </a:solidFill>
                <a:latin typeface="Myriad Pro" panose="020B0503030403020204" pitchFamily="34" charset="0"/>
              </a:rPr>
              <a:t>La documentación relacionada con el PGAI debe ser archivada en orden cronológico </a:t>
            </a:r>
            <a:r>
              <a:rPr lang="es-ES" sz="1400" dirty="0">
                <a:solidFill>
                  <a:srgbClr val="245178"/>
                </a:solidFill>
                <a:latin typeface="Myriad Pro" panose="020B0503030403020204" pitchFamily="34" charset="0"/>
              </a:rPr>
              <a:t>y resguardada y compartida con todos los funcionarios miembros de la comisión, entre los documentos que se pueden generar están:</a:t>
            </a:r>
            <a:endParaRPr lang="es-CR" sz="1400" dirty="0">
              <a:solidFill>
                <a:srgbClr val="245178"/>
              </a:solidFill>
              <a:latin typeface="Myriad Pro" panose="020B0503030403020204" pitchFamily="34" charset="0"/>
            </a:endParaRPr>
          </a:p>
        </p:txBody>
      </p:sp>
      <p:grpSp>
        <p:nvGrpSpPr>
          <p:cNvPr id="1040" name="Grupo 1039">
            <a:extLst>
              <a:ext uri="{FF2B5EF4-FFF2-40B4-BE49-F238E27FC236}">
                <a16:creationId xmlns:a16="http://schemas.microsoft.com/office/drawing/2014/main" id="{BA927718-C911-4CF4-BC18-7D1441CD2EEF}"/>
              </a:ext>
            </a:extLst>
          </p:cNvPr>
          <p:cNvGrpSpPr/>
          <p:nvPr/>
        </p:nvGrpSpPr>
        <p:grpSpPr>
          <a:xfrm>
            <a:off x="554289" y="1587668"/>
            <a:ext cx="3468649" cy="3320430"/>
            <a:chOff x="554289" y="1587668"/>
            <a:chExt cx="3468649" cy="3320430"/>
          </a:xfrm>
        </p:grpSpPr>
        <p:grpSp>
          <p:nvGrpSpPr>
            <p:cNvPr id="26" name="Grupo 25">
              <a:extLst>
                <a:ext uri="{FF2B5EF4-FFF2-40B4-BE49-F238E27FC236}">
                  <a16:creationId xmlns:a16="http://schemas.microsoft.com/office/drawing/2014/main" id="{668CDFFC-04DF-4694-A1A9-2B5EC1C6474C}"/>
                </a:ext>
              </a:extLst>
            </p:cNvPr>
            <p:cNvGrpSpPr/>
            <p:nvPr/>
          </p:nvGrpSpPr>
          <p:grpSpPr>
            <a:xfrm>
              <a:off x="554289" y="1587668"/>
              <a:ext cx="3468649" cy="3320430"/>
              <a:chOff x="554289" y="1601992"/>
              <a:chExt cx="3468649" cy="3320430"/>
            </a:xfrm>
            <a:effectLst>
              <a:outerShdw blurRad="50800" dist="38100" dir="5400000" algn="t" rotWithShape="0">
                <a:prstClr val="black">
                  <a:alpha val="40000"/>
                </a:prstClr>
              </a:outerShdw>
            </a:effectLst>
          </p:grpSpPr>
          <p:grpSp>
            <p:nvGrpSpPr>
              <p:cNvPr id="12" name="Grupo 11">
                <a:extLst>
                  <a:ext uri="{FF2B5EF4-FFF2-40B4-BE49-F238E27FC236}">
                    <a16:creationId xmlns:a16="http://schemas.microsoft.com/office/drawing/2014/main" id="{FDCFC39C-C487-4070-BAF6-AE0AA3063B20}"/>
                  </a:ext>
                </a:extLst>
              </p:cNvPr>
              <p:cNvGrpSpPr/>
              <p:nvPr/>
            </p:nvGrpSpPr>
            <p:grpSpPr>
              <a:xfrm>
                <a:off x="940617" y="2466122"/>
                <a:ext cx="2285096" cy="770202"/>
                <a:chOff x="692331" y="1956164"/>
                <a:chExt cx="3500846" cy="1179975"/>
              </a:xfrm>
            </p:grpSpPr>
            <p:sp>
              <p:nvSpPr>
                <p:cNvPr id="9" name="Rectángulo: esquinas redondeadas 8">
                  <a:extLst>
                    <a:ext uri="{FF2B5EF4-FFF2-40B4-BE49-F238E27FC236}">
                      <a16:creationId xmlns:a16="http://schemas.microsoft.com/office/drawing/2014/main" id="{D25B6F45-EDA9-47C5-8C96-25F8F59B812E}"/>
                    </a:ext>
                  </a:extLst>
                </p:cNvPr>
                <p:cNvSpPr/>
                <p:nvPr/>
              </p:nvSpPr>
              <p:spPr>
                <a:xfrm>
                  <a:off x="692331" y="2116183"/>
                  <a:ext cx="3500846" cy="724587"/>
                </a:xfrm>
                <a:prstGeom prst="roundRect">
                  <a:avLst/>
                </a:prstGeom>
                <a:solidFill>
                  <a:srgbClr val="86C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sp>
              <p:nvSpPr>
                <p:cNvPr id="11" name="Rectángulo: esquinas redondeadas 10">
                  <a:extLst>
                    <a:ext uri="{FF2B5EF4-FFF2-40B4-BE49-F238E27FC236}">
                      <a16:creationId xmlns:a16="http://schemas.microsoft.com/office/drawing/2014/main" id="{1981CD19-91D5-4227-9340-CDE17EBC9959}"/>
                    </a:ext>
                  </a:extLst>
                </p:cNvPr>
                <p:cNvSpPr/>
                <p:nvPr/>
              </p:nvSpPr>
              <p:spPr>
                <a:xfrm>
                  <a:off x="806723" y="1956164"/>
                  <a:ext cx="3272063" cy="724587"/>
                </a:xfrm>
                <a:prstGeom prst="roundRect">
                  <a:avLst/>
                </a:prstGeom>
                <a:solidFill>
                  <a:schemeClr val="bg1"/>
                </a:solidFill>
                <a:ln>
                  <a:solidFill>
                    <a:srgbClr val="86C4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sp>
              <p:nvSpPr>
                <p:cNvPr id="10" name="Triángulo isósceles 9">
                  <a:extLst>
                    <a:ext uri="{FF2B5EF4-FFF2-40B4-BE49-F238E27FC236}">
                      <a16:creationId xmlns:a16="http://schemas.microsoft.com/office/drawing/2014/main" id="{1E96C4C7-551F-4839-8B23-2C93C744D19D}"/>
                    </a:ext>
                  </a:extLst>
                </p:cNvPr>
                <p:cNvSpPr/>
                <p:nvPr/>
              </p:nvSpPr>
              <p:spPr>
                <a:xfrm rot="10800000">
                  <a:off x="1995351" y="2840771"/>
                  <a:ext cx="894806" cy="295368"/>
                </a:xfrm>
                <a:prstGeom prst="triangle">
                  <a:avLst/>
                </a:prstGeom>
                <a:solidFill>
                  <a:srgbClr val="86C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grpSp>
            <p:nvGrpSpPr>
              <p:cNvPr id="14" name="Grupo 13">
                <a:extLst>
                  <a:ext uri="{FF2B5EF4-FFF2-40B4-BE49-F238E27FC236}">
                    <a16:creationId xmlns:a16="http://schemas.microsoft.com/office/drawing/2014/main" id="{490DD2C9-E82B-4E01-AD13-2C91F8CE2000}"/>
                  </a:ext>
                </a:extLst>
              </p:cNvPr>
              <p:cNvGrpSpPr/>
              <p:nvPr/>
            </p:nvGrpSpPr>
            <p:grpSpPr>
              <a:xfrm>
                <a:off x="1345292" y="3275234"/>
                <a:ext cx="2285096" cy="770202"/>
                <a:chOff x="692331" y="1956164"/>
                <a:chExt cx="3500846" cy="1179975"/>
              </a:xfrm>
            </p:grpSpPr>
            <p:sp>
              <p:nvSpPr>
                <p:cNvPr id="15" name="Rectángulo: esquinas redondeadas 14">
                  <a:extLst>
                    <a:ext uri="{FF2B5EF4-FFF2-40B4-BE49-F238E27FC236}">
                      <a16:creationId xmlns:a16="http://schemas.microsoft.com/office/drawing/2014/main" id="{922ACF1B-7C7A-44BD-B721-38E4FB6868CB}"/>
                    </a:ext>
                  </a:extLst>
                </p:cNvPr>
                <p:cNvSpPr/>
                <p:nvPr/>
              </p:nvSpPr>
              <p:spPr>
                <a:xfrm>
                  <a:off x="692331" y="2116183"/>
                  <a:ext cx="3500846" cy="724587"/>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sp>
              <p:nvSpPr>
                <p:cNvPr id="16" name="Rectángulo: esquinas redondeadas 15">
                  <a:extLst>
                    <a:ext uri="{FF2B5EF4-FFF2-40B4-BE49-F238E27FC236}">
                      <a16:creationId xmlns:a16="http://schemas.microsoft.com/office/drawing/2014/main" id="{C3FFD066-7CDC-4A3A-8155-D6EAF099472A}"/>
                    </a:ext>
                  </a:extLst>
                </p:cNvPr>
                <p:cNvSpPr/>
                <p:nvPr/>
              </p:nvSpPr>
              <p:spPr>
                <a:xfrm>
                  <a:off x="806723" y="1956164"/>
                  <a:ext cx="3272063" cy="724587"/>
                </a:xfrm>
                <a:prstGeom prst="roundRect">
                  <a:avLst/>
                </a:prstGeom>
                <a:solidFill>
                  <a:schemeClr val="bg1"/>
                </a:solidFill>
                <a:ln>
                  <a:solidFill>
                    <a:srgbClr val="C9C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sp>
              <p:nvSpPr>
                <p:cNvPr id="17" name="Triángulo isósceles 16">
                  <a:extLst>
                    <a:ext uri="{FF2B5EF4-FFF2-40B4-BE49-F238E27FC236}">
                      <a16:creationId xmlns:a16="http://schemas.microsoft.com/office/drawing/2014/main" id="{153980C4-3E8C-4ED2-BBFF-57225CB19791}"/>
                    </a:ext>
                  </a:extLst>
                </p:cNvPr>
                <p:cNvSpPr/>
                <p:nvPr/>
              </p:nvSpPr>
              <p:spPr>
                <a:xfrm rot="10800000">
                  <a:off x="1995352" y="2840771"/>
                  <a:ext cx="894806" cy="295368"/>
                </a:xfrm>
                <a:prstGeom prst="triangl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grpSp>
            <p:nvGrpSpPr>
              <p:cNvPr id="18" name="Grupo 17">
                <a:extLst>
                  <a:ext uri="{FF2B5EF4-FFF2-40B4-BE49-F238E27FC236}">
                    <a16:creationId xmlns:a16="http://schemas.microsoft.com/office/drawing/2014/main" id="{CC22A357-4201-4332-BC29-88D9CECE5CD6}"/>
                  </a:ext>
                </a:extLst>
              </p:cNvPr>
              <p:cNvGrpSpPr/>
              <p:nvPr/>
            </p:nvGrpSpPr>
            <p:grpSpPr>
              <a:xfrm>
                <a:off x="1737842" y="4152220"/>
                <a:ext cx="2285096" cy="770202"/>
                <a:chOff x="692331" y="1956164"/>
                <a:chExt cx="3500846" cy="1179975"/>
              </a:xfrm>
            </p:grpSpPr>
            <p:sp>
              <p:nvSpPr>
                <p:cNvPr id="19" name="Rectángulo: esquinas redondeadas 18">
                  <a:extLst>
                    <a:ext uri="{FF2B5EF4-FFF2-40B4-BE49-F238E27FC236}">
                      <a16:creationId xmlns:a16="http://schemas.microsoft.com/office/drawing/2014/main" id="{ABFA034B-E423-4B00-A3C6-38FBD4EE58DB}"/>
                    </a:ext>
                  </a:extLst>
                </p:cNvPr>
                <p:cNvSpPr/>
                <p:nvPr/>
              </p:nvSpPr>
              <p:spPr>
                <a:xfrm>
                  <a:off x="692331" y="2116183"/>
                  <a:ext cx="3500846" cy="72458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0" name="Rectángulo: esquinas redondeadas 19">
                  <a:extLst>
                    <a:ext uri="{FF2B5EF4-FFF2-40B4-BE49-F238E27FC236}">
                      <a16:creationId xmlns:a16="http://schemas.microsoft.com/office/drawing/2014/main" id="{92429DBC-4D50-4751-9548-6250409A7012}"/>
                    </a:ext>
                  </a:extLst>
                </p:cNvPr>
                <p:cNvSpPr/>
                <p:nvPr/>
              </p:nvSpPr>
              <p:spPr>
                <a:xfrm>
                  <a:off x="806723" y="1956164"/>
                  <a:ext cx="3272063" cy="724587"/>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sp>
              <p:nvSpPr>
                <p:cNvPr id="21" name="Triángulo isósceles 20">
                  <a:extLst>
                    <a:ext uri="{FF2B5EF4-FFF2-40B4-BE49-F238E27FC236}">
                      <a16:creationId xmlns:a16="http://schemas.microsoft.com/office/drawing/2014/main" id="{0FE935B7-65BD-49CD-BCE1-E3105F12F6E6}"/>
                    </a:ext>
                  </a:extLst>
                </p:cNvPr>
                <p:cNvSpPr/>
                <p:nvPr/>
              </p:nvSpPr>
              <p:spPr>
                <a:xfrm rot="10800000">
                  <a:off x="1995352" y="2840771"/>
                  <a:ext cx="894806" cy="29536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grpSp>
          <p:grpSp>
            <p:nvGrpSpPr>
              <p:cNvPr id="22" name="Grupo 21">
                <a:extLst>
                  <a:ext uri="{FF2B5EF4-FFF2-40B4-BE49-F238E27FC236}">
                    <a16:creationId xmlns:a16="http://schemas.microsoft.com/office/drawing/2014/main" id="{98C2FB1F-27C3-4BA0-B32C-B835ABE6F84E}"/>
                  </a:ext>
                </a:extLst>
              </p:cNvPr>
              <p:cNvGrpSpPr/>
              <p:nvPr/>
            </p:nvGrpSpPr>
            <p:grpSpPr>
              <a:xfrm>
                <a:off x="554289" y="1601992"/>
                <a:ext cx="2285096" cy="770202"/>
                <a:chOff x="692331" y="1956164"/>
                <a:chExt cx="3500846" cy="1179975"/>
              </a:xfrm>
            </p:grpSpPr>
            <p:sp>
              <p:nvSpPr>
                <p:cNvPr id="23" name="Rectángulo: esquinas redondeadas 22">
                  <a:extLst>
                    <a:ext uri="{FF2B5EF4-FFF2-40B4-BE49-F238E27FC236}">
                      <a16:creationId xmlns:a16="http://schemas.microsoft.com/office/drawing/2014/main" id="{AAB9CA7B-7F47-4DC1-94DD-7F147468A2E8}"/>
                    </a:ext>
                  </a:extLst>
                </p:cNvPr>
                <p:cNvSpPr/>
                <p:nvPr/>
              </p:nvSpPr>
              <p:spPr>
                <a:xfrm>
                  <a:off x="692331" y="2116183"/>
                  <a:ext cx="3500846" cy="724587"/>
                </a:xfrm>
                <a:prstGeom prst="roundRect">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4" name="Rectángulo: esquinas redondeadas 23">
                  <a:extLst>
                    <a:ext uri="{FF2B5EF4-FFF2-40B4-BE49-F238E27FC236}">
                      <a16:creationId xmlns:a16="http://schemas.microsoft.com/office/drawing/2014/main" id="{2CD96B74-30B6-4449-87B5-079C39235B91}"/>
                    </a:ext>
                  </a:extLst>
                </p:cNvPr>
                <p:cNvSpPr/>
                <p:nvPr/>
              </p:nvSpPr>
              <p:spPr>
                <a:xfrm>
                  <a:off x="806723" y="1956164"/>
                  <a:ext cx="3272063" cy="724587"/>
                </a:xfrm>
                <a:prstGeom prst="roundRect">
                  <a:avLst/>
                </a:prstGeom>
                <a:solidFill>
                  <a:schemeClr val="bg1"/>
                </a:solidFill>
                <a:ln>
                  <a:solidFill>
                    <a:srgbClr val="006B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sp>
              <p:nvSpPr>
                <p:cNvPr id="25" name="Triángulo isósceles 24">
                  <a:extLst>
                    <a:ext uri="{FF2B5EF4-FFF2-40B4-BE49-F238E27FC236}">
                      <a16:creationId xmlns:a16="http://schemas.microsoft.com/office/drawing/2014/main" id="{2C004E63-6131-4B6D-8C0C-9C5BA2BF05E6}"/>
                    </a:ext>
                  </a:extLst>
                </p:cNvPr>
                <p:cNvSpPr/>
                <p:nvPr/>
              </p:nvSpPr>
              <p:spPr>
                <a:xfrm rot="10800000">
                  <a:off x="1995352" y="2840771"/>
                  <a:ext cx="894806" cy="295368"/>
                </a:xfrm>
                <a:prstGeom prst="triangle">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grpSp>
        </p:grpSp>
        <p:sp>
          <p:nvSpPr>
            <p:cNvPr id="45" name="Rectángulo: esquinas redondeadas 44">
              <a:extLst>
                <a:ext uri="{FF2B5EF4-FFF2-40B4-BE49-F238E27FC236}">
                  <a16:creationId xmlns:a16="http://schemas.microsoft.com/office/drawing/2014/main" id="{3F3760DD-9171-48A2-A6D5-83993516A9CC}"/>
                </a:ext>
              </a:extLst>
            </p:cNvPr>
            <p:cNvSpPr/>
            <p:nvPr/>
          </p:nvSpPr>
          <p:spPr>
            <a:xfrm>
              <a:off x="659674" y="1613263"/>
              <a:ext cx="421237" cy="421237"/>
            </a:xfrm>
            <a:prstGeom prst="roundRect">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sp>
          <p:nvSpPr>
            <p:cNvPr id="47" name="Rectángulo: esquinas redondeadas 46">
              <a:extLst>
                <a:ext uri="{FF2B5EF4-FFF2-40B4-BE49-F238E27FC236}">
                  <a16:creationId xmlns:a16="http://schemas.microsoft.com/office/drawing/2014/main" id="{698DCEB7-850D-4852-AD73-EE58EF3C6B00}"/>
                </a:ext>
              </a:extLst>
            </p:cNvPr>
            <p:cNvSpPr/>
            <p:nvPr/>
          </p:nvSpPr>
          <p:spPr>
            <a:xfrm>
              <a:off x="1040674" y="2477589"/>
              <a:ext cx="421237" cy="421237"/>
            </a:xfrm>
            <a:prstGeom prst="roundRect">
              <a:avLst/>
            </a:prstGeom>
            <a:solidFill>
              <a:srgbClr val="86C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sp>
          <p:nvSpPr>
            <p:cNvPr id="48" name="Rectángulo: esquinas redondeadas 47">
              <a:extLst>
                <a:ext uri="{FF2B5EF4-FFF2-40B4-BE49-F238E27FC236}">
                  <a16:creationId xmlns:a16="http://schemas.microsoft.com/office/drawing/2014/main" id="{BF92B611-2332-4B8F-9D5F-D9D5AD87518F}"/>
                </a:ext>
              </a:extLst>
            </p:cNvPr>
            <p:cNvSpPr/>
            <p:nvPr/>
          </p:nvSpPr>
          <p:spPr>
            <a:xfrm>
              <a:off x="1445623" y="3287486"/>
              <a:ext cx="421237" cy="421237"/>
            </a:xfrm>
            <a:prstGeom prst="round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sp>
          <p:nvSpPr>
            <p:cNvPr id="49" name="Rectángulo: esquinas redondeadas 48">
              <a:extLst>
                <a:ext uri="{FF2B5EF4-FFF2-40B4-BE49-F238E27FC236}">
                  <a16:creationId xmlns:a16="http://schemas.microsoft.com/office/drawing/2014/main" id="{B9D7A481-3D94-43CB-A013-F880F82518C7}"/>
                </a:ext>
              </a:extLst>
            </p:cNvPr>
            <p:cNvSpPr/>
            <p:nvPr/>
          </p:nvSpPr>
          <p:spPr>
            <a:xfrm>
              <a:off x="1844040" y="4169229"/>
              <a:ext cx="421237" cy="42123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sp>
          <p:nvSpPr>
            <p:cNvPr id="46" name="CuadroTexto 45">
              <a:extLst>
                <a:ext uri="{FF2B5EF4-FFF2-40B4-BE49-F238E27FC236}">
                  <a16:creationId xmlns:a16="http://schemas.microsoft.com/office/drawing/2014/main" id="{AB69A744-41B5-4109-BE52-421E4AC6BCB5}"/>
                </a:ext>
              </a:extLst>
            </p:cNvPr>
            <p:cNvSpPr txBox="1"/>
            <p:nvPr/>
          </p:nvSpPr>
          <p:spPr>
            <a:xfrm>
              <a:off x="1080911" y="1685356"/>
              <a:ext cx="1683808" cy="276999"/>
            </a:xfrm>
            <a:prstGeom prst="rect">
              <a:avLst/>
            </a:prstGeom>
            <a:noFill/>
          </p:spPr>
          <p:txBody>
            <a:bodyPr wrap="square" rtlCol="0">
              <a:spAutoFit/>
            </a:bodyPr>
            <a:lstStyle/>
            <a:p>
              <a:pPr algn="ctr"/>
              <a:r>
                <a:rPr lang="es-CR" sz="1200" b="1" dirty="0">
                  <a:solidFill>
                    <a:srgbClr val="245178"/>
                  </a:solidFill>
                </a:rPr>
                <a:t>Documentos legales</a:t>
              </a:r>
            </a:p>
          </p:txBody>
        </p:sp>
        <p:sp>
          <p:nvSpPr>
            <p:cNvPr id="55" name="CuadroTexto 54">
              <a:extLst>
                <a:ext uri="{FF2B5EF4-FFF2-40B4-BE49-F238E27FC236}">
                  <a16:creationId xmlns:a16="http://schemas.microsoft.com/office/drawing/2014/main" id="{F796EE26-DC6B-4EF4-814F-061255BF0234}"/>
                </a:ext>
              </a:extLst>
            </p:cNvPr>
            <p:cNvSpPr txBox="1"/>
            <p:nvPr/>
          </p:nvSpPr>
          <p:spPr>
            <a:xfrm>
              <a:off x="1478527" y="2550994"/>
              <a:ext cx="1672520" cy="276999"/>
            </a:xfrm>
            <a:prstGeom prst="rect">
              <a:avLst/>
            </a:prstGeom>
            <a:noFill/>
          </p:spPr>
          <p:txBody>
            <a:bodyPr wrap="square" rtlCol="0">
              <a:spAutoFit/>
            </a:bodyPr>
            <a:lstStyle/>
            <a:p>
              <a:pPr algn="ctr"/>
              <a:r>
                <a:rPr lang="es-CR" sz="1200" b="1" dirty="0">
                  <a:solidFill>
                    <a:srgbClr val="245178"/>
                  </a:solidFill>
                </a:rPr>
                <a:t>Guías utilizadas</a:t>
              </a:r>
            </a:p>
          </p:txBody>
        </p:sp>
        <p:sp>
          <p:nvSpPr>
            <p:cNvPr id="56" name="CuadroTexto 55">
              <a:extLst>
                <a:ext uri="{FF2B5EF4-FFF2-40B4-BE49-F238E27FC236}">
                  <a16:creationId xmlns:a16="http://schemas.microsoft.com/office/drawing/2014/main" id="{FD141057-C1B9-48CC-AC2D-EB7D8133234E}"/>
                </a:ext>
              </a:extLst>
            </p:cNvPr>
            <p:cNvSpPr txBox="1"/>
            <p:nvPr/>
          </p:nvSpPr>
          <p:spPr>
            <a:xfrm>
              <a:off x="1866860" y="3365359"/>
              <a:ext cx="1672520" cy="276999"/>
            </a:xfrm>
            <a:prstGeom prst="rect">
              <a:avLst/>
            </a:prstGeom>
            <a:noFill/>
          </p:spPr>
          <p:txBody>
            <a:bodyPr wrap="square" rtlCol="0">
              <a:spAutoFit/>
            </a:bodyPr>
            <a:lstStyle/>
            <a:p>
              <a:pPr algn="ctr"/>
              <a:r>
                <a:rPr lang="es-CR" sz="1200" b="1" dirty="0">
                  <a:solidFill>
                    <a:srgbClr val="245178"/>
                  </a:solidFill>
                </a:rPr>
                <a:t>Protocolos</a:t>
              </a:r>
            </a:p>
          </p:txBody>
        </p:sp>
        <p:sp>
          <p:nvSpPr>
            <p:cNvPr id="57" name="CuadroTexto 56">
              <a:extLst>
                <a:ext uri="{FF2B5EF4-FFF2-40B4-BE49-F238E27FC236}">
                  <a16:creationId xmlns:a16="http://schemas.microsoft.com/office/drawing/2014/main" id="{D89B2A66-3B9B-402E-8AE2-0710DACACE51}"/>
                </a:ext>
              </a:extLst>
            </p:cNvPr>
            <p:cNvSpPr txBox="1"/>
            <p:nvPr/>
          </p:nvSpPr>
          <p:spPr>
            <a:xfrm>
              <a:off x="2266078" y="4135562"/>
              <a:ext cx="1672520" cy="461665"/>
            </a:xfrm>
            <a:prstGeom prst="rect">
              <a:avLst/>
            </a:prstGeom>
            <a:noFill/>
          </p:spPr>
          <p:txBody>
            <a:bodyPr wrap="square" rtlCol="0">
              <a:spAutoFit/>
            </a:bodyPr>
            <a:lstStyle/>
            <a:p>
              <a:pPr algn="ctr"/>
              <a:r>
                <a:rPr lang="es-CR" sz="1200" b="1" dirty="0">
                  <a:solidFill>
                    <a:srgbClr val="245178"/>
                  </a:solidFill>
                </a:rPr>
                <a:t>Formularios o registros aplicados</a:t>
              </a:r>
            </a:p>
          </p:txBody>
        </p:sp>
        <p:pic>
          <p:nvPicPr>
            <p:cNvPr id="62" name="Imagen 61">
              <a:extLst>
                <a:ext uri="{FF2B5EF4-FFF2-40B4-BE49-F238E27FC236}">
                  <a16:creationId xmlns:a16="http://schemas.microsoft.com/office/drawing/2014/main" id="{4667C753-011A-4CEC-8396-9881045475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561" y="1652144"/>
              <a:ext cx="361414" cy="361414"/>
            </a:xfrm>
            <a:prstGeom prst="rect">
              <a:avLst/>
            </a:prstGeom>
          </p:spPr>
        </p:pic>
        <p:pic>
          <p:nvPicPr>
            <p:cNvPr id="1024" name="Imagen 1023">
              <a:extLst>
                <a:ext uri="{FF2B5EF4-FFF2-40B4-BE49-F238E27FC236}">
                  <a16:creationId xmlns:a16="http://schemas.microsoft.com/office/drawing/2014/main" id="{911E1484-6C39-4A32-8A65-36E5956B55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5975" y="2512879"/>
              <a:ext cx="348697" cy="348697"/>
            </a:xfrm>
            <a:prstGeom prst="rect">
              <a:avLst/>
            </a:prstGeom>
          </p:spPr>
        </p:pic>
        <p:pic>
          <p:nvPicPr>
            <p:cNvPr id="1029" name="Imagen 1028">
              <a:extLst>
                <a:ext uri="{FF2B5EF4-FFF2-40B4-BE49-F238E27FC236}">
                  <a16:creationId xmlns:a16="http://schemas.microsoft.com/office/drawing/2014/main" id="{E581044A-132C-475E-AE1E-BFD7FFFF60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85783" y="3328784"/>
              <a:ext cx="340916" cy="340916"/>
            </a:xfrm>
            <a:prstGeom prst="rect">
              <a:avLst/>
            </a:prstGeom>
          </p:spPr>
        </p:pic>
        <p:pic>
          <p:nvPicPr>
            <p:cNvPr id="1031" name="Imagen 1030">
              <a:extLst>
                <a:ext uri="{FF2B5EF4-FFF2-40B4-BE49-F238E27FC236}">
                  <a16:creationId xmlns:a16="http://schemas.microsoft.com/office/drawing/2014/main" id="{AC4EFA53-F122-462E-99D4-07E55325EE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77144" y="4190780"/>
              <a:ext cx="345916" cy="345916"/>
            </a:xfrm>
            <a:prstGeom prst="rect">
              <a:avLst/>
            </a:prstGeom>
          </p:spPr>
        </p:pic>
      </p:grpSp>
      <p:grpSp>
        <p:nvGrpSpPr>
          <p:cNvPr id="1041" name="Grupo 1040">
            <a:extLst>
              <a:ext uri="{FF2B5EF4-FFF2-40B4-BE49-F238E27FC236}">
                <a16:creationId xmlns:a16="http://schemas.microsoft.com/office/drawing/2014/main" id="{19A38CF6-A6B0-40EC-A651-0C52D093CCDA}"/>
              </a:ext>
            </a:extLst>
          </p:cNvPr>
          <p:cNvGrpSpPr/>
          <p:nvPr/>
        </p:nvGrpSpPr>
        <p:grpSpPr>
          <a:xfrm>
            <a:off x="4730346" y="1587668"/>
            <a:ext cx="3466402" cy="3320430"/>
            <a:chOff x="4730346" y="1587668"/>
            <a:chExt cx="3466402" cy="3320430"/>
          </a:xfrm>
        </p:grpSpPr>
        <p:grpSp>
          <p:nvGrpSpPr>
            <p:cNvPr id="28" name="Grupo 27">
              <a:extLst>
                <a:ext uri="{FF2B5EF4-FFF2-40B4-BE49-F238E27FC236}">
                  <a16:creationId xmlns:a16="http://schemas.microsoft.com/office/drawing/2014/main" id="{9643000F-6506-4A68-ADEF-9C68159D0E9E}"/>
                </a:ext>
              </a:extLst>
            </p:cNvPr>
            <p:cNvGrpSpPr/>
            <p:nvPr/>
          </p:nvGrpSpPr>
          <p:grpSpPr>
            <a:xfrm flipH="1">
              <a:off x="4730346" y="1587668"/>
              <a:ext cx="3466402" cy="3320430"/>
              <a:chOff x="554289" y="1601992"/>
              <a:chExt cx="3468649" cy="3320430"/>
            </a:xfrm>
            <a:effectLst>
              <a:outerShdw blurRad="50800" dist="38100" dir="5400000" algn="t" rotWithShape="0">
                <a:prstClr val="black">
                  <a:alpha val="40000"/>
                </a:prstClr>
              </a:outerShdw>
            </a:effectLst>
          </p:grpSpPr>
          <p:grpSp>
            <p:nvGrpSpPr>
              <p:cNvPr id="29" name="Grupo 28">
                <a:extLst>
                  <a:ext uri="{FF2B5EF4-FFF2-40B4-BE49-F238E27FC236}">
                    <a16:creationId xmlns:a16="http://schemas.microsoft.com/office/drawing/2014/main" id="{493220E7-3F9F-4D27-B482-977153124ED7}"/>
                  </a:ext>
                </a:extLst>
              </p:cNvPr>
              <p:cNvGrpSpPr/>
              <p:nvPr/>
            </p:nvGrpSpPr>
            <p:grpSpPr>
              <a:xfrm>
                <a:off x="940617" y="2466122"/>
                <a:ext cx="2285096" cy="770202"/>
                <a:chOff x="692331" y="1956164"/>
                <a:chExt cx="3500846" cy="1179975"/>
              </a:xfrm>
            </p:grpSpPr>
            <p:sp>
              <p:nvSpPr>
                <p:cNvPr id="42" name="Rectángulo: esquinas redondeadas 41">
                  <a:extLst>
                    <a:ext uri="{FF2B5EF4-FFF2-40B4-BE49-F238E27FC236}">
                      <a16:creationId xmlns:a16="http://schemas.microsoft.com/office/drawing/2014/main" id="{E48F8799-30B2-4A24-B18F-6F9271EF6CB5}"/>
                    </a:ext>
                  </a:extLst>
                </p:cNvPr>
                <p:cNvSpPr/>
                <p:nvPr/>
              </p:nvSpPr>
              <p:spPr>
                <a:xfrm>
                  <a:off x="692331" y="2116183"/>
                  <a:ext cx="3500846" cy="724587"/>
                </a:xfrm>
                <a:prstGeom prst="roundRect">
                  <a:avLst/>
                </a:prstGeom>
                <a:solidFill>
                  <a:srgbClr val="86C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43" name="Rectángulo: esquinas redondeadas 42">
                  <a:extLst>
                    <a:ext uri="{FF2B5EF4-FFF2-40B4-BE49-F238E27FC236}">
                      <a16:creationId xmlns:a16="http://schemas.microsoft.com/office/drawing/2014/main" id="{9FC5F352-C593-4300-967F-DAE33B7C6906}"/>
                    </a:ext>
                  </a:extLst>
                </p:cNvPr>
                <p:cNvSpPr/>
                <p:nvPr/>
              </p:nvSpPr>
              <p:spPr>
                <a:xfrm>
                  <a:off x="806722" y="1956164"/>
                  <a:ext cx="3272063" cy="724587"/>
                </a:xfrm>
                <a:prstGeom prst="roundRect">
                  <a:avLst/>
                </a:prstGeom>
                <a:solidFill>
                  <a:schemeClr val="bg1"/>
                </a:solidFill>
                <a:ln>
                  <a:solidFill>
                    <a:srgbClr val="86C4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sp>
              <p:nvSpPr>
                <p:cNvPr id="44" name="Triángulo isósceles 43">
                  <a:extLst>
                    <a:ext uri="{FF2B5EF4-FFF2-40B4-BE49-F238E27FC236}">
                      <a16:creationId xmlns:a16="http://schemas.microsoft.com/office/drawing/2014/main" id="{822B8DEE-E262-4C82-83FC-E313829CE094}"/>
                    </a:ext>
                  </a:extLst>
                </p:cNvPr>
                <p:cNvSpPr/>
                <p:nvPr/>
              </p:nvSpPr>
              <p:spPr>
                <a:xfrm rot="10800000">
                  <a:off x="1995351" y="2840771"/>
                  <a:ext cx="894807" cy="295368"/>
                </a:xfrm>
                <a:prstGeom prst="triangle">
                  <a:avLst/>
                </a:prstGeom>
                <a:solidFill>
                  <a:srgbClr val="86C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grpSp>
          <p:grpSp>
            <p:nvGrpSpPr>
              <p:cNvPr id="30" name="Grupo 29">
                <a:extLst>
                  <a:ext uri="{FF2B5EF4-FFF2-40B4-BE49-F238E27FC236}">
                    <a16:creationId xmlns:a16="http://schemas.microsoft.com/office/drawing/2014/main" id="{3E00702F-3734-46BF-8961-2569C8D1F03D}"/>
                  </a:ext>
                </a:extLst>
              </p:cNvPr>
              <p:cNvGrpSpPr/>
              <p:nvPr/>
            </p:nvGrpSpPr>
            <p:grpSpPr>
              <a:xfrm>
                <a:off x="1345292" y="3275234"/>
                <a:ext cx="2285096" cy="770202"/>
                <a:chOff x="692331" y="1956164"/>
                <a:chExt cx="3500846" cy="1179975"/>
              </a:xfrm>
            </p:grpSpPr>
            <p:sp>
              <p:nvSpPr>
                <p:cNvPr id="39" name="Rectángulo: esquinas redondeadas 38">
                  <a:extLst>
                    <a:ext uri="{FF2B5EF4-FFF2-40B4-BE49-F238E27FC236}">
                      <a16:creationId xmlns:a16="http://schemas.microsoft.com/office/drawing/2014/main" id="{839A70C4-71BC-4653-A7A3-12931F5C6049}"/>
                    </a:ext>
                  </a:extLst>
                </p:cNvPr>
                <p:cNvSpPr/>
                <p:nvPr/>
              </p:nvSpPr>
              <p:spPr>
                <a:xfrm>
                  <a:off x="692331" y="2116183"/>
                  <a:ext cx="3500846" cy="724587"/>
                </a:xfrm>
                <a:prstGeom prst="round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sp>
              <p:nvSpPr>
                <p:cNvPr id="40" name="Rectángulo: esquinas redondeadas 39">
                  <a:extLst>
                    <a:ext uri="{FF2B5EF4-FFF2-40B4-BE49-F238E27FC236}">
                      <a16:creationId xmlns:a16="http://schemas.microsoft.com/office/drawing/2014/main" id="{CDCA8532-C222-4E63-B770-86F20B9713C5}"/>
                    </a:ext>
                  </a:extLst>
                </p:cNvPr>
                <p:cNvSpPr/>
                <p:nvPr/>
              </p:nvSpPr>
              <p:spPr>
                <a:xfrm>
                  <a:off x="806722" y="1956164"/>
                  <a:ext cx="3272063" cy="724587"/>
                </a:xfrm>
                <a:prstGeom prst="roundRect">
                  <a:avLst/>
                </a:prstGeom>
                <a:solidFill>
                  <a:schemeClr val="bg1"/>
                </a:solidFill>
                <a:ln>
                  <a:solidFill>
                    <a:srgbClr val="C9C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sp>
              <p:nvSpPr>
                <p:cNvPr id="41" name="Triángulo isósceles 40">
                  <a:extLst>
                    <a:ext uri="{FF2B5EF4-FFF2-40B4-BE49-F238E27FC236}">
                      <a16:creationId xmlns:a16="http://schemas.microsoft.com/office/drawing/2014/main" id="{51E02E4C-08E5-472E-832E-C516F0929133}"/>
                    </a:ext>
                  </a:extLst>
                </p:cNvPr>
                <p:cNvSpPr/>
                <p:nvPr/>
              </p:nvSpPr>
              <p:spPr>
                <a:xfrm rot="10800000">
                  <a:off x="1995349" y="2840771"/>
                  <a:ext cx="894807" cy="295368"/>
                </a:xfrm>
                <a:prstGeom prst="triangle">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grpSp>
            <p:nvGrpSpPr>
              <p:cNvPr id="31" name="Grupo 30">
                <a:extLst>
                  <a:ext uri="{FF2B5EF4-FFF2-40B4-BE49-F238E27FC236}">
                    <a16:creationId xmlns:a16="http://schemas.microsoft.com/office/drawing/2014/main" id="{68AAC984-7CEE-4461-80A7-D177866AC5BB}"/>
                  </a:ext>
                </a:extLst>
              </p:cNvPr>
              <p:cNvGrpSpPr/>
              <p:nvPr/>
            </p:nvGrpSpPr>
            <p:grpSpPr>
              <a:xfrm>
                <a:off x="1737842" y="4152220"/>
                <a:ext cx="2285096" cy="770202"/>
                <a:chOff x="692331" y="1956164"/>
                <a:chExt cx="3500846" cy="1179975"/>
              </a:xfrm>
            </p:grpSpPr>
            <p:sp>
              <p:nvSpPr>
                <p:cNvPr id="36" name="Rectángulo: esquinas redondeadas 35">
                  <a:extLst>
                    <a:ext uri="{FF2B5EF4-FFF2-40B4-BE49-F238E27FC236}">
                      <a16:creationId xmlns:a16="http://schemas.microsoft.com/office/drawing/2014/main" id="{91344AA4-F2B9-473B-A1FD-F707F1CF2568}"/>
                    </a:ext>
                  </a:extLst>
                </p:cNvPr>
                <p:cNvSpPr/>
                <p:nvPr/>
              </p:nvSpPr>
              <p:spPr>
                <a:xfrm>
                  <a:off x="692331" y="2116183"/>
                  <a:ext cx="3500846" cy="72458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sp>
              <p:nvSpPr>
                <p:cNvPr id="37" name="Rectángulo: esquinas redondeadas 36">
                  <a:extLst>
                    <a:ext uri="{FF2B5EF4-FFF2-40B4-BE49-F238E27FC236}">
                      <a16:creationId xmlns:a16="http://schemas.microsoft.com/office/drawing/2014/main" id="{B80D2BD0-86BE-4C49-A34A-2F8B754975C2}"/>
                    </a:ext>
                  </a:extLst>
                </p:cNvPr>
                <p:cNvSpPr/>
                <p:nvPr/>
              </p:nvSpPr>
              <p:spPr>
                <a:xfrm>
                  <a:off x="806722" y="1956164"/>
                  <a:ext cx="3272063" cy="724587"/>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sp>
              <p:nvSpPr>
                <p:cNvPr id="38" name="Triángulo isósceles 37">
                  <a:extLst>
                    <a:ext uri="{FF2B5EF4-FFF2-40B4-BE49-F238E27FC236}">
                      <a16:creationId xmlns:a16="http://schemas.microsoft.com/office/drawing/2014/main" id="{563B002F-683A-44E0-A5C4-FFB24EB5A15C}"/>
                    </a:ext>
                  </a:extLst>
                </p:cNvPr>
                <p:cNvSpPr/>
                <p:nvPr/>
              </p:nvSpPr>
              <p:spPr>
                <a:xfrm rot="10800000">
                  <a:off x="1995349" y="2840771"/>
                  <a:ext cx="894807" cy="295368"/>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grpSp>
            <p:nvGrpSpPr>
              <p:cNvPr id="32" name="Grupo 31">
                <a:extLst>
                  <a:ext uri="{FF2B5EF4-FFF2-40B4-BE49-F238E27FC236}">
                    <a16:creationId xmlns:a16="http://schemas.microsoft.com/office/drawing/2014/main" id="{4AD8E3D2-D920-4913-B501-879D03F47F78}"/>
                  </a:ext>
                </a:extLst>
              </p:cNvPr>
              <p:cNvGrpSpPr/>
              <p:nvPr/>
            </p:nvGrpSpPr>
            <p:grpSpPr>
              <a:xfrm>
                <a:off x="554289" y="1601992"/>
                <a:ext cx="2285096" cy="770202"/>
                <a:chOff x="692331" y="1956164"/>
                <a:chExt cx="3500846" cy="1179975"/>
              </a:xfrm>
            </p:grpSpPr>
            <p:sp>
              <p:nvSpPr>
                <p:cNvPr id="33" name="Rectángulo: esquinas redondeadas 32">
                  <a:extLst>
                    <a:ext uri="{FF2B5EF4-FFF2-40B4-BE49-F238E27FC236}">
                      <a16:creationId xmlns:a16="http://schemas.microsoft.com/office/drawing/2014/main" id="{C386A5FA-0A6A-44CC-B4B6-066F1D2D7482}"/>
                    </a:ext>
                  </a:extLst>
                </p:cNvPr>
                <p:cNvSpPr/>
                <p:nvPr/>
              </p:nvSpPr>
              <p:spPr>
                <a:xfrm>
                  <a:off x="692331" y="2116183"/>
                  <a:ext cx="3500846" cy="724587"/>
                </a:xfrm>
                <a:prstGeom prst="roundRect">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34" name="Rectángulo: esquinas redondeadas 33">
                  <a:extLst>
                    <a:ext uri="{FF2B5EF4-FFF2-40B4-BE49-F238E27FC236}">
                      <a16:creationId xmlns:a16="http://schemas.microsoft.com/office/drawing/2014/main" id="{E12EE4FC-1680-4AF9-BF8E-ADD7B0F7F075}"/>
                    </a:ext>
                  </a:extLst>
                </p:cNvPr>
                <p:cNvSpPr/>
                <p:nvPr/>
              </p:nvSpPr>
              <p:spPr>
                <a:xfrm>
                  <a:off x="806722" y="1956164"/>
                  <a:ext cx="3272063" cy="724587"/>
                </a:xfrm>
                <a:prstGeom prst="roundRect">
                  <a:avLst/>
                </a:prstGeom>
                <a:solidFill>
                  <a:schemeClr val="bg1"/>
                </a:solidFill>
                <a:ln>
                  <a:solidFill>
                    <a:srgbClr val="006B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sp>
              <p:nvSpPr>
                <p:cNvPr id="35" name="Triángulo isósceles 34">
                  <a:extLst>
                    <a:ext uri="{FF2B5EF4-FFF2-40B4-BE49-F238E27FC236}">
                      <a16:creationId xmlns:a16="http://schemas.microsoft.com/office/drawing/2014/main" id="{8BC8F154-8698-4B0D-83FA-649B5BC5711F}"/>
                    </a:ext>
                  </a:extLst>
                </p:cNvPr>
                <p:cNvSpPr/>
                <p:nvPr/>
              </p:nvSpPr>
              <p:spPr>
                <a:xfrm rot="10800000">
                  <a:off x="1995351" y="2840771"/>
                  <a:ext cx="894807" cy="295368"/>
                </a:xfrm>
                <a:prstGeom prst="triangle">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grpSp>
        <p:sp>
          <p:nvSpPr>
            <p:cNvPr id="50" name="Rectángulo: esquinas redondeadas 49">
              <a:extLst>
                <a:ext uri="{FF2B5EF4-FFF2-40B4-BE49-F238E27FC236}">
                  <a16:creationId xmlns:a16="http://schemas.microsoft.com/office/drawing/2014/main" id="{B9706E73-826D-415F-AED0-58F815757FB8}"/>
                </a:ext>
              </a:extLst>
            </p:cNvPr>
            <p:cNvSpPr/>
            <p:nvPr/>
          </p:nvSpPr>
          <p:spPr>
            <a:xfrm>
              <a:off x="6017622" y="1613263"/>
              <a:ext cx="421237" cy="421237"/>
            </a:xfrm>
            <a:prstGeom prst="roundRect">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sp>
          <p:nvSpPr>
            <p:cNvPr id="51" name="Rectángulo: esquinas redondeadas 50">
              <a:extLst>
                <a:ext uri="{FF2B5EF4-FFF2-40B4-BE49-F238E27FC236}">
                  <a16:creationId xmlns:a16="http://schemas.microsoft.com/office/drawing/2014/main" id="{A7C44BDA-1108-46FC-B00A-C59D733677E3}"/>
                </a:ext>
              </a:extLst>
            </p:cNvPr>
            <p:cNvSpPr/>
            <p:nvPr/>
          </p:nvSpPr>
          <p:spPr>
            <a:xfrm>
              <a:off x="5627914" y="2477589"/>
              <a:ext cx="421237" cy="421237"/>
            </a:xfrm>
            <a:prstGeom prst="roundRect">
              <a:avLst/>
            </a:prstGeom>
            <a:solidFill>
              <a:srgbClr val="86C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sp>
          <p:nvSpPr>
            <p:cNvPr id="52" name="Rectángulo: esquinas redondeadas 51">
              <a:extLst>
                <a:ext uri="{FF2B5EF4-FFF2-40B4-BE49-F238E27FC236}">
                  <a16:creationId xmlns:a16="http://schemas.microsoft.com/office/drawing/2014/main" id="{F65FCD0D-FBF4-4388-9F20-3ADF503CE323}"/>
                </a:ext>
              </a:extLst>
            </p:cNvPr>
            <p:cNvSpPr/>
            <p:nvPr/>
          </p:nvSpPr>
          <p:spPr>
            <a:xfrm>
              <a:off x="5222966" y="3287486"/>
              <a:ext cx="421237" cy="421237"/>
            </a:xfrm>
            <a:prstGeom prst="round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sp>
          <p:nvSpPr>
            <p:cNvPr id="53" name="Rectángulo: esquinas redondeadas 52">
              <a:extLst>
                <a:ext uri="{FF2B5EF4-FFF2-40B4-BE49-F238E27FC236}">
                  <a16:creationId xmlns:a16="http://schemas.microsoft.com/office/drawing/2014/main" id="{40672C38-6E77-473E-912E-828A81F01512}"/>
                </a:ext>
              </a:extLst>
            </p:cNvPr>
            <p:cNvSpPr/>
            <p:nvPr/>
          </p:nvSpPr>
          <p:spPr>
            <a:xfrm>
              <a:off x="4831080" y="4169229"/>
              <a:ext cx="421237" cy="42123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sp>
          <p:nvSpPr>
            <p:cNvPr id="58" name="CuadroTexto 57">
              <a:extLst>
                <a:ext uri="{FF2B5EF4-FFF2-40B4-BE49-F238E27FC236}">
                  <a16:creationId xmlns:a16="http://schemas.microsoft.com/office/drawing/2014/main" id="{4503EF33-6C65-4B7C-A7A8-FD647604BE51}"/>
                </a:ext>
              </a:extLst>
            </p:cNvPr>
            <p:cNvSpPr txBox="1"/>
            <p:nvPr/>
          </p:nvSpPr>
          <p:spPr>
            <a:xfrm>
              <a:off x="6445487" y="1590147"/>
              <a:ext cx="1672520" cy="461665"/>
            </a:xfrm>
            <a:prstGeom prst="rect">
              <a:avLst/>
            </a:prstGeom>
            <a:noFill/>
          </p:spPr>
          <p:txBody>
            <a:bodyPr wrap="square" rtlCol="0">
              <a:spAutoFit/>
            </a:bodyPr>
            <a:lstStyle/>
            <a:p>
              <a:pPr algn="ctr"/>
              <a:r>
                <a:rPr lang="es-CR" sz="1200" b="1" dirty="0">
                  <a:solidFill>
                    <a:srgbClr val="245178"/>
                  </a:solidFill>
                </a:rPr>
                <a:t>Historiales de diagnósticos varios</a:t>
              </a:r>
            </a:p>
          </p:txBody>
        </p:sp>
        <p:sp>
          <p:nvSpPr>
            <p:cNvPr id="59" name="CuadroTexto 58">
              <a:extLst>
                <a:ext uri="{FF2B5EF4-FFF2-40B4-BE49-F238E27FC236}">
                  <a16:creationId xmlns:a16="http://schemas.microsoft.com/office/drawing/2014/main" id="{186E3BE4-A320-4450-A1FE-3A3B2755B066}"/>
                </a:ext>
              </a:extLst>
            </p:cNvPr>
            <p:cNvSpPr txBox="1"/>
            <p:nvPr/>
          </p:nvSpPr>
          <p:spPr>
            <a:xfrm>
              <a:off x="6056808" y="2548192"/>
              <a:ext cx="1672520" cy="276999"/>
            </a:xfrm>
            <a:prstGeom prst="rect">
              <a:avLst/>
            </a:prstGeom>
            <a:noFill/>
          </p:spPr>
          <p:txBody>
            <a:bodyPr wrap="square" rtlCol="0">
              <a:spAutoFit/>
            </a:bodyPr>
            <a:lstStyle/>
            <a:p>
              <a:pPr algn="ctr"/>
              <a:r>
                <a:rPr lang="es-CR" sz="1200" b="1" dirty="0">
                  <a:solidFill>
                    <a:srgbClr val="245178"/>
                  </a:solidFill>
                </a:rPr>
                <a:t>Minutas de reunión</a:t>
              </a:r>
            </a:p>
          </p:txBody>
        </p:sp>
        <p:sp>
          <p:nvSpPr>
            <p:cNvPr id="60" name="CuadroTexto 59">
              <a:extLst>
                <a:ext uri="{FF2B5EF4-FFF2-40B4-BE49-F238E27FC236}">
                  <a16:creationId xmlns:a16="http://schemas.microsoft.com/office/drawing/2014/main" id="{21051CF0-5CAF-4794-94A2-0DB14B211E6D}"/>
                </a:ext>
              </a:extLst>
            </p:cNvPr>
            <p:cNvSpPr txBox="1"/>
            <p:nvPr/>
          </p:nvSpPr>
          <p:spPr>
            <a:xfrm>
              <a:off x="5644203" y="3246868"/>
              <a:ext cx="1687437" cy="501804"/>
            </a:xfrm>
            <a:prstGeom prst="rect">
              <a:avLst/>
            </a:prstGeom>
            <a:noFill/>
          </p:spPr>
          <p:txBody>
            <a:bodyPr wrap="square" rtlCol="0">
              <a:spAutoFit/>
            </a:bodyPr>
            <a:lstStyle/>
            <a:p>
              <a:pPr algn="ctr">
                <a:lnSpc>
                  <a:spcPct val="80000"/>
                </a:lnSpc>
              </a:pPr>
              <a:r>
                <a:rPr lang="es-CR" sz="1200" b="1" dirty="0">
                  <a:solidFill>
                    <a:srgbClr val="245178"/>
                  </a:solidFill>
                </a:rPr>
                <a:t>Documentos PGAI </a:t>
              </a:r>
            </a:p>
            <a:p>
              <a:pPr algn="ctr">
                <a:lnSpc>
                  <a:spcPct val="80000"/>
                </a:lnSpc>
              </a:pPr>
              <a:r>
                <a:rPr lang="es-CR" sz="1050" b="1" dirty="0">
                  <a:solidFill>
                    <a:srgbClr val="245178"/>
                  </a:solidFill>
                </a:rPr>
                <a:t>(Versiones anteriores </a:t>
              </a:r>
            </a:p>
            <a:p>
              <a:pPr algn="ctr">
                <a:lnSpc>
                  <a:spcPct val="80000"/>
                </a:lnSpc>
              </a:pPr>
              <a:r>
                <a:rPr lang="es-CR" sz="1050" b="1" dirty="0">
                  <a:solidFill>
                    <a:srgbClr val="245178"/>
                  </a:solidFill>
                </a:rPr>
                <a:t>y actuales)</a:t>
              </a:r>
            </a:p>
          </p:txBody>
        </p:sp>
        <p:sp>
          <p:nvSpPr>
            <p:cNvPr id="61" name="CuadroTexto 60">
              <a:extLst>
                <a:ext uri="{FF2B5EF4-FFF2-40B4-BE49-F238E27FC236}">
                  <a16:creationId xmlns:a16="http://schemas.microsoft.com/office/drawing/2014/main" id="{FA610B14-9DED-451B-BA77-D74EF2BAE6DF}"/>
                </a:ext>
              </a:extLst>
            </p:cNvPr>
            <p:cNvSpPr txBox="1"/>
            <p:nvPr/>
          </p:nvSpPr>
          <p:spPr>
            <a:xfrm>
              <a:off x="5248421" y="4152232"/>
              <a:ext cx="1672520" cy="461665"/>
            </a:xfrm>
            <a:prstGeom prst="rect">
              <a:avLst/>
            </a:prstGeom>
            <a:noFill/>
          </p:spPr>
          <p:txBody>
            <a:bodyPr wrap="square" rtlCol="0">
              <a:spAutoFit/>
            </a:bodyPr>
            <a:lstStyle/>
            <a:p>
              <a:pPr algn="ctr"/>
              <a:r>
                <a:rPr lang="es-CR" sz="1200" b="1" dirty="0">
                  <a:solidFill>
                    <a:srgbClr val="245178"/>
                  </a:solidFill>
                </a:rPr>
                <a:t>Informes</a:t>
              </a:r>
            </a:p>
            <a:p>
              <a:pPr algn="ctr"/>
              <a:r>
                <a:rPr lang="es-CR" sz="1200" b="1" dirty="0">
                  <a:solidFill>
                    <a:srgbClr val="245178"/>
                  </a:solidFill>
                </a:rPr>
                <a:t>De avance…</a:t>
              </a:r>
            </a:p>
          </p:txBody>
        </p:sp>
        <p:pic>
          <p:nvPicPr>
            <p:cNvPr id="1033" name="Imagen 1032">
              <a:extLst>
                <a:ext uri="{FF2B5EF4-FFF2-40B4-BE49-F238E27FC236}">
                  <a16:creationId xmlns:a16="http://schemas.microsoft.com/office/drawing/2014/main" id="{6E04E141-F973-4843-AA0A-4C4650B7C1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77823" y="2532110"/>
              <a:ext cx="324939" cy="324939"/>
            </a:xfrm>
            <a:prstGeom prst="rect">
              <a:avLst/>
            </a:prstGeom>
          </p:spPr>
        </p:pic>
        <p:pic>
          <p:nvPicPr>
            <p:cNvPr id="1035" name="Imagen 1034">
              <a:extLst>
                <a:ext uri="{FF2B5EF4-FFF2-40B4-BE49-F238E27FC236}">
                  <a16:creationId xmlns:a16="http://schemas.microsoft.com/office/drawing/2014/main" id="{C23262DD-B537-4904-8D91-E10A0BDA4C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62148" y="3326633"/>
              <a:ext cx="343067" cy="343067"/>
            </a:xfrm>
            <a:prstGeom prst="rect">
              <a:avLst/>
            </a:prstGeom>
          </p:spPr>
        </p:pic>
        <p:pic>
          <p:nvPicPr>
            <p:cNvPr id="1037" name="Imagen 1036">
              <a:extLst>
                <a:ext uri="{FF2B5EF4-FFF2-40B4-BE49-F238E27FC236}">
                  <a16:creationId xmlns:a16="http://schemas.microsoft.com/office/drawing/2014/main" id="{D62EF7EB-CC97-460D-BD7D-FDC16098DCB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64653" y="4204858"/>
              <a:ext cx="354090" cy="354090"/>
            </a:xfrm>
            <a:prstGeom prst="rect">
              <a:avLst/>
            </a:prstGeom>
          </p:spPr>
        </p:pic>
        <p:pic>
          <p:nvPicPr>
            <p:cNvPr id="1039" name="Imagen 1038">
              <a:extLst>
                <a:ext uri="{FF2B5EF4-FFF2-40B4-BE49-F238E27FC236}">
                  <a16:creationId xmlns:a16="http://schemas.microsoft.com/office/drawing/2014/main" id="{F6639FC1-BB48-4CD2-90F5-B680CD1FF48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78493" y="1677421"/>
              <a:ext cx="302318" cy="302318"/>
            </a:xfrm>
            <a:prstGeom prst="rect">
              <a:avLst/>
            </a:prstGeom>
          </p:spPr>
        </p:pic>
      </p:grpSp>
    </p:spTree>
    <p:extLst>
      <p:ext uri="{BB962C8B-B14F-4D97-AF65-F5344CB8AC3E}">
        <p14:creationId xmlns:p14="http://schemas.microsoft.com/office/powerpoint/2010/main" val="349800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wipe(up)">
                                      <p:cBhvr>
                                        <p:cTn id="7" dur="2000"/>
                                        <p:tgtEl>
                                          <p:spTgt spid="10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41"/>
                                        </p:tgtEl>
                                        <p:attrNameLst>
                                          <p:attrName>style.visibility</p:attrName>
                                        </p:attrNameLst>
                                      </p:cBhvr>
                                      <p:to>
                                        <p:strVal val="visible"/>
                                      </p:to>
                                    </p:set>
                                    <p:animEffect transition="in" filter="wipe(up)">
                                      <p:cBhvr>
                                        <p:cTn id="12" dur="2000"/>
                                        <p:tgtEl>
                                          <p:spTgt spid="10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EC4831A-D600-4CA6-A013-5732CC8CB5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044149" cy="5143500"/>
          </a:xfrm>
          <a:prstGeom prst="rect">
            <a:avLst/>
          </a:prstGeom>
        </p:spPr>
      </p:pic>
      <p:pic>
        <p:nvPicPr>
          <p:cNvPr id="2" name="Imagen 1">
            <a:extLst>
              <a:ext uri="{FF2B5EF4-FFF2-40B4-BE49-F238E27FC236}">
                <a16:creationId xmlns:a16="http://schemas.microsoft.com/office/drawing/2014/main" id="{DF4D74F1-5A81-40AE-BE95-0315C80A2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2" y="0"/>
            <a:ext cx="9125075" cy="5143500"/>
          </a:xfrm>
          <a:prstGeom prst="rect">
            <a:avLst/>
          </a:prstGeom>
        </p:spPr>
      </p:pic>
      <p:pic>
        <p:nvPicPr>
          <p:cNvPr id="3" name="Imagen 2">
            <a:extLst>
              <a:ext uri="{FF2B5EF4-FFF2-40B4-BE49-F238E27FC236}">
                <a16:creationId xmlns:a16="http://schemas.microsoft.com/office/drawing/2014/main" id="{B7024DE9-0557-454F-97C5-BB129E77AC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62"/>
            <a:ext cx="9144000" cy="5141975"/>
          </a:xfrm>
          <a:prstGeom prst="rect">
            <a:avLst/>
          </a:prstGeom>
          <a:effectLst>
            <a:outerShdw blurRad="50800" dist="38100" dir="5400000" algn="t" rotWithShape="0">
              <a:prstClr val="black">
                <a:alpha val="40000"/>
              </a:prstClr>
            </a:outerShdw>
          </a:effectLst>
        </p:spPr>
      </p:pic>
      <p:pic>
        <p:nvPicPr>
          <p:cNvPr id="7" name="Imagen 6">
            <a:extLst>
              <a:ext uri="{FF2B5EF4-FFF2-40B4-BE49-F238E27FC236}">
                <a16:creationId xmlns:a16="http://schemas.microsoft.com/office/drawing/2014/main" id="{AF211A4D-34A5-4B7B-83E5-3C3859E6F8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16" y="1033776"/>
            <a:ext cx="3493015" cy="3977648"/>
          </a:xfrm>
          <a:prstGeom prst="rect">
            <a:avLst/>
          </a:prstGeom>
        </p:spPr>
      </p:pic>
      <p:sp>
        <p:nvSpPr>
          <p:cNvPr id="14" name="CuadroTexto 13">
            <a:extLst>
              <a:ext uri="{FF2B5EF4-FFF2-40B4-BE49-F238E27FC236}">
                <a16:creationId xmlns:a16="http://schemas.microsoft.com/office/drawing/2014/main" id="{598FC128-BFB2-4558-9CD7-703314E868C3}"/>
              </a:ext>
            </a:extLst>
          </p:cNvPr>
          <p:cNvSpPr txBox="1"/>
          <p:nvPr/>
        </p:nvSpPr>
        <p:spPr>
          <a:xfrm>
            <a:off x="3143250" y="97935"/>
            <a:ext cx="5251450" cy="338554"/>
          </a:xfrm>
          <a:prstGeom prst="rect">
            <a:avLst/>
          </a:prstGeom>
          <a:noFill/>
        </p:spPr>
        <p:txBody>
          <a:bodyPr wrap="square" rtlCol="0">
            <a:spAutoFit/>
          </a:bodyPr>
          <a:lstStyle/>
          <a:p>
            <a:pPr algn="ctr"/>
            <a:r>
              <a:rPr lang="es-CR" sz="1600" b="1" dirty="0">
                <a:solidFill>
                  <a:srgbClr val="245178"/>
                </a:solidFill>
                <a:latin typeface="Myriad Pro" panose="020B0503030403020204" pitchFamily="34" charset="0"/>
              </a:rPr>
              <a:t>Situación anterior</a:t>
            </a:r>
            <a:endParaRPr lang="es-CR" sz="1600" b="1" dirty="0">
              <a:solidFill>
                <a:srgbClr val="245178"/>
              </a:solidFill>
            </a:endParaRPr>
          </a:p>
        </p:txBody>
      </p:sp>
      <p:grpSp>
        <p:nvGrpSpPr>
          <p:cNvPr id="19" name="Grupo 18">
            <a:extLst>
              <a:ext uri="{FF2B5EF4-FFF2-40B4-BE49-F238E27FC236}">
                <a16:creationId xmlns:a16="http://schemas.microsoft.com/office/drawing/2014/main" id="{EDD617DD-767F-4954-8CD5-AC51DE83EC13}"/>
              </a:ext>
            </a:extLst>
          </p:cNvPr>
          <p:cNvGrpSpPr/>
          <p:nvPr/>
        </p:nvGrpSpPr>
        <p:grpSpPr>
          <a:xfrm>
            <a:off x="4443565" y="2200794"/>
            <a:ext cx="2289053" cy="2197612"/>
            <a:chOff x="4443565" y="2200794"/>
            <a:chExt cx="2289053" cy="2197612"/>
          </a:xfrm>
        </p:grpSpPr>
        <p:pic>
          <p:nvPicPr>
            <p:cNvPr id="9" name="Imagen 8">
              <a:extLst>
                <a:ext uri="{FF2B5EF4-FFF2-40B4-BE49-F238E27FC236}">
                  <a16:creationId xmlns:a16="http://schemas.microsoft.com/office/drawing/2014/main" id="{42444240-5526-43FC-8973-AEF3BC03C2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3565" y="2200794"/>
              <a:ext cx="2289053" cy="2197612"/>
            </a:xfrm>
            <a:prstGeom prst="rect">
              <a:avLst/>
            </a:prstGeom>
            <a:effectLst>
              <a:outerShdw blurRad="50800" dist="38100" dir="5400000" algn="t" rotWithShape="0">
                <a:prstClr val="black">
                  <a:alpha val="40000"/>
                </a:prstClr>
              </a:outerShdw>
            </a:effectLst>
          </p:spPr>
        </p:pic>
        <p:sp>
          <p:nvSpPr>
            <p:cNvPr id="16" name="CuadroTexto 15">
              <a:extLst>
                <a:ext uri="{FF2B5EF4-FFF2-40B4-BE49-F238E27FC236}">
                  <a16:creationId xmlns:a16="http://schemas.microsoft.com/office/drawing/2014/main" id="{9F89D289-6D71-413B-8C94-05C82CDDA188}"/>
                </a:ext>
              </a:extLst>
            </p:cNvPr>
            <p:cNvSpPr txBox="1"/>
            <p:nvPr/>
          </p:nvSpPr>
          <p:spPr>
            <a:xfrm>
              <a:off x="4892274" y="2953408"/>
              <a:ext cx="1327150" cy="923330"/>
            </a:xfrm>
            <a:prstGeom prst="rect">
              <a:avLst/>
            </a:prstGeom>
            <a:noFill/>
          </p:spPr>
          <p:txBody>
            <a:bodyPr wrap="square" rtlCol="0">
              <a:spAutoFit/>
            </a:bodyPr>
            <a:lstStyle/>
            <a:p>
              <a:pPr algn="ctr"/>
              <a:r>
                <a:rPr lang="es-CR" sz="1800" b="1" dirty="0">
                  <a:solidFill>
                    <a:srgbClr val="245178"/>
                  </a:solidFill>
                  <a:latin typeface="Myriad Pro" panose="020B0503030403020204" pitchFamily="34" charset="0"/>
                </a:rPr>
                <a:t>Tiempos de entrega diferentes</a:t>
              </a:r>
              <a:endParaRPr lang="es-CR" dirty="0">
                <a:solidFill>
                  <a:srgbClr val="245178"/>
                </a:solidFill>
                <a:latin typeface="Myriad Pro" panose="020B0503030403020204" pitchFamily="34" charset="0"/>
              </a:endParaRPr>
            </a:p>
          </p:txBody>
        </p:sp>
      </p:grpSp>
      <p:grpSp>
        <p:nvGrpSpPr>
          <p:cNvPr id="20" name="Grupo 19">
            <a:extLst>
              <a:ext uri="{FF2B5EF4-FFF2-40B4-BE49-F238E27FC236}">
                <a16:creationId xmlns:a16="http://schemas.microsoft.com/office/drawing/2014/main" id="{553B5A08-6EF8-4E74-ABA2-9977EEF74015}"/>
              </a:ext>
            </a:extLst>
          </p:cNvPr>
          <p:cNvGrpSpPr/>
          <p:nvPr/>
        </p:nvGrpSpPr>
        <p:grpSpPr>
          <a:xfrm>
            <a:off x="6446067" y="2200794"/>
            <a:ext cx="2289053" cy="2197612"/>
            <a:chOff x="6446067" y="2200794"/>
            <a:chExt cx="2289053" cy="2197612"/>
          </a:xfrm>
        </p:grpSpPr>
        <p:pic>
          <p:nvPicPr>
            <p:cNvPr id="11" name="Imagen 10">
              <a:extLst>
                <a:ext uri="{FF2B5EF4-FFF2-40B4-BE49-F238E27FC236}">
                  <a16:creationId xmlns:a16="http://schemas.microsoft.com/office/drawing/2014/main" id="{D6E81D0F-2B98-49F7-A27C-661367385A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6067" y="2200794"/>
              <a:ext cx="2289053" cy="2197612"/>
            </a:xfrm>
            <a:prstGeom prst="rect">
              <a:avLst/>
            </a:prstGeom>
            <a:effectLst>
              <a:outerShdw blurRad="50800" dist="38100" dir="5400000" algn="t" rotWithShape="0">
                <a:prstClr val="black">
                  <a:alpha val="40000"/>
                </a:prstClr>
              </a:outerShdw>
            </a:effectLst>
          </p:spPr>
        </p:pic>
        <p:sp>
          <p:nvSpPr>
            <p:cNvPr id="17" name="CuadroTexto 16">
              <a:extLst>
                <a:ext uri="{FF2B5EF4-FFF2-40B4-BE49-F238E27FC236}">
                  <a16:creationId xmlns:a16="http://schemas.microsoft.com/office/drawing/2014/main" id="{A4FF1571-D0B8-417B-A56A-78A2C9F3AE48}"/>
                </a:ext>
              </a:extLst>
            </p:cNvPr>
            <p:cNvSpPr txBox="1"/>
            <p:nvPr/>
          </p:nvSpPr>
          <p:spPr>
            <a:xfrm>
              <a:off x="6892501" y="3094205"/>
              <a:ext cx="1502199" cy="646331"/>
            </a:xfrm>
            <a:prstGeom prst="rect">
              <a:avLst/>
            </a:prstGeom>
            <a:noFill/>
          </p:spPr>
          <p:txBody>
            <a:bodyPr wrap="square" rtlCol="0">
              <a:spAutoFit/>
            </a:bodyPr>
            <a:lstStyle/>
            <a:p>
              <a:pPr algn="ctr"/>
              <a:r>
                <a:rPr lang="es-CR" sz="1800" b="1" dirty="0">
                  <a:solidFill>
                    <a:schemeClr val="bg1"/>
                  </a:solidFill>
                  <a:latin typeface="Myriad Pro" panose="020B0503030403020204" pitchFamily="34" charset="0"/>
                </a:rPr>
                <a:t>Información duplicada</a:t>
              </a:r>
              <a:endParaRPr lang="es-CR" dirty="0">
                <a:solidFill>
                  <a:schemeClr val="bg1"/>
                </a:solidFill>
                <a:latin typeface="Myriad Pro" panose="020B0503030403020204" pitchFamily="34" charset="0"/>
              </a:endParaRPr>
            </a:p>
          </p:txBody>
        </p:sp>
      </p:grpSp>
      <p:grpSp>
        <p:nvGrpSpPr>
          <p:cNvPr id="18" name="Grupo 17">
            <a:extLst>
              <a:ext uri="{FF2B5EF4-FFF2-40B4-BE49-F238E27FC236}">
                <a16:creationId xmlns:a16="http://schemas.microsoft.com/office/drawing/2014/main" id="{95066100-A7A7-4635-A3F2-2BDFE378BE17}"/>
              </a:ext>
            </a:extLst>
          </p:cNvPr>
          <p:cNvGrpSpPr/>
          <p:nvPr/>
        </p:nvGrpSpPr>
        <p:grpSpPr>
          <a:xfrm>
            <a:off x="5373009" y="901188"/>
            <a:ext cx="2289053" cy="2197612"/>
            <a:chOff x="5373009" y="901188"/>
            <a:chExt cx="2289053" cy="2197612"/>
          </a:xfrm>
        </p:grpSpPr>
        <p:pic>
          <p:nvPicPr>
            <p:cNvPr id="13" name="Imagen 12">
              <a:extLst>
                <a:ext uri="{FF2B5EF4-FFF2-40B4-BE49-F238E27FC236}">
                  <a16:creationId xmlns:a16="http://schemas.microsoft.com/office/drawing/2014/main" id="{B88625F1-5F15-419D-9BE4-A54C7F4A1F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3009" y="901188"/>
              <a:ext cx="2289053" cy="2197612"/>
            </a:xfrm>
            <a:prstGeom prst="rect">
              <a:avLst/>
            </a:prstGeom>
            <a:effectLst>
              <a:outerShdw blurRad="50800" dist="38100" dir="5400000" algn="t" rotWithShape="0">
                <a:prstClr val="black">
                  <a:alpha val="40000"/>
                </a:prstClr>
              </a:outerShdw>
            </a:effectLst>
          </p:spPr>
        </p:pic>
        <p:sp>
          <p:nvSpPr>
            <p:cNvPr id="15" name="CuadroTexto 14">
              <a:extLst>
                <a:ext uri="{FF2B5EF4-FFF2-40B4-BE49-F238E27FC236}">
                  <a16:creationId xmlns:a16="http://schemas.microsoft.com/office/drawing/2014/main" id="{A725160C-57D3-4C84-BC80-714EE7CB2250}"/>
                </a:ext>
              </a:extLst>
            </p:cNvPr>
            <p:cNvSpPr txBox="1"/>
            <p:nvPr/>
          </p:nvSpPr>
          <p:spPr>
            <a:xfrm>
              <a:off x="5833891" y="1391727"/>
              <a:ext cx="1327150" cy="923330"/>
            </a:xfrm>
            <a:prstGeom prst="rect">
              <a:avLst/>
            </a:prstGeom>
            <a:noFill/>
          </p:spPr>
          <p:txBody>
            <a:bodyPr wrap="square" rtlCol="0">
              <a:spAutoFit/>
            </a:bodyPr>
            <a:lstStyle/>
            <a:p>
              <a:pPr algn="ctr"/>
              <a:r>
                <a:rPr lang="es-CR" sz="1800" b="1" dirty="0">
                  <a:solidFill>
                    <a:schemeClr val="bg1"/>
                  </a:solidFill>
                  <a:latin typeface="Myriad Pro" panose="020B0503030403020204" pitchFamily="34" charset="0"/>
                </a:rPr>
                <a:t>Entrega de informes diferentes</a:t>
              </a:r>
              <a:endParaRPr lang="es-CR" dirty="0">
                <a:solidFill>
                  <a:schemeClr val="bg1"/>
                </a:solidFill>
                <a:latin typeface="Myriad Pro" panose="020B0503030403020204" pitchFamily="34" charset="0"/>
              </a:endParaRPr>
            </a:p>
          </p:txBody>
        </p:sp>
      </p:grpSp>
      <p:sp>
        <p:nvSpPr>
          <p:cNvPr id="21" name="Elipse 20">
            <a:extLst>
              <a:ext uri="{FF2B5EF4-FFF2-40B4-BE49-F238E27FC236}">
                <a16:creationId xmlns:a16="http://schemas.microsoft.com/office/drawing/2014/main" id="{14943158-ABFF-438A-BA2C-AFD69D8EE0B9}"/>
              </a:ext>
            </a:extLst>
          </p:cNvPr>
          <p:cNvSpPr/>
          <p:nvPr/>
        </p:nvSpPr>
        <p:spPr>
          <a:xfrm>
            <a:off x="96521" y="633730"/>
            <a:ext cx="707027" cy="707027"/>
          </a:xfrm>
          <a:prstGeom prst="ellipse">
            <a:avLst/>
          </a:prstGeom>
          <a:solidFill>
            <a:srgbClr val="E2DFD4"/>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spTree>
    <p:extLst>
      <p:ext uri="{BB962C8B-B14F-4D97-AF65-F5344CB8AC3E}">
        <p14:creationId xmlns:p14="http://schemas.microsoft.com/office/powerpoint/2010/main" val="137677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ángulo 53">
            <a:extLst>
              <a:ext uri="{FF2B5EF4-FFF2-40B4-BE49-F238E27FC236}">
                <a16:creationId xmlns:a16="http://schemas.microsoft.com/office/drawing/2014/main" id="{A3B197C4-A43D-2681-F66E-51956E5D391D}"/>
              </a:ext>
            </a:extLst>
          </p:cNvPr>
          <p:cNvSpPr/>
          <p:nvPr/>
        </p:nvSpPr>
        <p:spPr>
          <a:xfrm>
            <a:off x="4326673" y="3404839"/>
            <a:ext cx="750849" cy="10470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solidFill>
                <a:schemeClr val="bg1"/>
              </a:solidFill>
            </a:endParaRPr>
          </a:p>
        </p:txBody>
      </p:sp>
      <p:sp>
        <p:nvSpPr>
          <p:cNvPr id="2" name="Rectángulo 1">
            <a:extLst>
              <a:ext uri="{FF2B5EF4-FFF2-40B4-BE49-F238E27FC236}">
                <a16:creationId xmlns:a16="http://schemas.microsoft.com/office/drawing/2014/main" id="{F22DC4DE-3A26-41A7-8E2C-07DDCF74D08F}"/>
              </a:ext>
            </a:extLst>
          </p:cNvPr>
          <p:cNvSpPr/>
          <p:nvPr/>
        </p:nvSpPr>
        <p:spPr>
          <a:xfrm>
            <a:off x="0" y="1447554"/>
            <a:ext cx="9144000" cy="3562596"/>
          </a:xfrm>
          <a:prstGeom prst="rect">
            <a:avLst/>
          </a:prstGeom>
          <a:solidFill>
            <a:srgbClr val="F3F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3" name="Imagen 2">
            <a:extLst>
              <a:ext uri="{FF2B5EF4-FFF2-40B4-BE49-F238E27FC236}">
                <a16:creationId xmlns:a16="http://schemas.microsoft.com/office/drawing/2014/main" id="{9540C0C9-C7AC-4A75-BA94-08BFEA23F9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 y="0"/>
            <a:ext cx="9147238" cy="5143500"/>
          </a:xfrm>
          <a:prstGeom prst="rect">
            <a:avLst/>
          </a:prstGeom>
        </p:spPr>
      </p:pic>
      <p:pic>
        <p:nvPicPr>
          <p:cNvPr id="4" name="Imagen 3">
            <a:extLst>
              <a:ext uri="{FF2B5EF4-FFF2-40B4-BE49-F238E27FC236}">
                <a16:creationId xmlns:a16="http://schemas.microsoft.com/office/drawing/2014/main" id="{F152892D-EFF2-4926-9063-1717D46151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 y="-17409"/>
            <a:ext cx="9144000" cy="5141975"/>
          </a:xfrm>
          <a:prstGeom prst="rect">
            <a:avLst/>
          </a:prstGeom>
          <a:effectLst>
            <a:outerShdw blurRad="50800" dist="38100" dir="5400000" algn="t" rotWithShape="0">
              <a:prstClr val="black">
                <a:alpha val="40000"/>
              </a:prstClr>
            </a:outerShdw>
          </a:effectLst>
        </p:spPr>
      </p:pic>
      <p:sp>
        <p:nvSpPr>
          <p:cNvPr id="5" name="CuadroTexto 4">
            <a:extLst>
              <a:ext uri="{FF2B5EF4-FFF2-40B4-BE49-F238E27FC236}">
                <a16:creationId xmlns:a16="http://schemas.microsoft.com/office/drawing/2014/main" id="{805FE7A2-68E1-4E51-8568-7F47C16AFACE}"/>
              </a:ext>
            </a:extLst>
          </p:cNvPr>
          <p:cNvSpPr txBox="1"/>
          <p:nvPr/>
        </p:nvSpPr>
        <p:spPr>
          <a:xfrm>
            <a:off x="3108960" y="92529"/>
            <a:ext cx="5277394" cy="338554"/>
          </a:xfrm>
          <a:prstGeom prst="rect">
            <a:avLst/>
          </a:prstGeom>
          <a:noFill/>
        </p:spPr>
        <p:txBody>
          <a:bodyPr wrap="square" rtlCol="0">
            <a:spAutoFit/>
          </a:bodyPr>
          <a:lstStyle/>
          <a:p>
            <a:pPr algn="ctr"/>
            <a:r>
              <a:rPr lang="es-CR" sz="1600" b="1" dirty="0">
                <a:solidFill>
                  <a:srgbClr val="245178"/>
                </a:solidFill>
                <a:latin typeface="Myriad Pro" panose="020B0503030403020204" pitchFamily="34" charset="0"/>
              </a:rPr>
              <a:t>Sitio Web de la DIGECA</a:t>
            </a:r>
          </a:p>
        </p:txBody>
      </p:sp>
      <p:sp>
        <p:nvSpPr>
          <p:cNvPr id="6" name="Elipse 5">
            <a:extLst>
              <a:ext uri="{FF2B5EF4-FFF2-40B4-BE49-F238E27FC236}">
                <a16:creationId xmlns:a16="http://schemas.microsoft.com/office/drawing/2014/main" id="{19EA4DA2-9148-48AF-B3C6-6C03FCD935EE}"/>
              </a:ext>
            </a:extLst>
          </p:cNvPr>
          <p:cNvSpPr/>
          <p:nvPr/>
        </p:nvSpPr>
        <p:spPr>
          <a:xfrm>
            <a:off x="96521" y="633730"/>
            <a:ext cx="707027" cy="707027"/>
          </a:xfrm>
          <a:prstGeom prst="ellipse">
            <a:avLst/>
          </a:prstGeom>
          <a:solidFill>
            <a:srgbClr val="E2DFD4"/>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pic>
        <p:nvPicPr>
          <p:cNvPr id="7" name="Imagen 6">
            <a:extLst>
              <a:ext uri="{FF2B5EF4-FFF2-40B4-BE49-F238E27FC236}">
                <a16:creationId xmlns:a16="http://schemas.microsoft.com/office/drawing/2014/main" id="{1AAB1FE9-52BC-416B-B025-5DD57CD0CB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349" y="793749"/>
            <a:ext cx="368301" cy="368301"/>
          </a:xfrm>
          <a:prstGeom prst="rect">
            <a:avLst/>
          </a:prstGeom>
        </p:spPr>
      </p:pic>
      <p:pic>
        <p:nvPicPr>
          <p:cNvPr id="27" name="Imagen 26">
            <a:extLst>
              <a:ext uri="{FF2B5EF4-FFF2-40B4-BE49-F238E27FC236}">
                <a16:creationId xmlns:a16="http://schemas.microsoft.com/office/drawing/2014/main" id="{52163136-865C-21A8-3469-02D2B7A57EC9}"/>
              </a:ext>
            </a:extLst>
          </p:cNvPr>
          <p:cNvPicPr>
            <a:picLocks noChangeAspect="1"/>
          </p:cNvPicPr>
          <p:nvPr/>
        </p:nvPicPr>
        <p:blipFill>
          <a:blip r:embed="rId5"/>
          <a:stretch>
            <a:fillRect/>
          </a:stretch>
        </p:blipFill>
        <p:spPr>
          <a:xfrm>
            <a:off x="900069" y="987243"/>
            <a:ext cx="7678936" cy="3464639"/>
          </a:xfrm>
          <a:prstGeom prst="rect">
            <a:avLst/>
          </a:prstGeom>
        </p:spPr>
      </p:pic>
      <p:sp>
        <p:nvSpPr>
          <p:cNvPr id="63" name="CuadroTexto 62">
            <a:extLst>
              <a:ext uri="{FF2B5EF4-FFF2-40B4-BE49-F238E27FC236}">
                <a16:creationId xmlns:a16="http://schemas.microsoft.com/office/drawing/2014/main" id="{3BEA33BB-3C4B-CA6A-3622-7E05C2F7C282}"/>
              </a:ext>
            </a:extLst>
          </p:cNvPr>
          <p:cNvSpPr txBox="1"/>
          <p:nvPr/>
        </p:nvSpPr>
        <p:spPr>
          <a:xfrm>
            <a:off x="3880625" y="596552"/>
            <a:ext cx="1970048" cy="369332"/>
          </a:xfrm>
          <a:prstGeom prst="rect">
            <a:avLst/>
          </a:prstGeom>
          <a:noFill/>
        </p:spPr>
        <p:txBody>
          <a:bodyPr wrap="square" rtlCol="0">
            <a:spAutoFit/>
          </a:bodyPr>
          <a:lstStyle/>
          <a:p>
            <a:r>
              <a:rPr lang="es-MX" dirty="0">
                <a:hlinkClick r:id="rId6"/>
              </a:rPr>
              <a:t>www.digeca.go.cr</a:t>
            </a:r>
            <a:r>
              <a:rPr lang="es-MX" dirty="0"/>
              <a:t> </a:t>
            </a:r>
            <a:endParaRPr lang="es-CR" dirty="0"/>
          </a:p>
        </p:txBody>
      </p:sp>
    </p:spTree>
    <p:extLst>
      <p:ext uri="{BB962C8B-B14F-4D97-AF65-F5344CB8AC3E}">
        <p14:creationId xmlns:p14="http://schemas.microsoft.com/office/powerpoint/2010/main" val="10984204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ángulo 53">
            <a:extLst>
              <a:ext uri="{FF2B5EF4-FFF2-40B4-BE49-F238E27FC236}">
                <a16:creationId xmlns:a16="http://schemas.microsoft.com/office/drawing/2014/main" id="{A3B197C4-A43D-2681-F66E-51956E5D391D}"/>
              </a:ext>
            </a:extLst>
          </p:cNvPr>
          <p:cNvSpPr/>
          <p:nvPr/>
        </p:nvSpPr>
        <p:spPr>
          <a:xfrm>
            <a:off x="4326673" y="3404839"/>
            <a:ext cx="750849" cy="10470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solidFill>
                <a:schemeClr val="bg1"/>
              </a:solidFill>
            </a:endParaRPr>
          </a:p>
        </p:txBody>
      </p:sp>
      <p:sp>
        <p:nvSpPr>
          <p:cNvPr id="2" name="Rectángulo 1">
            <a:extLst>
              <a:ext uri="{FF2B5EF4-FFF2-40B4-BE49-F238E27FC236}">
                <a16:creationId xmlns:a16="http://schemas.microsoft.com/office/drawing/2014/main" id="{F22DC4DE-3A26-41A7-8E2C-07DDCF74D08F}"/>
              </a:ext>
            </a:extLst>
          </p:cNvPr>
          <p:cNvSpPr/>
          <p:nvPr/>
        </p:nvSpPr>
        <p:spPr>
          <a:xfrm>
            <a:off x="0" y="1447554"/>
            <a:ext cx="9144000" cy="3562596"/>
          </a:xfrm>
          <a:prstGeom prst="rect">
            <a:avLst/>
          </a:prstGeom>
          <a:solidFill>
            <a:srgbClr val="F3F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3" name="Imagen 2">
            <a:extLst>
              <a:ext uri="{FF2B5EF4-FFF2-40B4-BE49-F238E27FC236}">
                <a16:creationId xmlns:a16="http://schemas.microsoft.com/office/drawing/2014/main" id="{9540C0C9-C7AC-4A75-BA94-08BFEA23F9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 y="0"/>
            <a:ext cx="9147238" cy="5143500"/>
          </a:xfrm>
          <a:prstGeom prst="rect">
            <a:avLst/>
          </a:prstGeom>
        </p:spPr>
      </p:pic>
      <p:pic>
        <p:nvPicPr>
          <p:cNvPr id="4" name="Imagen 3">
            <a:extLst>
              <a:ext uri="{FF2B5EF4-FFF2-40B4-BE49-F238E27FC236}">
                <a16:creationId xmlns:a16="http://schemas.microsoft.com/office/drawing/2014/main" id="{F152892D-EFF2-4926-9063-1717D46151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 y="-17409"/>
            <a:ext cx="9144000" cy="5141975"/>
          </a:xfrm>
          <a:prstGeom prst="rect">
            <a:avLst/>
          </a:prstGeom>
          <a:effectLst>
            <a:outerShdw blurRad="50800" dist="38100" dir="5400000" algn="t" rotWithShape="0">
              <a:prstClr val="black">
                <a:alpha val="40000"/>
              </a:prstClr>
            </a:outerShdw>
          </a:effectLst>
        </p:spPr>
      </p:pic>
      <p:sp>
        <p:nvSpPr>
          <p:cNvPr id="5" name="CuadroTexto 4">
            <a:extLst>
              <a:ext uri="{FF2B5EF4-FFF2-40B4-BE49-F238E27FC236}">
                <a16:creationId xmlns:a16="http://schemas.microsoft.com/office/drawing/2014/main" id="{805FE7A2-68E1-4E51-8568-7F47C16AFACE}"/>
              </a:ext>
            </a:extLst>
          </p:cNvPr>
          <p:cNvSpPr txBox="1"/>
          <p:nvPr/>
        </p:nvSpPr>
        <p:spPr>
          <a:xfrm>
            <a:off x="3108960" y="92529"/>
            <a:ext cx="5277394" cy="338554"/>
          </a:xfrm>
          <a:prstGeom prst="rect">
            <a:avLst/>
          </a:prstGeom>
          <a:noFill/>
        </p:spPr>
        <p:txBody>
          <a:bodyPr wrap="square" rtlCol="0">
            <a:spAutoFit/>
          </a:bodyPr>
          <a:lstStyle/>
          <a:p>
            <a:pPr algn="ctr"/>
            <a:r>
              <a:rPr lang="es-CR" sz="1600" b="1" dirty="0">
                <a:solidFill>
                  <a:srgbClr val="245178"/>
                </a:solidFill>
                <a:latin typeface="Myriad Pro" panose="020B0503030403020204" pitchFamily="34" charset="0"/>
              </a:rPr>
              <a:t>Atención a consultas</a:t>
            </a:r>
          </a:p>
        </p:txBody>
      </p:sp>
      <p:sp>
        <p:nvSpPr>
          <p:cNvPr id="6" name="Elipse 5">
            <a:extLst>
              <a:ext uri="{FF2B5EF4-FFF2-40B4-BE49-F238E27FC236}">
                <a16:creationId xmlns:a16="http://schemas.microsoft.com/office/drawing/2014/main" id="{19EA4DA2-9148-48AF-B3C6-6C03FCD935EE}"/>
              </a:ext>
            </a:extLst>
          </p:cNvPr>
          <p:cNvSpPr/>
          <p:nvPr/>
        </p:nvSpPr>
        <p:spPr>
          <a:xfrm>
            <a:off x="96521" y="633730"/>
            <a:ext cx="707027" cy="707027"/>
          </a:xfrm>
          <a:prstGeom prst="ellipse">
            <a:avLst/>
          </a:prstGeom>
          <a:solidFill>
            <a:srgbClr val="E2DFD4"/>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pic>
        <p:nvPicPr>
          <p:cNvPr id="7" name="Imagen 6">
            <a:extLst>
              <a:ext uri="{FF2B5EF4-FFF2-40B4-BE49-F238E27FC236}">
                <a16:creationId xmlns:a16="http://schemas.microsoft.com/office/drawing/2014/main" id="{1AAB1FE9-52BC-416B-B025-5DD57CD0CB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349" y="793749"/>
            <a:ext cx="368301" cy="368301"/>
          </a:xfrm>
          <a:prstGeom prst="rect">
            <a:avLst/>
          </a:prstGeom>
        </p:spPr>
      </p:pic>
      <p:graphicFrame>
        <p:nvGraphicFramePr>
          <p:cNvPr id="8" name="5 Diagrama">
            <a:extLst>
              <a:ext uri="{FF2B5EF4-FFF2-40B4-BE49-F238E27FC236}">
                <a16:creationId xmlns:a16="http://schemas.microsoft.com/office/drawing/2014/main" id="{16FC6922-7E90-210C-D073-4CA64F941F98}"/>
              </a:ext>
            </a:extLst>
          </p:cNvPr>
          <p:cNvGraphicFramePr/>
          <p:nvPr>
            <p:extLst>
              <p:ext uri="{D42A27DB-BD31-4B8C-83A1-F6EECF244321}">
                <p14:modId xmlns:p14="http://schemas.microsoft.com/office/powerpoint/2010/main" val="3537017415"/>
              </p:ext>
            </p:extLst>
          </p:nvPr>
        </p:nvGraphicFramePr>
        <p:xfrm>
          <a:off x="1066820" y="841871"/>
          <a:ext cx="7445278" cy="373012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968261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C135467-3828-42BC-988C-D0477C5694B6}"/>
              </a:ext>
            </a:extLst>
          </p:cNvPr>
          <p:cNvSpPr/>
          <p:nvPr/>
        </p:nvSpPr>
        <p:spPr>
          <a:xfrm>
            <a:off x="0" y="2586446"/>
            <a:ext cx="9144000" cy="2423703"/>
          </a:xfrm>
          <a:prstGeom prst="rect">
            <a:avLst/>
          </a:prstGeom>
          <a:solidFill>
            <a:srgbClr val="E2D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3" name="Imagen 2">
            <a:extLst>
              <a:ext uri="{FF2B5EF4-FFF2-40B4-BE49-F238E27FC236}">
                <a16:creationId xmlns:a16="http://schemas.microsoft.com/office/drawing/2014/main" id="{CED65C0A-F991-45DF-9186-F791D3D186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 y="0"/>
            <a:ext cx="9147238" cy="5143500"/>
          </a:xfrm>
          <a:prstGeom prst="rect">
            <a:avLst/>
          </a:prstGeom>
        </p:spPr>
      </p:pic>
      <p:pic>
        <p:nvPicPr>
          <p:cNvPr id="4" name="Imagen 3">
            <a:extLst>
              <a:ext uri="{FF2B5EF4-FFF2-40B4-BE49-F238E27FC236}">
                <a16:creationId xmlns:a16="http://schemas.microsoft.com/office/drawing/2014/main" id="{2A9E05E3-13D3-48F8-8872-B4871A9BC0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
            <a:ext cx="9144000" cy="5141975"/>
          </a:xfrm>
          <a:prstGeom prst="rect">
            <a:avLst/>
          </a:prstGeom>
          <a:effectLst>
            <a:outerShdw blurRad="50800" dist="38100" dir="5400000" algn="t" rotWithShape="0">
              <a:prstClr val="black">
                <a:alpha val="40000"/>
              </a:prstClr>
            </a:outerShdw>
          </a:effectLst>
        </p:spPr>
      </p:pic>
      <p:sp>
        <p:nvSpPr>
          <p:cNvPr id="5" name="CuadroTexto 4">
            <a:extLst>
              <a:ext uri="{FF2B5EF4-FFF2-40B4-BE49-F238E27FC236}">
                <a16:creationId xmlns:a16="http://schemas.microsoft.com/office/drawing/2014/main" id="{FE6BB2CF-1DFD-4E78-8242-9E7F9F3B3CF6}"/>
              </a:ext>
            </a:extLst>
          </p:cNvPr>
          <p:cNvSpPr txBox="1"/>
          <p:nvPr/>
        </p:nvSpPr>
        <p:spPr>
          <a:xfrm>
            <a:off x="3108960" y="112116"/>
            <a:ext cx="5277394" cy="338554"/>
          </a:xfrm>
          <a:prstGeom prst="rect">
            <a:avLst/>
          </a:prstGeom>
          <a:noFill/>
        </p:spPr>
        <p:txBody>
          <a:bodyPr wrap="square" rtlCol="0">
            <a:spAutoFit/>
          </a:bodyPr>
          <a:lstStyle/>
          <a:p>
            <a:pPr algn="ctr"/>
            <a:r>
              <a:rPr lang="es-CR" sz="1600" b="1" dirty="0">
                <a:solidFill>
                  <a:srgbClr val="245178"/>
                </a:solidFill>
                <a:latin typeface="Myriad Pro" panose="020B0503030403020204" pitchFamily="34" charset="0"/>
              </a:rPr>
              <a:t>Vigencia del PGAI y presentación de actualizaciones</a:t>
            </a:r>
          </a:p>
        </p:txBody>
      </p:sp>
      <p:sp>
        <p:nvSpPr>
          <p:cNvPr id="6" name="Elipse 5">
            <a:extLst>
              <a:ext uri="{FF2B5EF4-FFF2-40B4-BE49-F238E27FC236}">
                <a16:creationId xmlns:a16="http://schemas.microsoft.com/office/drawing/2014/main" id="{6BBA785A-DEA3-44C4-8007-D49D655926B0}"/>
              </a:ext>
            </a:extLst>
          </p:cNvPr>
          <p:cNvSpPr/>
          <p:nvPr/>
        </p:nvSpPr>
        <p:spPr>
          <a:xfrm>
            <a:off x="96521" y="633730"/>
            <a:ext cx="707027" cy="707027"/>
          </a:xfrm>
          <a:prstGeom prst="ellipse">
            <a:avLst/>
          </a:prstGeom>
          <a:solidFill>
            <a:srgbClr val="E2DFD4"/>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pic>
        <p:nvPicPr>
          <p:cNvPr id="7" name="Imagen 6">
            <a:extLst>
              <a:ext uri="{FF2B5EF4-FFF2-40B4-BE49-F238E27FC236}">
                <a16:creationId xmlns:a16="http://schemas.microsoft.com/office/drawing/2014/main" id="{1ACCE5BA-F71E-4334-9511-63AA4FA8C2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349" y="793749"/>
            <a:ext cx="368301" cy="368301"/>
          </a:xfrm>
          <a:prstGeom prst="rect">
            <a:avLst/>
          </a:prstGeom>
        </p:spPr>
      </p:pic>
      <p:grpSp>
        <p:nvGrpSpPr>
          <p:cNvPr id="15" name="Grupo 14">
            <a:extLst>
              <a:ext uri="{FF2B5EF4-FFF2-40B4-BE49-F238E27FC236}">
                <a16:creationId xmlns:a16="http://schemas.microsoft.com/office/drawing/2014/main" id="{2000E945-4ABC-499B-85B1-B9EC27160787}"/>
              </a:ext>
            </a:extLst>
          </p:cNvPr>
          <p:cNvGrpSpPr/>
          <p:nvPr/>
        </p:nvGrpSpPr>
        <p:grpSpPr>
          <a:xfrm>
            <a:off x="2614390" y="1073514"/>
            <a:ext cx="2167343" cy="1136555"/>
            <a:chOff x="2614390" y="1014735"/>
            <a:chExt cx="2167343" cy="1136555"/>
          </a:xfrm>
        </p:grpSpPr>
        <p:sp>
          <p:nvSpPr>
            <p:cNvPr id="14" name="Flecha: a la derecha con bandas 13">
              <a:extLst>
                <a:ext uri="{FF2B5EF4-FFF2-40B4-BE49-F238E27FC236}">
                  <a16:creationId xmlns:a16="http://schemas.microsoft.com/office/drawing/2014/main" id="{D3E51DFC-C51F-4F6A-BE68-28B4BFA37A42}"/>
                </a:ext>
              </a:extLst>
            </p:cNvPr>
            <p:cNvSpPr/>
            <p:nvPr/>
          </p:nvSpPr>
          <p:spPr>
            <a:xfrm>
              <a:off x="2614390" y="1014735"/>
              <a:ext cx="2167343" cy="1136555"/>
            </a:xfrm>
            <a:prstGeom prst="stripedRightArrow">
              <a:avLst/>
            </a:prstGeom>
            <a:solidFill>
              <a:srgbClr val="91B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0" name="CuadroTexto 9">
              <a:extLst>
                <a:ext uri="{FF2B5EF4-FFF2-40B4-BE49-F238E27FC236}">
                  <a16:creationId xmlns:a16="http://schemas.microsoft.com/office/drawing/2014/main" id="{D8A82854-FD50-4CED-A09E-8A1427377039}"/>
                </a:ext>
              </a:extLst>
            </p:cNvPr>
            <p:cNvSpPr txBox="1"/>
            <p:nvPr/>
          </p:nvSpPr>
          <p:spPr>
            <a:xfrm>
              <a:off x="2803618" y="1352179"/>
              <a:ext cx="1864385" cy="461665"/>
            </a:xfrm>
            <a:prstGeom prst="rect">
              <a:avLst/>
            </a:prstGeom>
            <a:noFill/>
          </p:spPr>
          <p:txBody>
            <a:bodyPr wrap="square" rtlCol="0">
              <a:spAutoFit/>
            </a:bodyPr>
            <a:lstStyle/>
            <a:p>
              <a:r>
                <a:rPr lang="es-CR" sz="2400" b="1" dirty="0">
                  <a:solidFill>
                    <a:schemeClr val="bg1"/>
                  </a:solidFill>
                  <a:latin typeface="Myriad Pro" panose="020B0503030403020204" pitchFamily="34" charset="0"/>
                </a:rPr>
                <a:t>Artículo 17</a:t>
              </a:r>
            </a:p>
          </p:txBody>
        </p:sp>
      </p:grpSp>
      <p:sp>
        <p:nvSpPr>
          <p:cNvPr id="13" name="CuadroTexto 12">
            <a:extLst>
              <a:ext uri="{FF2B5EF4-FFF2-40B4-BE49-F238E27FC236}">
                <a16:creationId xmlns:a16="http://schemas.microsoft.com/office/drawing/2014/main" id="{67DA04F5-8FFF-4FB7-96F2-815B8FABBF1C}"/>
              </a:ext>
            </a:extLst>
          </p:cNvPr>
          <p:cNvSpPr txBox="1"/>
          <p:nvPr/>
        </p:nvSpPr>
        <p:spPr>
          <a:xfrm>
            <a:off x="4781733" y="1458151"/>
            <a:ext cx="3833221" cy="369332"/>
          </a:xfrm>
          <a:prstGeom prst="rect">
            <a:avLst/>
          </a:prstGeom>
          <a:noFill/>
        </p:spPr>
        <p:txBody>
          <a:bodyPr wrap="square" rtlCol="0">
            <a:spAutoFit/>
          </a:bodyPr>
          <a:lstStyle/>
          <a:p>
            <a:r>
              <a:rPr lang="es-CR" b="1" dirty="0">
                <a:solidFill>
                  <a:srgbClr val="245178"/>
                </a:solidFill>
                <a:latin typeface="Myriad Pro" panose="020B0503030403020204" pitchFamily="34" charset="0"/>
              </a:rPr>
              <a:t>De N°43209 Modificación del 36499</a:t>
            </a:r>
          </a:p>
        </p:txBody>
      </p:sp>
      <p:sp>
        <p:nvSpPr>
          <p:cNvPr id="17" name="CuadroTexto 16">
            <a:extLst>
              <a:ext uri="{FF2B5EF4-FFF2-40B4-BE49-F238E27FC236}">
                <a16:creationId xmlns:a16="http://schemas.microsoft.com/office/drawing/2014/main" id="{69DCFBBF-FF0A-43B8-8B4F-3C05DCD07C63}"/>
              </a:ext>
            </a:extLst>
          </p:cNvPr>
          <p:cNvSpPr txBox="1"/>
          <p:nvPr/>
        </p:nvSpPr>
        <p:spPr>
          <a:xfrm>
            <a:off x="1593169" y="2812872"/>
            <a:ext cx="7341325" cy="523220"/>
          </a:xfrm>
          <a:prstGeom prst="rect">
            <a:avLst/>
          </a:prstGeom>
          <a:noFill/>
        </p:spPr>
        <p:txBody>
          <a:bodyPr wrap="square" rtlCol="0">
            <a:spAutoFit/>
          </a:bodyPr>
          <a:lstStyle/>
          <a:p>
            <a:pPr marL="285750" indent="-285750">
              <a:buFont typeface="Wingdings" panose="05000000000000000000" pitchFamily="2" charset="2"/>
              <a:buChar char="v"/>
            </a:pPr>
            <a:r>
              <a:rPr lang="es-ES" sz="1400" i="1" dirty="0">
                <a:solidFill>
                  <a:srgbClr val="245178"/>
                </a:solidFill>
              </a:rPr>
              <a:t>El PGAI tendrá una vigencia de 5 años contados a partir del momento de la entrega del último PGAI.</a:t>
            </a:r>
            <a:endParaRPr lang="es-CR" sz="1400" i="1" dirty="0">
              <a:solidFill>
                <a:srgbClr val="245178"/>
              </a:solidFill>
              <a:latin typeface="Myriad Pro" panose="020B0503030403020204" pitchFamily="34" charset="0"/>
            </a:endParaRPr>
          </a:p>
        </p:txBody>
      </p:sp>
      <p:sp>
        <p:nvSpPr>
          <p:cNvPr id="18" name="CuadroTexto 17">
            <a:extLst>
              <a:ext uri="{FF2B5EF4-FFF2-40B4-BE49-F238E27FC236}">
                <a16:creationId xmlns:a16="http://schemas.microsoft.com/office/drawing/2014/main" id="{8E3FDAEE-11ED-44A9-8FAC-0C73A2D86F67}"/>
              </a:ext>
            </a:extLst>
          </p:cNvPr>
          <p:cNvSpPr txBox="1"/>
          <p:nvPr/>
        </p:nvSpPr>
        <p:spPr>
          <a:xfrm>
            <a:off x="1593169" y="3433451"/>
            <a:ext cx="7341325" cy="523220"/>
          </a:xfrm>
          <a:prstGeom prst="rect">
            <a:avLst/>
          </a:prstGeom>
          <a:noFill/>
        </p:spPr>
        <p:txBody>
          <a:bodyPr wrap="square" rtlCol="0">
            <a:spAutoFit/>
          </a:bodyPr>
          <a:lstStyle/>
          <a:p>
            <a:pPr marL="285750" indent="-285750">
              <a:buFont typeface="Wingdings" panose="05000000000000000000" pitchFamily="2" charset="2"/>
              <a:buChar char="v"/>
            </a:pPr>
            <a:r>
              <a:rPr lang="es-CR" sz="1400" i="1" dirty="0">
                <a:solidFill>
                  <a:srgbClr val="245178"/>
                </a:solidFill>
              </a:rPr>
              <a:t>Una vez concluido este plazo, será responsabilidad del jerarca de cada institución obligada a contar con el PGAI, remitir de oficio a la DIGECA una actualización de este.</a:t>
            </a:r>
          </a:p>
        </p:txBody>
      </p:sp>
      <p:sp>
        <p:nvSpPr>
          <p:cNvPr id="19" name="CuadroTexto 18">
            <a:extLst>
              <a:ext uri="{FF2B5EF4-FFF2-40B4-BE49-F238E27FC236}">
                <a16:creationId xmlns:a16="http://schemas.microsoft.com/office/drawing/2014/main" id="{54257D22-8096-468F-960A-233B1D375417}"/>
              </a:ext>
            </a:extLst>
          </p:cNvPr>
          <p:cNvSpPr txBox="1"/>
          <p:nvPr/>
        </p:nvSpPr>
        <p:spPr>
          <a:xfrm>
            <a:off x="1593169" y="4058561"/>
            <a:ext cx="7341325" cy="523220"/>
          </a:xfrm>
          <a:prstGeom prst="rect">
            <a:avLst/>
          </a:prstGeom>
          <a:noFill/>
        </p:spPr>
        <p:txBody>
          <a:bodyPr wrap="square" rtlCol="0">
            <a:spAutoFit/>
          </a:bodyPr>
          <a:lstStyle/>
          <a:p>
            <a:pPr marL="285750" indent="-285750">
              <a:buFont typeface="Wingdings" panose="05000000000000000000" pitchFamily="2" charset="2"/>
              <a:buChar char="v"/>
            </a:pPr>
            <a:r>
              <a:rPr lang="es-CR" sz="1400" i="1" dirty="0">
                <a:solidFill>
                  <a:srgbClr val="245178"/>
                </a:solidFill>
              </a:rPr>
              <a:t>Los jerarcas de cada institución, también tendrán la posibilidad de entregar dicha actualización previo al vencimiento del plazo con la justificación técnica para dicho proceder.</a:t>
            </a:r>
          </a:p>
        </p:txBody>
      </p:sp>
      <p:pic>
        <p:nvPicPr>
          <p:cNvPr id="9" name="Imagen 8">
            <a:extLst>
              <a:ext uri="{FF2B5EF4-FFF2-40B4-BE49-F238E27FC236}">
                <a16:creationId xmlns:a16="http://schemas.microsoft.com/office/drawing/2014/main" id="{AFC9DDDA-B409-4F25-A8D3-A1CB1CD5314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19"/>
                    </a14:imgEffect>
                    <a14:imgEffect>
                      <a14:saturation sat="92000"/>
                    </a14:imgEffect>
                  </a14:imgLayer>
                </a14:imgProps>
              </a:ext>
              <a:ext uri="{28A0092B-C50C-407E-A947-70E740481C1C}">
                <a14:useLocalDpi xmlns:a14="http://schemas.microsoft.com/office/drawing/2010/main" val="0"/>
              </a:ext>
            </a:extLst>
          </a:blip>
          <a:stretch>
            <a:fillRect/>
          </a:stretch>
        </p:blipFill>
        <p:spPr>
          <a:xfrm>
            <a:off x="976993" y="818418"/>
            <a:ext cx="1609817" cy="1609817"/>
          </a:xfrm>
          <a:prstGeom prst="rect">
            <a:avLst/>
          </a:prstGeom>
        </p:spPr>
      </p:pic>
      <p:sp>
        <p:nvSpPr>
          <p:cNvPr id="12" name="Elipse 11">
            <a:extLst>
              <a:ext uri="{FF2B5EF4-FFF2-40B4-BE49-F238E27FC236}">
                <a16:creationId xmlns:a16="http://schemas.microsoft.com/office/drawing/2014/main" id="{11381A84-0FC2-4A0B-AD47-3CFD274FD396}"/>
              </a:ext>
            </a:extLst>
          </p:cNvPr>
          <p:cNvSpPr/>
          <p:nvPr/>
        </p:nvSpPr>
        <p:spPr>
          <a:xfrm>
            <a:off x="1016546" y="826404"/>
            <a:ext cx="1524908" cy="1524908"/>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23" name="Picture 2" descr="gerente de fondo de la oficina trabajo sketch carácter de dibujos animados">
            <a:extLst>
              <a:ext uri="{FF2B5EF4-FFF2-40B4-BE49-F238E27FC236}">
                <a16:creationId xmlns:a16="http://schemas.microsoft.com/office/drawing/2014/main" id="{9E271A5A-ABED-43CF-B7F5-1FD468C187CF}"/>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10000"/>
                    </a14:imgEffect>
                    <a14:imgEffect>
                      <a14:colorTemperature colorTemp="6680"/>
                    </a14:imgEffect>
                    <a14:imgEffect>
                      <a14:saturation sat="64000"/>
                    </a14:imgEffect>
                    <a14:imgEffect>
                      <a14:brightnessContrast bright="2000" contrast="-9000"/>
                    </a14:imgEffect>
                  </a14:imgLayer>
                </a14:imgProps>
              </a:ext>
              <a:ext uri="{28A0092B-C50C-407E-A947-70E740481C1C}">
                <a14:useLocalDpi xmlns:a14="http://schemas.microsoft.com/office/drawing/2010/main" val="0"/>
              </a:ext>
            </a:extLst>
          </a:blip>
          <a:srcRect l="22222" t="27600" r="12636" b="6229"/>
          <a:stretch/>
        </p:blipFill>
        <p:spPr bwMode="auto">
          <a:xfrm flipH="1">
            <a:off x="425087" y="3481162"/>
            <a:ext cx="1141274" cy="1018766"/>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grpSp>
        <p:nvGrpSpPr>
          <p:cNvPr id="11" name="Grupo 10">
            <a:extLst>
              <a:ext uri="{FF2B5EF4-FFF2-40B4-BE49-F238E27FC236}">
                <a16:creationId xmlns:a16="http://schemas.microsoft.com/office/drawing/2014/main" id="{4DAEAF71-8AD1-470E-B68D-C68F32A2D40D}"/>
              </a:ext>
            </a:extLst>
          </p:cNvPr>
          <p:cNvGrpSpPr/>
          <p:nvPr/>
        </p:nvGrpSpPr>
        <p:grpSpPr>
          <a:xfrm>
            <a:off x="425087" y="1588858"/>
            <a:ext cx="727590" cy="1547454"/>
            <a:chOff x="425087" y="1588858"/>
            <a:chExt cx="727590" cy="1547454"/>
          </a:xfrm>
        </p:grpSpPr>
        <p:sp>
          <p:nvSpPr>
            <p:cNvPr id="20" name="Flecha: doblada 19">
              <a:extLst>
                <a:ext uri="{FF2B5EF4-FFF2-40B4-BE49-F238E27FC236}">
                  <a16:creationId xmlns:a16="http://schemas.microsoft.com/office/drawing/2014/main" id="{C72A939D-5D9F-43C9-95E0-6722E0FC8787}"/>
                </a:ext>
              </a:extLst>
            </p:cNvPr>
            <p:cNvSpPr/>
            <p:nvPr/>
          </p:nvSpPr>
          <p:spPr>
            <a:xfrm flipV="1">
              <a:off x="425087" y="1611403"/>
              <a:ext cx="707027" cy="1524909"/>
            </a:xfrm>
            <a:prstGeom prst="bentArrow">
              <a:avLst/>
            </a:prstGeom>
            <a:solidFill>
              <a:srgbClr val="91B52D"/>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solidFill>
                  <a:schemeClr val="tx1"/>
                </a:solidFill>
              </a:endParaRPr>
            </a:p>
          </p:txBody>
        </p:sp>
        <p:sp>
          <p:nvSpPr>
            <p:cNvPr id="8" name="Rectángulo: esquinas redondeadas 7">
              <a:extLst>
                <a:ext uri="{FF2B5EF4-FFF2-40B4-BE49-F238E27FC236}">
                  <a16:creationId xmlns:a16="http://schemas.microsoft.com/office/drawing/2014/main" id="{42DE3E41-A70F-4094-87D5-6D0FBBCA726D}"/>
                </a:ext>
              </a:extLst>
            </p:cNvPr>
            <p:cNvSpPr/>
            <p:nvPr/>
          </p:nvSpPr>
          <p:spPr>
            <a:xfrm>
              <a:off x="445650" y="1588858"/>
              <a:ext cx="707027" cy="157200"/>
            </a:xfrm>
            <a:prstGeom prst="roundRect">
              <a:avLst/>
            </a:prstGeom>
            <a:solidFill>
              <a:srgbClr val="91B52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grpSp>
    </p:spTree>
    <p:extLst>
      <p:ext uri="{BB962C8B-B14F-4D97-AF65-F5344CB8AC3E}">
        <p14:creationId xmlns:p14="http://schemas.microsoft.com/office/powerpoint/2010/main" val="62728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8" grpId="0"/>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C135467-3828-42BC-988C-D0477C5694B6}"/>
              </a:ext>
            </a:extLst>
          </p:cNvPr>
          <p:cNvSpPr/>
          <p:nvPr/>
        </p:nvSpPr>
        <p:spPr>
          <a:xfrm>
            <a:off x="0" y="2586446"/>
            <a:ext cx="9144000" cy="2423703"/>
          </a:xfrm>
          <a:prstGeom prst="rect">
            <a:avLst/>
          </a:prstGeom>
          <a:solidFill>
            <a:srgbClr val="E2D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3" name="Imagen 2">
            <a:extLst>
              <a:ext uri="{FF2B5EF4-FFF2-40B4-BE49-F238E27FC236}">
                <a16:creationId xmlns:a16="http://schemas.microsoft.com/office/drawing/2014/main" id="{CED65C0A-F991-45DF-9186-F791D3D186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 y="0"/>
            <a:ext cx="9147238" cy="5143500"/>
          </a:xfrm>
          <a:prstGeom prst="rect">
            <a:avLst/>
          </a:prstGeom>
        </p:spPr>
      </p:pic>
      <p:pic>
        <p:nvPicPr>
          <p:cNvPr id="4" name="Imagen 3">
            <a:extLst>
              <a:ext uri="{FF2B5EF4-FFF2-40B4-BE49-F238E27FC236}">
                <a16:creationId xmlns:a16="http://schemas.microsoft.com/office/drawing/2014/main" id="{2A9E05E3-13D3-48F8-8872-B4871A9BC0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58"/>
            <a:ext cx="9144000" cy="5141975"/>
          </a:xfrm>
          <a:prstGeom prst="rect">
            <a:avLst/>
          </a:prstGeom>
          <a:effectLst>
            <a:outerShdw blurRad="50800" dist="38100" dir="5400000" algn="t" rotWithShape="0">
              <a:prstClr val="black">
                <a:alpha val="40000"/>
              </a:prstClr>
            </a:outerShdw>
          </a:effectLst>
        </p:spPr>
      </p:pic>
      <p:sp>
        <p:nvSpPr>
          <p:cNvPr id="5" name="CuadroTexto 4">
            <a:extLst>
              <a:ext uri="{FF2B5EF4-FFF2-40B4-BE49-F238E27FC236}">
                <a16:creationId xmlns:a16="http://schemas.microsoft.com/office/drawing/2014/main" id="{FE6BB2CF-1DFD-4E78-8242-9E7F9F3B3CF6}"/>
              </a:ext>
            </a:extLst>
          </p:cNvPr>
          <p:cNvSpPr txBox="1"/>
          <p:nvPr/>
        </p:nvSpPr>
        <p:spPr>
          <a:xfrm>
            <a:off x="3108960" y="112116"/>
            <a:ext cx="5277394" cy="338554"/>
          </a:xfrm>
          <a:prstGeom prst="rect">
            <a:avLst/>
          </a:prstGeom>
          <a:noFill/>
        </p:spPr>
        <p:txBody>
          <a:bodyPr wrap="square" rtlCol="0">
            <a:spAutoFit/>
          </a:bodyPr>
          <a:lstStyle/>
          <a:p>
            <a:pPr algn="ctr"/>
            <a:r>
              <a:rPr lang="es-CR" sz="1600" b="1" dirty="0">
                <a:solidFill>
                  <a:srgbClr val="245178"/>
                </a:solidFill>
                <a:latin typeface="Myriad Pro" panose="020B0503030403020204" pitchFamily="34" charset="0"/>
              </a:rPr>
              <a:t>El cambio empieza en nosotros…</a:t>
            </a:r>
          </a:p>
        </p:txBody>
      </p:sp>
      <p:sp>
        <p:nvSpPr>
          <p:cNvPr id="6" name="Elipse 5">
            <a:extLst>
              <a:ext uri="{FF2B5EF4-FFF2-40B4-BE49-F238E27FC236}">
                <a16:creationId xmlns:a16="http://schemas.microsoft.com/office/drawing/2014/main" id="{6BBA785A-DEA3-44C4-8007-D49D655926B0}"/>
              </a:ext>
            </a:extLst>
          </p:cNvPr>
          <p:cNvSpPr/>
          <p:nvPr/>
        </p:nvSpPr>
        <p:spPr>
          <a:xfrm>
            <a:off x="96521" y="633730"/>
            <a:ext cx="707027" cy="707027"/>
          </a:xfrm>
          <a:prstGeom prst="ellipse">
            <a:avLst/>
          </a:prstGeom>
          <a:solidFill>
            <a:srgbClr val="E2DFD4"/>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pic>
        <p:nvPicPr>
          <p:cNvPr id="7" name="Imagen 6">
            <a:extLst>
              <a:ext uri="{FF2B5EF4-FFF2-40B4-BE49-F238E27FC236}">
                <a16:creationId xmlns:a16="http://schemas.microsoft.com/office/drawing/2014/main" id="{1ACCE5BA-F71E-4334-9511-63AA4FA8C2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349" y="793749"/>
            <a:ext cx="368301" cy="368301"/>
          </a:xfrm>
          <a:prstGeom prst="rect">
            <a:avLst/>
          </a:prstGeom>
        </p:spPr>
      </p:pic>
      <p:sp>
        <p:nvSpPr>
          <p:cNvPr id="12" name="Elipse 11">
            <a:extLst>
              <a:ext uri="{FF2B5EF4-FFF2-40B4-BE49-F238E27FC236}">
                <a16:creationId xmlns:a16="http://schemas.microsoft.com/office/drawing/2014/main" id="{11381A84-0FC2-4A0B-AD47-3CFD274FD396}"/>
              </a:ext>
            </a:extLst>
          </p:cNvPr>
          <p:cNvSpPr/>
          <p:nvPr/>
        </p:nvSpPr>
        <p:spPr>
          <a:xfrm>
            <a:off x="1016546" y="826404"/>
            <a:ext cx="1524908" cy="1524908"/>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16" name="Picture 2" descr="http://movilidad.universiablogs.net/files/unidos.jpg">
            <a:extLst>
              <a:ext uri="{FF2B5EF4-FFF2-40B4-BE49-F238E27FC236}">
                <a16:creationId xmlns:a16="http://schemas.microsoft.com/office/drawing/2014/main" id="{77C185CD-5339-76DE-A468-96D1D381568F}"/>
              </a:ext>
            </a:extLst>
          </p:cNvPr>
          <p:cNvPicPr>
            <a:picLocks noChangeAspect="1" noChangeArrowheads="1"/>
          </p:cNvPicPr>
          <p:nvPr/>
        </p:nvPicPr>
        <p:blipFill>
          <a:blip r:embed="rId5" cstate="print"/>
          <a:srcRect/>
          <a:stretch>
            <a:fillRect/>
          </a:stretch>
        </p:blipFill>
        <p:spPr bwMode="auto">
          <a:xfrm>
            <a:off x="2746147" y="987243"/>
            <a:ext cx="3648468" cy="3648469"/>
          </a:xfrm>
          <a:prstGeom prst="rect">
            <a:avLst/>
          </a:prstGeom>
          <a:ln>
            <a:noFill/>
          </a:ln>
          <a:effectLst>
            <a:softEdge rad="112500"/>
          </a:effectLst>
        </p:spPr>
      </p:pic>
    </p:spTree>
    <p:extLst>
      <p:ext uri="{BB962C8B-B14F-4D97-AF65-F5344CB8AC3E}">
        <p14:creationId xmlns:p14="http://schemas.microsoft.com/office/powerpoint/2010/main" val="1287737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4260F36-53ED-42AB-A464-525E091B59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1975"/>
          </a:xfrm>
          <a:prstGeom prst="rect">
            <a:avLst/>
          </a:prstGeom>
          <a:effectLst>
            <a:outerShdw blurRad="50800" dist="38100" dir="5400000" algn="t" rotWithShape="0">
              <a:prstClr val="black">
                <a:alpha val="40000"/>
              </a:prstClr>
            </a:outerShdw>
          </a:effectLst>
        </p:spPr>
      </p:pic>
      <p:sp>
        <p:nvSpPr>
          <p:cNvPr id="6" name="Elipse 5">
            <a:extLst>
              <a:ext uri="{FF2B5EF4-FFF2-40B4-BE49-F238E27FC236}">
                <a16:creationId xmlns:a16="http://schemas.microsoft.com/office/drawing/2014/main" id="{EDCF269E-5C6E-4EFB-A538-2A7AF71D32F1}"/>
              </a:ext>
            </a:extLst>
          </p:cNvPr>
          <p:cNvSpPr/>
          <p:nvPr/>
        </p:nvSpPr>
        <p:spPr>
          <a:xfrm>
            <a:off x="96521" y="633730"/>
            <a:ext cx="707027" cy="707027"/>
          </a:xfrm>
          <a:prstGeom prst="ellipse">
            <a:avLst/>
          </a:prstGeom>
          <a:solidFill>
            <a:srgbClr val="E2DFD4"/>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sp>
        <p:nvSpPr>
          <p:cNvPr id="8" name="CuadroTexto 7">
            <a:extLst>
              <a:ext uri="{FF2B5EF4-FFF2-40B4-BE49-F238E27FC236}">
                <a16:creationId xmlns:a16="http://schemas.microsoft.com/office/drawing/2014/main" id="{A76FABFB-FBAE-4C2A-A68C-4167183BE2A3}"/>
              </a:ext>
            </a:extLst>
          </p:cNvPr>
          <p:cNvSpPr txBox="1"/>
          <p:nvPr/>
        </p:nvSpPr>
        <p:spPr>
          <a:xfrm>
            <a:off x="3175000" y="109498"/>
            <a:ext cx="5200650" cy="338554"/>
          </a:xfrm>
          <a:prstGeom prst="rect">
            <a:avLst/>
          </a:prstGeom>
          <a:noFill/>
        </p:spPr>
        <p:txBody>
          <a:bodyPr wrap="square" rtlCol="0">
            <a:spAutoFit/>
          </a:bodyPr>
          <a:lstStyle/>
          <a:p>
            <a:pPr algn="ctr"/>
            <a:r>
              <a:rPr lang="es-CR" sz="1600" b="1" dirty="0">
                <a:solidFill>
                  <a:srgbClr val="245178"/>
                </a:solidFill>
                <a:latin typeface="Myriad Pro" panose="020B0503030403020204" pitchFamily="34" charset="0"/>
              </a:rPr>
              <a:t>Sustento Legal</a:t>
            </a:r>
          </a:p>
        </p:txBody>
      </p:sp>
      <p:grpSp>
        <p:nvGrpSpPr>
          <p:cNvPr id="43" name="Grupo 42">
            <a:extLst>
              <a:ext uri="{FF2B5EF4-FFF2-40B4-BE49-F238E27FC236}">
                <a16:creationId xmlns:a16="http://schemas.microsoft.com/office/drawing/2014/main" id="{9A4AD47B-A392-4B1D-9CE0-2CE52BC59B82}"/>
              </a:ext>
            </a:extLst>
          </p:cNvPr>
          <p:cNvGrpSpPr/>
          <p:nvPr/>
        </p:nvGrpSpPr>
        <p:grpSpPr>
          <a:xfrm>
            <a:off x="3471281" y="624582"/>
            <a:ext cx="2437843" cy="2909085"/>
            <a:chOff x="972107" y="705869"/>
            <a:chExt cx="2437843" cy="2909085"/>
          </a:xfrm>
        </p:grpSpPr>
        <p:grpSp>
          <p:nvGrpSpPr>
            <p:cNvPr id="19" name="Grupo 18">
              <a:extLst>
                <a:ext uri="{FF2B5EF4-FFF2-40B4-BE49-F238E27FC236}">
                  <a16:creationId xmlns:a16="http://schemas.microsoft.com/office/drawing/2014/main" id="{43ABC04E-DE38-40DE-A0FC-F45ACF51C48E}"/>
                </a:ext>
              </a:extLst>
            </p:cNvPr>
            <p:cNvGrpSpPr/>
            <p:nvPr/>
          </p:nvGrpSpPr>
          <p:grpSpPr>
            <a:xfrm>
              <a:off x="972107" y="705869"/>
              <a:ext cx="2437843" cy="2909085"/>
              <a:chOff x="1270000" y="1375649"/>
              <a:chExt cx="1905000" cy="2998461"/>
            </a:xfrm>
            <a:effectLst>
              <a:outerShdw blurRad="50800" dist="38100" dir="5400000" algn="t" rotWithShape="0">
                <a:prstClr val="black">
                  <a:alpha val="40000"/>
                </a:prstClr>
              </a:outerShdw>
            </a:effectLst>
          </p:grpSpPr>
          <p:sp>
            <p:nvSpPr>
              <p:cNvPr id="11" name="Rectángulo 10">
                <a:extLst>
                  <a:ext uri="{FF2B5EF4-FFF2-40B4-BE49-F238E27FC236}">
                    <a16:creationId xmlns:a16="http://schemas.microsoft.com/office/drawing/2014/main" id="{A542710A-5920-40E5-8876-4DF3D67E186A}"/>
                  </a:ext>
                </a:extLst>
              </p:cNvPr>
              <p:cNvSpPr/>
              <p:nvPr/>
            </p:nvSpPr>
            <p:spPr>
              <a:xfrm>
                <a:off x="1270000" y="1745210"/>
                <a:ext cx="1905000" cy="26289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7" name="Diagrama de flujo: terminador 16">
                <a:extLst>
                  <a:ext uri="{FF2B5EF4-FFF2-40B4-BE49-F238E27FC236}">
                    <a16:creationId xmlns:a16="http://schemas.microsoft.com/office/drawing/2014/main" id="{0DC43978-AC03-416F-8550-4E2D662F7F99}"/>
                  </a:ext>
                </a:extLst>
              </p:cNvPr>
              <p:cNvSpPr/>
              <p:nvPr/>
            </p:nvSpPr>
            <p:spPr>
              <a:xfrm>
                <a:off x="1270000" y="1494820"/>
                <a:ext cx="1905000" cy="61617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5" name="Diagrama de flujo: terminador 14">
                <a:extLst>
                  <a:ext uri="{FF2B5EF4-FFF2-40B4-BE49-F238E27FC236}">
                    <a16:creationId xmlns:a16="http://schemas.microsoft.com/office/drawing/2014/main" id="{5CA9805D-1291-45CA-8009-9B3AA783E132}"/>
                  </a:ext>
                </a:extLst>
              </p:cNvPr>
              <p:cNvSpPr/>
              <p:nvPr/>
            </p:nvSpPr>
            <p:spPr>
              <a:xfrm>
                <a:off x="1325561" y="1440049"/>
                <a:ext cx="1793875" cy="616170"/>
              </a:xfrm>
              <a:prstGeom prst="flowChartTerminator">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6" name="CuadroTexto 15">
                <a:extLst>
                  <a:ext uri="{FF2B5EF4-FFF2-40B4-BE49-F238E27FC236}">
                    <a16:creationId xmlns:a16="http://schemas.microsoft.com/office/drawing/2014/main" id="{90BEEA0C-3094-4F63-8263-CEC902089CE4}"/>
                  </a:ext>
                </a:extLst>
              </p:cNvPr>
              <p:cNvSpPr txBox="1"/>
              <p:nvPr/>
            </p:nvSpPr>
            <p:spPr>
              <a:xfrm>
                <a:off x="1325560" y="1375649"/>
                <a:ext cx="1793875" cy="761358"/>
              </a:xfrm>
              <a:prstGeom prst="rect">
                <a:avLst/>
              </a:prstGeom>
              <a:noFill/>
            </p:spPr>
            <p:txBody>
              <a:bodyPr wrap="square" rtlCol="0">
                <a:spAutoFit/>
              </a:bodyPr>
              <a:lstStyle/>
              <a:p>
                <a:pPr algn="ctr"/>
                <a:r>
                  <a:rPr lang="es-CR" sz="1400" b="1" dirty="0">
                    <a:solidFill>
                      <a:schemeClr val="bg1"/>
                    </a:solidFill>
                  </a:rPr>
                  <a:t>Ley 8839 </a:t>
                </a:r>
              </a:p>
              <a:p>
                <a:pPr algn="ctr"/>
                <a:r>
                  <a:rPr lang="es-CR" sz="1400" b="1" dirty="0">
                    <a:solidFill>
                      <a:schemeClr val="bg1"/>
                    </a:solidFill>
                  </a:rPr>
                  <a:t>Ley para la Gestión Integral de Residuos</a:t>
                </a:r>
              </a:p>
            </p:txBody>
          </p:sp>
        </p:grpSp>
        <p:sp>
          <p:nvSpPr>
            <p:cNvPr id="30" name="CuadroTexto 29">
              <a:extLst>
                <a:ext uri="{FF2B5EF4-FFF2-40B4-BE49-F238E27FC236}">
                  <a16:creationId xmlns:a16="http://schemas.microsoft.com/office/drawing/2014/main" id="{E5838609-EE89-4009-93E4-D3DD3D304123}"/>
                </a:ext>
              </a:extLst>
            </p:cNvPr>
            <p:cNvSpPr txBox="1"/>
            <p:nvPr/>
          </p:nvSpPr>
          <p:spPr>
            <a:xfrm>
              <a:off x="972107" y="1394063"/>
              <a:ext cx="2437843" cy="2123658"/>
            </a:xfrm>
            <a:prstGeom prst="rect">
              <a:avLst/>
            </a:prstGeom>
            <a:noFill/>
          </p:spPr>
          <p:txBody>
            <a:bodyPr wrap="square" rtlCol="0">
              <a:spAutoFit/>
            </a:bodyPr>
            <a:lstStyle/>
            <a:p>
              <a:pPr algn="ctr"/>
              <a:r>
                <a:rPr lang="es-ES_tradnl" sz="1100" dirty="0"/>
                <a:t>Las instituciones de la Administración Pública, empresas públicas y municipalidades </a:t>
              </a:r>
              <a:r>
                <a:rPr lang="es-ES_tradnl" sz="1100" b="1" i="1" dirty="0"/>
                <a:t>implementarán sistemas de gestión ambiental en todas sus dependencias</a:t>
              </a:r>
              <a:r>
                <a:rPr lang="es-ES_tradnl" sz="1100" dirty="0"/>
                <a:t>, así como programas de capacitación para el desempeño ambiental en la prestación de servicios públicos y el desarrollo de hábitos de consumo y el manejo adecuado que tendrán por objeto prevenir y minimizar la generación de residuos</a:t>
              </a:r>
              <a:endParaRPr lang="es-CR" sz="1100" dirty="0"/>
            </a:p>
          </p:txBody>
        </p:sp>
      </p:grpSp>
      <p:grpSp>
        <p:nvGrpSpPr>
          <p:cNvPr id="44" name="Grupo 43">
            <a:extLst>
              <a:ext uri="{FF2B5EF4-FFF2-40B4-BE49-F238E27FC236}">
                <a16:creationId xmlns:a16="http://schemas.microsoft.com/office/drawing/2014/main" id="{FB35A1EE-DAD1-4F88-94E6-0A66E056405F}"/>
              </a:ext>
            </a:extLst>
          </p:cNvPr>
          <p:cNvGrpSpPr/>
          <p:nvPr/>
        </p:nvGrpSpPr>
        <p:grpSpPr>
          <a:xfrm>
            <a:off x="446595" y="1585933"/>
            <a:ext cx="2437843" cy="3081450"/>
            <a:chOff x="3543315" y="768350"/>
            <a:chExt cx="2437843" cy="3081450"/>
          </a:xfrm>
        </p:grpSpPr>
        <p:grpSp>
          <p:nvGrpSpPr>
            <p:cNvPr id="20" name="Grupo 19">
              <a:extLst>
                <a:ext uri="{FF2B5EF4-FFF2-40B4-BE49-F238E27FC236}">
                  <a16:creationId xmlns:a16="http://schemas.microsoft.com/office/drawing/2014/main" id="{DAEB147B-C02A-4DA9-8A95-4D6CD4D0B6D3}"/>
                </a:ext>
              </a:extLst>
            </p:cNvPr>
            <p:cNvGrpSpPr/>
            <p:nvPr/>
          </p:nvGrpSpPr>
          <p:grpSpPr>
            <a:xfrm>
              <a:off x="3543315" y="768350"/>
              <a:ext cx="2437843" cy="2846605"/>
              <a:chOff x="1270000" y="1440049"/>
              <a:chExt cx="1905000" cy="2934061"/>
            </a:xfrm>
            <a:effectLst>
              <a:outerShdw blurRad="50800" dist="38100" dir="5400000" algn="t" rotWithShape="0">
                <a:prstClr val="black">
                  <a:alpha val="40000"/>
                </a:prstClr>
              </a:outerShdw>
            </a:effectLst>
          </p:grpSpPr>
          <p:sp>
            <p:nvSpPr>
              <p:cNvPr id="21" name="Rectángulo 20">
                <a:extLst>
                  <a:ext uri="{FF2B5EF4-FFF2-40B4-BE49-F238E27FC236}">
                    <a16:creationId xmlns:a16="http://schemas.microsoft.com/office/drawing/2014/main" id="{F09CC511-2368-49D6-9875-5B0BD2F3E93A}"/>
                  </a:ext>
                </a:extLst>
              </p:cNvPr>
              <p:cNvSpPr/>
              <p:nvPr/>
            </p:nvSpPr>
            <p:spPr>
              <a:xfrm>
                <a:off x="1270000" y="1745210"/>
                <a:ext cx="1905000" cy="26289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2" name="Diagrama de flujo: terminador 21">
                <a:extLst>
                  <a:ext uri="{FF2B5EF4-FFF2-40B4-BE49-F238E27FC236}">
                    <a16:creationId xmlns:a16="http://schemas.microsoft.com/office/drawing/2014/main" id="{BCFFDC12-84C1-4C30-B889-3754422A4BFC}"/>
                  </a:ext>
                </a:extLst>
              </p:cNvPr>
              <p:cNvSpPr/>
              <p:nvPr/>
            </p:nvSpPr>
            <p:spPr>
              <a:xfrm>
                <a:off x="1270000" y="1494820"/>
                <a:ext cx="1905000" cy="61617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3" name="Diagrama de flujo: terminador 22">
                <a:extLst>
                  <a:ext uri="{FF2B5EF4-FFF2-40B4-BE49-F238E27FC236}">
                    <a16:creationId xmlns:a16="http://schemas.microsoft.com/office/drawing/2014/main" id="{001AA24F-C2CF-4DAB-B078-B7BC2D0FA649}"/>
                  </a:ext>
                </a:extLst>
              </p:cNvPr>
              <p:cNvSpPr/>
              <p:nvPr/>
            </p:nvSpPr>
            <p:spPr>
              <a:xfrm>
                <a:off x="1325561" y="1440049"/>
                <a:ext cx="1793875" cy="616170"/>
              </a:xfrm>
              <a:prstGeom prst="flowChartTerminator">
                <a:avLst/>
              </a:pr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4" name="CuadroTexto 23">
                <a:extLst>
                  <a:ext uri="{FF2B5EF4-FFF2-40B4-BE49-F238E27FC236}">
                    <a16:creationId xmlns:a16="http://schemas.microsoft.com/office/drawing/2014/main" id="{5E81C88F-E88C-4858-B1C8-C689ACC475A0}"/>
                  </a:ext>
                </a:extLst>
              </p:cNvPr>
              <p:cNvSpPr txBox="1"/>
              <p:nvPr/>
            </p:nvSpPr>
            <p:spPr>
              <a:xfrm>
                <a:off x="1325562" y="1482837"/>
                <a:ext cx="1793875" cy="539295"/>
              </a:xfrm>
              <a:prstGeom prst="rect">
                <a:avLst/>
              </a:prstGeom>
              <a:noFill/>
            </p:spPr>
            <p:txBody>
              <a:bodyPr wrap="square" rtlCol="0">
                <a:spAutoFit/>
              </a:bodyPr>
              <a:lstStyle/>
              <a:p>
                <a:pPr algn="ctr"/>
                <a:r>
                  <a:rPr lang="es-MX" sz="1400" b="1" dirty="0">
                    <a:solidFill>
                      <a:schemeClr val="accent1">
                        <a:lumMod val="75000"/>
                      </a:schemeClr>
                    </a:solidFill>
                  </a:rPr>
                  <a:t>Decreto Ejecutivo No. 36499-S-MINAET</a:t>
                </a:r>
                <a:endParaRPr lang="es-CR" sz="1400" b="1" dirty="0">
                  <a:solidFill>
                    <a:schemeClr val="accent1">
                      <a:lumMod val="75000"/>
                    </a:schemeClr>
                  </a:solidFill>
                </a:endParaRPr>
              </a:p>
            </p:txBody>
          </p:sp>
        </p:grpSp>
        <p:sp>
          <p:nvSpPr>
            <p:cNvPr id="31" name="CuadroTexto 30">
              <a:extLst>
                <a:ext uri="{FF2B5EF4-FFF2-40B4-BE49-F238E27FC236}">
                  <a16:creationId xmlns:a16="http://schemas.microsoft.com/office/drawing/2014/main" id="{90AD7658-DDA9-438A-A5BF-EE207DC4C9F3}"/>
                </a:ext>
              </a:extLst>
            </p:cNvPr>
            <p:cNvSpPr txBox="1"/>
            <p:nvPr/>
          </p:nvSpPr>
          <p:spPr>
            <a:xfrm>
              <a:off x="3614416" y="1468764"/>
              <a:ext cx="2295635" cy="2381036"/>
            </a:xfrm>
            <a:prstGeom prst="rect">
              <a:avLst/>
            </a:prstGeom>
            <a:noFill/>
          </p:spPr>
          <p:txBody>
            <a:bodyPr wrap="square" rtlCol="0">
              <a:spAutoFit/>
            </a:bodyPr>
            <a:lstStyle/>
            <a:p>
              <a:pPr algn="ctr" defTabSz="422275">
                <a:lnSpc>
                  <a:spcPct val="90000"/>
                </a:lnSpc>
                <a:spcAft>
                  <a:spcPct val="35000"/>
                </a:spcAft>
                <a:defRPr/>
              </a:pPr>
              <a:r>
                <a:rPr lang="es-CR" sz="1050" b="1" dirty="0"/>
                <a:t>Reglamento para la Elaboración de Programas de Gestión Ambiental Institucional en el Sector Público de Costa Rica y su modificación el DE #43209</a:t>
              </a:r>
            </a:p>
            <a:p>
              <a:pPr algn="just" defTabSz="422275">
                <a:lnSpc>
                  <a:spcPct val="90000"/>
                </a:lnSpc>
                <a:spcAft>
                  <a:spcPct val="35000"/>
                </a:spcAft>
                <a:defRPr/>
              </a:pPr>
              <a:r>
                <a:rPr lang="es-ES_tradnl" sz="900" b="1" dirty="0"/>
                <a:t>Artículo 3º—Alcance de los PGAI: </a:t>
              </a:r>
              <a:r>
                <a:rPr lang="es-ES_tradnl" sz="900" dirty="0"/>
                <a:t>Todas las instituciones de la Administración Pública implementarán un Programa de Gestión Ambiental Institucional.</a:t>
              </a:r>
            </a:p>
            <a:p>
              <a:pPr algn="just" defTabSz="422275">
                <a:lnSpc>
                  <a:spcPct val="90000"/>
                </a:lnSpc>
                <a:spcAft>
                  <a:spcPct val="35000"/>
                </a:spcAft>
                <a:defRPr/>
              </a:pPr>
              <a:r>
                <a:rPr lang="es-ES_tradnl" sz="900" b="1" dirty="0"/>
                <a:t>Artículo 12.—Responsabilidad y seguimiento:</a:t>
              </a:r>
              <a:r>
                <a:rPr lang="es-ES_tradnl" sz="900" dirty="0"/>
                <a:t> El jerarca de cada institución será el responsable del cumplimiento del PGAI de conformidad con los artículos 98, 99 y 100 de la Ley General de la Administración Pública</a:t>
              </a:r>
              <a:endParaRPr lang="es-CR" sz="900" dirty="0"/>
            </a:p>
            <a:p>
              <a:pPr algn="ctr"/>
              <a:endParaRPr lang="es-CR" sz="1050" b="1" dirty="0"/>
            </a:p>
          </p:txBody>
        </p:sp>
      </p:grpSp>
      <p:grpSp>
        <p:nvGrpSpPr>
          <p:cNvPr id="45" name="Grupo 44">
            <a:extLst>
              <a:ext uri="{FF2B5EF4-FFF2-40B4-BE49-F238E27FC236}">
                <a16:creationId xmlns:a16="http://schemas.microsoft.com/office/drawing/2014/main" id="{3D3E6487-53DF-4E65-A504-7C4BF0D6441A}"/>
              </a:ext>
            </a:extLst>
          </p:cNvPr>
          <p:cNvGrpSpPr/>
          <p:nvPr/>
        </p:nvGrpSpPr>
        <p:grpSpPr>
          <a:xfrm>
            <a:off x="6495967" y="1610808"/>
            <a:ext cx="2437843" cy="3056575"/>
            <a:chOff x="6111611" y="768350"/>
            <a:chExt cx="2437843" cy="3056575"/>
          </a:xfrm>
        </p:grpSpPr>
        <p:grpSp>
          <p:nvGrpSpPr>
            <p:cNvPr id="25" name="Grupo 24">
              <a:extLst>
                <a:ext uri="{FF2B5EF4-FFF2-40B4-BE49-F238E27FC236}">
                  <a16:creationId xmlns:a16="http://schemas.microsoft.com/office/drawing/2014/main" id="{E0FE0815-3BBF-49DA-BA19-62080C0B9652}"/>
                </a:ext>
              </a:extLst>
            </p:cNvPr>
            <p:cNvGrpSpPr/>
            <p:nvPr/>
          </p:nvGrpSpPr>
          <p:grpSpPr>
            <a:xfrm>
              <a:off x="6111611" y="768350"/>
              <a:ext cx="2437843" cy="2846605"/>
              <a:chOff x="1270000" y="1440049"/>
              <a:chExt cx="1905000" cy="2934061"/>
            </a:xfrm>
            <a:effectLst>
              <a:outerShdw blurRad="50800" dist="38100" dir="5400000" algn="t" rotWithShape="0">
                <a:prstClr val="black">
                  <a:alpha val="40000"/>
                </a:prstClr>
              </a:outerShdw>
            </a:effectLst>
          </p:grpSpPr>
          <p:sp>
            <p:nvSpPr>
              <p:cNvPr id="26" name="Rectángulo 25">
                <a:extLst>
                  <a:ext uri="{FF2B5EF4-FFF2-40B4-BE49-F238E27FC236}">
                    <a16:creationId xmlns:a16="http://schemas.microsoft.com/office/drawing/2014/main" id="{422F57EE-BFB6-4145-9901-540D3B642F63}"/>
                  </a:ext>
                </a:extLst>
              </p:cNvPr>
              <p:cNvSpPr/>
              <p:nvPr/>
            </p:nvSpPr>
            <p:spPr>
              <a:xfrm>
                <a:off x="1270000" y="1745210"/>
                <a:ext cx="1905000" cy="26289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7" name="Diagrama de flujo: terminador 26">
                <a:extLst>
                  <a:ext uri="{FF2B5EF4-FFF2-40B4-BE49-F238E27FC236}">
                    <a16:creationId xmlns:a16="http://schemas.microsoft.com/office/drawing/2014/main" id="{04D814DF-5AE8-475B-95EC-4F0F9426CA6D}"/>
                  </a:ext>
                </a:extLst>
              </p:cNvPr>
              <p:cNvSpPr/>
              <p:nvPr/>
            </p:nvSpPr>
            <p:spPr>
              <a:xfrm>
                <a:off x="1270000" y="1494820"/>
                <a:ext cx="1905000" cy="61617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8" name="Diagrama de flujo: terminador 27">
                <a:extLst>
                  <a:ext uri="{FF2B5EF4-FFF2-40B4-BE49-F238E27FC236}">
                    <a16:creationId xmlns:a16="http://schemas.microsoft.com/office/drawing/2014/main" id="{BEC4A0DB-7D96-4065-9772-FEFD92B5046B}"/>
                  </a:ext>
                </a:extLst>
              </p:cNvPr>
              <p:cNvSpPr/>
              <p:nvPr/>
            </p:nvSpPr>
            <p:spPr>
              <a:xfrm>
                <a:off x="1325561" y="1440049"/>
                <a:ext cx="1793875" cy="616170"/>
              </a:xfrm>
              <a:prstGeom prst="flowChartTerminator">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9" name="CuadroTexto 28">
                <a:extLst>
                  <a:ext uri="{FF2B5EF4-FFF2-40B4-BE49-F238E27FC236}">
                    <a16:creationId xmlns:a16="http://schemas.microsoft.com/office/drawing/2014/main" id="{D3285B29-E122-41A3-AC46-046BFD543149}"/>
                  </a:ext>
                </a:extLst>
              </p:cNvPr>
              <p:cNvSpPr txBox="1"/>
              <p:nvPr/>
            </p:nvSpPr>
            <p:spPr>
              <a:xfrm>
                <a:off x="1325561" y="1468594"/>
                <a:ext cx="1793875" cy="539295"/>
              </a:xfrm>
              <a:prstGeom prst="rect">
                <a:avLst/>
              </a:prstGeom>
              <a:noFill/>
            </p:spPr>
            <p:txBody>
              <a:bodyPr wrap="square" rtlCol="0">
                <a:spAutoFit/>
              </a:bodyPr>
              <a:lstStyle/>
              <a:p>
                <a:pPr algn="ctr"/>
                <a:r>
                  <a:rPr lang="es-CR" sz="1400" b="1" dirty="0">
                    <a:solidFill>
                      <a:schemeClr val="bg1"/>
                    </a:solidFill>
                  </a:rPr>
                  <a:t>Decreto Ejecutivo No. 37567-S-MINAET-H</a:t>
                </a:r>
              </a:p>
            </p:txBody>
          </p:sp>
        </p:grpSp>
        <p:sp>
          <p:nvSpPr>
            <p:cNvPr id="33" name="Rectángulo 32">
              <a:extLst>
                <a:ext uri="{FF2B5EF4-FFF2-40B4-BE49-F238E27FC236}">
                  <a16:creationId xmlns:a16="http://schemas.microsoft.com/office/drawing/2014/main" id="{99CBD162-F0F2-41F8-9CFC-C2F5FF9F3A09}"/>
                </a:ext>
              </a:extLst>
            </p:cNvPr>
            <p:cNvSpPr/>
            <p:nvPr/>
          </p:nvSpPr>
          <p:spPr>
            <a:xfrm>
              <a:off x="6111611" y="2678513"/>
              <a:ext cx="2437843" cy="943203"/>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solidFill>
                  <a:schemeClr val="accent6">
                    <a:lumMod val="40000"/>
                    <a:lumOff val="60000"/>
                  </a:schemeClr>
                </a:solidFill>
              </a:endParaRPr>
            </a:p>
          </p:txBody>
        </p:sp>
        <p:sp>
          <p:nvSpPr>
            <p:cNvPr id="32" name="CuadroTexto 31">
              <a:extLst>
                <a:ext uri="{FF2B5EF4-FFF2-40B4-BE49-F238E27FC236}">
                  <a16:creationId xmlns:a16="http://schemas.microsoft.com/office/drawing/2014/main" id="{AEAF8551-CD65-41E7-9AFE-E6D7045B67E5}"/>
                </a:ext>
              </a:extLst>
            </p:cNvPr>
            <p:cNvSpPr txBox="1"/>
            <p:nvPr/>
          </p:nvSpPr>
          <p:spPr>
            <a:xfrm>
              <a:off x="6111611" y="1419651"/>
              <a:ext cx="2437843" cy="2405274"/>
            </a:xfrm>
            <a:prstGeom prst="rect">
              <a:avLst/>
            </a:prstGeom>
            <a:noFill/>
          </p:spPr>
          <p:txBody>
            <a:bodyPr wrap="square" rtlCol="0">
              <a:spAutoFit/>
            </a:bodyPr>
            <a:lstStyle/>
            <a:p>
              <a:pPr algn="ctr" defTabSz="422275">
                <a:lnSpc>
                  <a:spcPct val="90000"/>
                </a:lnSpc>
                <a:spcAft>
                  <a:spcPct val="35000"/>
                </a:spcAft>
                <a:defRPr/>
              </a:pPr>
              <a:r>
                <a:rPr lang="es-MX" sz="1050" b="1" dirty="0"/>
                <a:t>Reglamento General a la Ley para la Gestión Integral de Residuos</a:t>
              </a:r>
            </a:p>
            <a:p>
              <a:pPr algn="ctr" defTabSz="422275">
                <a:lnSpc>
                  <a:spcPct val="90000"/>
                </a:lnSpc>
                <a:spcAft>
                  <a:spcPct val="35000"/>
                </a:spcAft>
                <a:defRPr/>
              </a:pPr>
              <a:r>
                <a:rPr lang="es-MX" sz="1050" b="1" dirty="0"/>
                <a:t>Artículo 27°- De los Sistemas de Gestión Ambiental Institucional </a:t>
              </a:r>
              <a:endParaRPr lang="es-CR" sz="1050" dirty="0"/>
            </a:p>
            <a:p>
              <a:pPr algn="just" defTabSz="422275">
                <a:lnSpc>
                  <a:spcPct val="90000"/>
                </a:lnSpc>
                <a:spcAft>
                  <a:spcPct val="35000"/>
                </a:spcAft>
                <a:defRPr/>
              </a:pPr>
              <a:r>
                <a:rPr lang="es-MX" sz="900" dirty="0"/>
                <a:t>Las instituciones de la Administración Pública, empresas públicas y municipalidades, para cumplir con el requisito de contar con un sistema de gestión ambiental, según lo establece el artículo 28 de la Ley No. 8839, deben elaborar e implementar Programas de Gestión Ambiental Institucional, tal como se establece en el Reglamento para la Elaboración de Programas de Gestión Ambiental Institucional en el Sector Público de Costa Rica. </a:t>
              </a:r>
              <a:endParaRPr lang="es-CR" sz="900" dirty="0"/>
            </a:p>
            <a:p>
              <a:pPr algn="ctr" defTabSz="324000"/>
              <a:endParaRPr lang="es-CR" sz="1050" b="1" dirty="0"/>
            </a:p>
            <a:p>
              <a:pPr algn="ctr" defTabSz="324000"/>
              <a:r>
                <a:rPr lang="es-CR" sz="1050" b="1" dirty="0"/>
                <a:t>.</a:t>
              </a:r>
            </a:p>
          </p:txBody>
        </p:sp>
      </p:grpSp>
      <p:pic>
        <p:nvPicPr>
          <p:cNvPr id="4" name="Imagen 3">
            <a:extLst>
              <a:ext uri="{FF2B5EF4-FFF2-40B4-BE49-F238E27FC236}">
                <a16:creationId xmlns:a16="http://schemas.microsoft.com/office/drawing/2014/main" id="{E75340A4-C025-4558-8E10-DBABE198F0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 y="-1525"/>
            <a:ext cx="9147238" cy="5143500"/>
          </a:xfrm>
          <a:prstGeom prst="rect">
            <a:avLst/>
          </a:prstGeom>
        </p:spPr>
      </p:pic>
      <p:pic>
        <p:nvPicPr>
          <p:cNvPr id="47" name="Imagen 46">
            <a:extLst>
              <a:ext uri="{FF2B5EF4-FFF2-40B4-BE49-F238E27FC236}">
                <a16:creationId xmlns:a16="http://schemas.microsoft.com/office/drawing/2014/main" id="{CFC04B70-390F-1B4E-B663-89D6287AD2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025" y="819113"/>
            <a:ext cx="348017" cy="348017"/>
          </a:xfrm>
          <a:prstGeom prst="rect">
            <a:avLst/>
          </a:prstGeom>
        </p:spPr>
      </p:pic>
    </p:spTree>
    <p:extLst>
      <p:ext uri="{BB962C8B-B14F-4D97-AF65-F5344CB8AC3E}">
        <p14:creationId xmlns:p14="http://schemas.microsoft.com/office/powerpoint/2010/main" val="336561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up)">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up)">
                                      <p:cBhvr>
                                        <p:cTn id="1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33378F4-4EEB-4FA8-A0E7-BCF1841E32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
            <a:ext cx="9144000" cy="5141975"/>
          </a:xfrm>
          <a:prstGeom prst="rect">
            <a:avLst/>
          </a:prstGeom>
          <a:effectLst>
            <a:outerShdw blurRad="50800" dist="38100" dir="5400000" algn="t" rotWithShape="0">
              <a:prstClr val="black">
                <a:alpha val="40000"/>
              </a:prstClr>
            </a:outerShdw>
          </a:effectLst>
        </p:spPr>
      </p:pic>
      <p:pic>
        <p:nvPicPr>
          <p:cNvPr id="8" name="Imagen 7">
            <a:extLst>
              <a:ext uri="{FF2B5EF4-FFF2-40B4-BE49-F238E27FC236}">
                <a16:creationId xmlns:a16="http://schemas.microsoft.com/office/drawing/2014/main" id="{8C694D1A-7358-45DF-B000-DE6310EAB3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675" y="556788"/>
            <a:ext cx="8678934" cy="4482277"/>
          </a:xfrm>
          <a:prstGeom prst="rect">
            <a:avLst/>
          </a:prstGeom>
        </p:spPr>
      </p:pic>
      <p:sp>
        <p:nvSpPr>
          <p:cNvPr id="4" name="CuadroTexto 3">
            <a:extLst>
              <a:ext uri="{FF2B5EF4-FFF2-40B4-BE49-F238E27FC236}">
                <a16:creationId xmlns:a16="http://schemas.microsoft.com/office/drawing/2014/main" id="{DC071D9B-C035-4C26-B101-E1EDAE50AD3C}"/>
              </a:ext>
            </a:extLst>
          </p:cNvPr>
          <p:cNvSpPr txBox="1"/>
          <p:nvPr/>
        </p:nvSpPr>
        <p:spPr>
          <a:xfrm>
            <a:off x="3352800" y="109498"/>
            <a:ext cx="4622800" cy="338554"/>
          </a:xfrm>
          <a:prstGeom prst="rect">
            <a:avLst/>
          </a:prstGeom>
          <a:noFill/>
        </p:spPr>
        <p:txBody>
          <a:bodyPr wrap="square" rtlCol="0">
            <a:spAutoFit/>
          </a:bodyPr>
          <a:lstStyle/>
          <a:p>
            <a:pPr algn="ctr"/>
            <a:r>
              <a:rPr lang="es-CR" sz="1600" b="1" dirty="0">
                <a:solidFill>
                  <a:srgbClr val="245178"/>
                </a:solidFill>
                <a:latin typeface="Myriad Pro" panose="020B0503030403020204" pitchFamily="34" charset="0"/>
              </a:rPr>
              <a:t>Sustento Legal</a:t>
            </a:r>
          </a:p>
        </p:txBody>
      </p:sp>
      <p:pic>
        <p:nvPicPr>
          <p:cNvPr id="12" name="Imagen 11">
            <a:extLst>
              <a:ext uri="{FF2B5EF4-FFF2-40B4-BE49-F238E27FC236}">
                <a16:creationId xmlns:a16="http://schemas.microsoft.com/office/drawing/2014/main" id="{FD3DF37F-6B70-4BED-B42F-D35E4D5CA7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5423" y="2585003"/>
            <a:ext cx="543254" cy="587601"/>
          </a:xfrm>
          <a:prstGeom prst="rect">
            <a:avLst/>
          </a:prstGeom>
          <a:effectLst>
            <a:outerShdw blurRad="50800" dist="38100" dir="5400000" algn="t" rotWithShape="0">
              <a:prstClr val="black">
                <a:alpha val="40000"/>
              </a:prstClr>
            </a:outerShdw>
          </a:effectLst>
        </p:spPr>
      </p:pic>
      <p:grpSp>
        <p:nvGrpSpPr>
          <p:cNvPr id="17" name="Grupo 16">
            <a:extLst>
              <a:ext uri="{FF2B5EF4-FFF2-40B4-BE49-F238E27FC236}">
                <a16:creationId xmlns:a16="http://schemas.microsoft.com/office/drawing/2014/main" id="{1ED69E0E-7BC8-4B94-B34E-123658F920E8}"/>
              </a:ext>
            </a:extLst>
          </p:cNvPr>
          <p:cNvGrpSpPr/>
          <p:nvPr/>
        </p:nvGrpSpPr>
        <p:grpSpPr>
          <a:xfrm>
            <a:off x="4686188" y="1118597"/>
            <a:ext cx="3898099" cy="3682991"/>
            <a:chOff x="557807" y="1044442"/>
            <a:chExt cx="3607156" cy="3316231"/>
          </a:xfrm>
        </p:grpSpPr>
        <p:pic>
          <p:nvPicPr>
            <p:cNvPr id="10" name="Imagen 9">
              <a:extLst>
                <a:ext uri="{FF2B5EF4-FFF2-40B4-BE49-F238E27FC236}">
                  <a16:creationId xmlns:a16="http://schemas.microsoft.com/office/drawing/2014/main" id="{191CAADE-0121-4300-8CAB-79647E1A6D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220" y="1044442"/>
              <a:ext cx="3602743" cy="3316231"/>
            </a:xfrm>
            <a:prstGeom prst="rect">
              <a:avLst/>
            </a:prstGeom>
            <a:effectLst>
              <a:outerShdw blurRad="50800" dist="38100" dir="5400000" algn="t" rotWithShape="0">
                <a:prstClr val="black">
                  <a:alpha val="40000"/>
                </a:prstClr>
              </a:outerShdw>
            </a:effectLst>
          </p:spPr>
        </p:pic>
        <p:sp>
          <p:nvSpPr>
            <p:cNvPr id="15" name="CuadroTexto 14">
              <a:extLst>
                <a:ext uri="{FF2B5EF4-FFF2-40B4-BE49-F238E27FC236}">
                  <a16:creationId xmlns:a16="http://schemas.microsoft.com/office/drawing/2014/main" id="{01A02FAF-4223-48D0-9571-A871C51F04A1}"/>
                </a:ext>
              </a:extLst>
            </p:cNvPr>
            <p:cNvSpPr txBox="1"/>
            <p:nvPr/>
          </p:nvSpPr>
          <p:spPr>
            <a:xfrm>
              <a:off x="557807" y="2580027"/>
              <a:ext cx="3539244" cy="1323439"/>
            </a:xfrm>
            <a:prstGeom prst="rect">
              <a:avLst/>
            </a:prstGeom>
            <a:noFill/>
          </p:spPr>
          <p:txBody>
            <a:bodyPr wrap="square" rtlCol="0">
              <a:spAutoFit/>
            </a:bodyPr>
            <a:lstStyle/>
            <a:p>
              <a:pPr algn="ctr">
                <a:defRPr/>
              </a:pPr>
              <a:r>
                <a:rPr lang="es-MX" sz="1000" b="1" dirty="0">
                  <a:solidFill>
                    <a:srgbClr val="245178"/>
                  </a:solidFill>
                  <a:latin typeface="Myriad Pro" panose="020B0503030403020204" pitchFamily="34" charset="0"/>
                </a:rPr>
                <a:t>Política de austeridad del gasto público</a:t>
              </a:r>
              <a:r>
                <a:rPr lang="es-MX" sz="1000" dirty="0">
                  <a:solidFill>
                    <a:srgbClr val="245178"/>
                  </a:solidFill>
                  <a:latin typeface="Myriad Pro" panose="020B0503030403020204" pitchFamily="34" charset="0"/>
                </a:rPr>
                <a:t>:</a:t>
              </a:r>
            </a:p>
            <a:p>
              <a:pPr marL="88900" indent="-88900" algn="just">
                <a:buFont typeface="Wingdings" pitchFamily="2" charset="2"/>
                <a:buChar char="§"/>
                <a:defRPr/>
              </a:pPr>
              <a:r>
                <a:rPr lang="es-MX" sz="1000" dirty="0">
                  <a:solidFill>
                    <a:srgbClr val="245178"/>
                  </a:solidFill>
                  <a:latin typeface="Myriad Pro" panose="020B0503030403020204" pitchFamily="34" charset="0"/>
                </a:rPr>
                <a:t>Ahorros en el uso electricidad, combustibles, papel, agua, adquisición de materiales (enfoque de ciclo de vida), entre otros.</a:t>
              </a:r>
            </a:p>
            <a:p>
              <a:pPr marL="88900" indent="-88900" algn="just">
                <a:buFont typeface="Wingdings" pitchFamily="2" charset="2"/>
                <a:buChar char="§"/>
                <a:defRPr/>
              </a:pPr>
              <a:r>
                <a:rPr lang="es-MX" sz="1000" dirty="0">
                  <a:solidFill>
                    <a:srgbClr val="245178"/>
                  </a:solidFill>
                  <a:latin typeface="Myriad Pro" panose="020B0503030403020204" pitchFamily="34" charset="0"/>
                </a:rPr>
                <a:t>Reducción de gastos en tratamiento / disposición final de residuos y emisiones (principio de prevención).</a:t>
              </a:r>
            </a:p>
            <a:p>
              <a:pPr marL="88900" indent="-88900" algn="just">
                <a:buFont typeface="Wingdings" pitchFamily="2" charset="2"/>
                <a:buChar char="§"/>
                <a:defRPr/>
              </a:pPr>
              <a:r>
                <a:rPr lang="es-MX" sz="1000" dirty="0">
                  <a:solidFill>
                    <a:srgbClr val="245178"/>
                  </a:solidFill>
                  <a:latin typeface="Myriad Pro" panose="020B0503030403020204" pitchFamily="34" charset="0"/>
                </a:rPr>
                <a:t>Controles en uso de vehículos y otros bienes.</a:t>
              </a:r>
            </a:p>
            <a:p>
              <a:pPr marL="88900" indent="-88900" algn="just">
                <a:buFont typeface="Wingdings" pitchFamily="2" charset="2"/>
                <a:buChar char="§"/>
                <a:defRPr/>
              </a:pPr>
              <a:r>
                <a:rPr lang="es-MX" sz="1000" dirty="0">
                  <a:solidFill>
                    <a:srgbClr val="245178"/>
                  </a:solidFill>
                  <a:latin typeface="Myriad Pro" panose="020B0503030403020204" pitchFamily="34" charset="0"/>
                </a:rPr>
                <a:t>Establecimiento de registros y procedimientos</a:t>
              </a:r>
            </a:p>
            <a:p>
              <a:pPr algn="ctr">
                <a:defRPr/>
              </a:pPr>
              <a:r>
                <a:rPr lang="es-MX" sz="1000" dirty="0">
                  <a:solidFill>
                    <a:srgbClr val="245178"/>
                  </a:solidFill>
                  <a:latin typeface="Myriad Pro" panose="020B0503030403020204" pitchFamily="34" charset="0"/>
                </a:rPr>
                <a:t>“Evitar el desperdicio”</a:t>
              </a:r>
              <a:endParaRPr lang="es-CR" sz="1000" dirty="0">
                <a:solidFill>
                  <a:srgbClr val="245178"/>
                </a:solidFill>
                <a:latin typeface="Myriad Pro" panose="020B0503030403020204" pitchFamily="34" charset="0"/>
              </a:endParaRPr>
            </a:p>
          </p:txBody>
        </p:sp>
      </p:grpSp>
      <p:grpSp>
        <p:nvGrpSpPr>
          <p:cNvPr id="20" name="Grupo 19">
            <a:extLst>
              <a:ext uri="{FF2B5EF4-FFF2-40B4-BE49-F238E27FC236}">
                <a16:creationId xmlns:a16="http://schemas.microsoft.com/office/drawing/2014/main" id="{907AFD54-D858-49F6-AFED-59775415DCE7}"/>
              </a:ext>
            </a:extLst>
          </p:cNvPr>
          <p:cNvGrpSpPr/>
          <p:nvPr/>
        </p:nvGrpSpPr>
        <p:grpSpPr>
          <a:xfrm>
            <a:off x="301392" y="1014776"/>
            <a:ext cx="3857921" cy="3682991"/>
            <a:chOff x="5100269" y="1005267"/>
            <a:chExt cx="3625023" cy="3383287"/>
          </a:xfrm>
        </p:grpSpPr>
        <p:grpSp>
          <p:nvGrpSpPr>
            <p:cNvPr id="18" name="Grupo 17">
              <a:extLst>
                <a:ext uri="{FF2B5EF4-FFF2-40B4-BE49-F238E27FC236}">
                  <a16:creationId xmlns:a16="http://schemas.microsoft.com/office/drawing/2014/main" id="{62D66D10-F4C4-49F2-8BCA-8F879B5AC9CD}"/>
                </a:ext>
              </a:extLst>
            </p:cNvPr>
            <p:cNvGrpSpPr/>
            <p:nvPr/>
          </p:nvGrpSpPr>
          <p:grpSpPr>
            <a:xfrm>
              <a:off x="5100269" y="1005267"/>
              <a:ext cx="3625023" cy="3383287"/>
              <a:chOff x="5100269" y="1005267"/>
              <a:chExt cx="3625023" cy="3383287"/>
            </a:xfrm>
          </p:grpSpPr>
          <p:pic>
            <p:nvPicPr>
              <p:cNvPr id="14" name="Imagen 13">
                <a:extLst>
                  <a:ext uri="{FF2B5EF4-FFF2-40B4-BE49-F238E27FC236}">
                    <a16:creationId xmlns:a16="http://schemas.microsoft.com/office/drawing/2014/main" id="{891AACC7-B0C1-4982-A0AA-180E685D75B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100269" y="1005267"/>
                <a:ext cx="3589806" cy="3383287"/>
              </a:xfrm>
              <a:prstGeom prst="rect">
                <a:avLst/>
              </a:prstGeom>
              <a:effectLst>
                <a:outerShdw blurRad="50800" dist="38100" dir="5400000" algn="t" rotWithShape="0">
                  <a:prstClr val="black">
                    <a:alpha val="40000"/>
                  </a:prstClr>
                </a:outerShdw>
              </a:effectLst>
            </p:spPr>
          </p:pic>
          <p:sp>
            <p:nvSpPr>
              <p:cNvPr id="16" name="CuadroTexto 15">
                <a:extLst>
                  <a:ext uri="{FF2B5EF4-FFF2-40B4-BE49-F238E27FC236}">
                    <a16:creationId xmlns:a16="http://schemas.microsoft.com/office/drawing/2014/main" id="{64D10574-A7BD-4808-8AA2-A8DF9A33A861}"/>
                  </a:ext>
                </a:extLst>
              </p:cNvPr>
              <p:cNvSpPr txBox="1"/>
              <p:nvPr/>
            </p:nvSpPr>
            <p:spPr>
              <a:xfrm>
                <a:off x="5135486" y="2751057"/>
                <a:ext cx="3589806" cy="1498475"/>
              </a:xfrm>
              <a:prstGeom prst="rect">
                <a:avLst/>
              </a:prstGeom>
              <a:noFill/>
            </p:spPr>
            <p:txBody>
              <a:bodyPr wrap="square" rtlCol="0">
                <a:spAutoFit/>
              </a:bodyPr>
              <a:lstStyle/>
              <a:p>
                <a:pPr algn="just" defTabSz="914400">
                  <a:defRPr/>
                </a:pPr>
                <a:r>
                  <a:rPr lang="es-CR" sz="1000" b="1" dirty="0">
                    <a:solidFill>
                      <a:srgbClr val="245178"/>
                    </a:solidFill>
                    <a:latin typeface="Myriad Pro" panose="020B0503030403020204" pitchFamily="34" charset="0"/>
                  </a:rPr>
                  <a:t>Ley de Control Interno. Artículo 8º</a:t>
                </a:r>
                <a:r>
                  <a:rPr lang="es-CR" sz="1000" dirty="0">
                    <a:solidFill>
                      <a:srgbClr val="245178"/>
                    </a:solidFill>
                    <a:latin typeface="Myriad Pro" panose="020B0503030403020204" pitchFamily="34" charset="0"/>
                  </a:rPr>
                  <a:t>—Concepto de sistema de control interno. Para efectos de esta Ley, se entenderá por sistema de control interno la serie de acciones ejecutadas por la administración activa, diseñadas para proporcionar seguridad en la consecución de los siguientes objetivos:</a:t>
                </a:r>
              </a:p>
              <a:p>
                <a:pPr algn="just" defTabSz="914400">
                  <a:defRPr/>
                </a:pPr>
                <a:r>
                  <a:rPr lang="es-CR" sz="1000" dirty="0">
                    <a:solidFill>
                      <a:srgbClr val="245178"/>
                    </a:solidFill>
                    <a:latin typeface="Myriad Pro" panose="020B0503030403020204" pitchFamily="34" charset="0"/>
                  </a:rPr>
                  <a:t>a) Proteger y conservar el patrimonio público contra cualquier pérdida, despilfarro, uso indebido, irregularidad o acto ilegal.</a:t>
                </a:r>
              </a:p>
              <a:p>
                <a:pPr algn="just" defTabSz="914400">
                  <a:defRPr/>
                </a:pPr>
                <a:r>
                  <a:rPr lang="es-CR" sz="1000" dirty="0">
                    <a:solidFill>
                      <a:srgbClr val="245178"/>
                    </a:solidFill>
                    <a:latin typeface="Myriad Pro" panose="020B0503030403020204" pitchFamily="34" charset="0"/>
                  </a:rPr>
                  <a:t>b) Exigir confiabilidad y oportunidad de la información.</a:t>
                </a:r>
              </a:p>
              <a:p>
                <a:pPr algn="just" defTabSz="914400">
                  <a:defRPr/>
                </a:pPr>
                <a:r>
                  <a:rPr lang="es-CR" sz="1000" dirty="0">
                    <a:solidFill>
                      <a:srgbClr val="245178"/>
                    </a:solidFill>
                    <a:latin typeface="Myriad Pro" panose="020B0503030403020204" pitchFamily="34" charset="0"/>
                  </a:rPr>
                  <a:t>c) Garantizar eficiencia y eficacia de las operaciones.</a:t>
                </a:r>
              </a:p>
              <a:p>
                <a:pPr algn="just" defTabSz="914400">
                  <a:defRPr/>
                </a:pPr>
                <a:r>
                  <a:rPr lang="es-CR" sz="1000" dirty="0">
                    <a:solidFill>
                      <a:srgbClr val="245178"/>
                    </a:solidFill>
                    <a:latin typeface="Myriad Pro" panose="020B0503030403020204" pitchFamily="34" charset="0"/>
                  </a:rPr>
                  <a:t>d) Cumplir con el ordenamiento jurídico y técnico</a:t>
                </a:r>
              </a:p>
            </p:txBody>
          </p:sp>
        </p:grpSp>
        <p:sp>
          <p:nvSpPr>
            <p:cNvPr id="19" name="Rectángulo: esquinas redondeadas 18">
              <a:extLst>
                <a:ext uri="{FF2B5EF4-FFF2-40B4-BE49-F238E27FC236}">
                  <a16:creationId xmlns:a16="http://schemas.microsoft.com/office/drawing/2014/main" id="{60A15934-29FC-4EC3-AE55-0ABE25AE3564}"/>
                </a:ext>
              </a:extLst>
            </p:cNvPr>
            <p:cNvSpPr/>
            <p:nvPr/>
          </p:nvSpPr>
          <p:spPr>
            <a:xfrm>
              <a:off x="5886450" y="2679699"/>
              <a:ext cx="2025650" cy="45719"/>
            </a:xfrm>
            <a:prstGeom prst="roundRect">
              <a:avLst/>
            </a:prstGeom>
            <a:solidFill>
              <a:srgbClr val="245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sp>
        <p:nvSpPr>
          <p:cNvPr id="21" name="Elipse 20">
            <a:extLst>
              <a:ext uri="{FF2B5EF4-FFF2-40B4-BE49-F238E27FC236}">
                <a16:creationId xmlns:a16="http://schemas.microsoft.com/office/drawing/2014/main" id="{1EBC471A-CF28-49B3-A2A6-4C118FC3E9CB}"/>
              </a:ext>
            </a:extLst>
          </p:cNvPr>
          <p:cNvSpPr/>
          <p:nvPr/>
        </p:nvSpPr>
        <p:spPr>
          <a:xfrm>
            <a:off x="96521" y="633730"/>
            <a:ext cx="707027" cy="707027"/>
          </a:xfrm>
          <a:prstGeom prst="ellipse">
            <a:avLst/>
          </a:prstGeom>
          <a:solidFill>
            <a:srgbClr val="E2DFD4"/>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pic>
        <p:nvPicPr>
          <p:cNvPr id="22" name="Imagen 21">
            <a:extLst>
              <a:ext uri="{FF2B5EF4-FFF2-40B4-BE49-F238E27FC236}">
                <a16:creationId xmlns:a16="http://schemas.microsoft.com/office/drawing/2014/main" id="{5B9988CC-7FC9-A64D-8201-B2C55030D7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025" y="819113"/>
            <a:ext cx="348017" cy="348017"/>
          </a:xfrm>
          <a:prstGeom prst="rect">
            <a:avLst/>
          </a:prstGeom>
        </p:spPr>
      </p:pic>
      <p:pic>
        <p:nvPicPr>
          <p:cNvPr id="23" name="Imagen 22">
            <a:extLst>
              <a:ext uri="{FF2B5EF4-FFF2-40B4-BE49-F238E27FC236}">
                <a16:creationId xmlns:a16="http://schemas.microsoft.com/office/drawing/2014/main" id="{7C6F0AA9-74B7-7045-A753-0018FAA468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41" y="25156"/>
            <a:ext cx="9155241" cy="5148000"/>
          </a:xfrm>
          <a:prstGeom prst="rect">
            <a:avLst/>
          </a:prstGeom>
        </p:spPr>
      </p:pic>
      <p:grpSp>
        <p:nvGrpSpPr>
          <p:cNvPr id="27" name="Grupo 26">
            <a:extLst>
              <a:ext uri="{FF2B5EF4-FFF2-40B4-BE49-F238E27FC236}">
                <a16:creationId xmlns:a16="http://schemas.microsoft.com/office/drawing/2014/main" id="{9BD04192-7202-A741-BDAE-FBACD1C4BC4A}"/>
              </a:ext>
            </a:extLst>
          </p:cNvPr>
          <p:cNvGrpSpPr/>
          <p:nvPr/>
        </p:nvGrpSpPr>
        <p:grpSpPr>
          <a:xfrm>
            <a:off x="3621270" y="562195"/>
            <a:ext cx="1828800" cy="2009554"/>
            <a:chOff x="466657" y="478415"/>
            <a:chExt cx="2736085" cy="2886446"/>
          </a:xfrm>
        </p:grpSpPr>
        <p:sp>
          <p:nvSpPr>
            <p:cNvPr id="28" name="Elipse 27">
              <a:extLst>
                <a:ext uri="{FF2B5EF4-FFF2-40B4-BE49-F238E27FC236}">
                  <a16:creationId xmlns:a16="http://schemas.microsoft.com/office/drawing/2014/main" id="{DF18D864-A413-A044-AC6C-1BC26BB770CC}"/>
                </a:ext>
              </a:extLst>
            </p:cNvPr>
            <p:cNvSpPr/>
            <p:nvPr/>
          </p:nvSpPr>
          <p:spPr>
            <a:xfrm>
              <a:off x="2039178" y="2140655"/>
              <a:ext cx="971990" cy="999961"/>
            </a:xfrm>
            <a:prstGeom prst="ellipse">
              <a:avLst/>
            </a:prstGeom>
            <a:noFill/>
            <a:ln w="38100">
              <a:solidFill>
                <a:srgbClr val="C00000"/>
              </a:solidFill>
              <a:prstDash val="lgDashDotDo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sz="1000"/>
            </a:p>
          </p:txBody>
        </p:sp>
        <p:grpSp>
          <p:nvGrpSpPr>
            <p:cNvPr id="29" name="Grupo 28">
              <a:extLst>
                <a:ext uri="{FF2B5EF4-FFF2-40B4-BE49-F238E27FC236}">
                  <a16:creationId xmlns:a16="http://schemas.microsoft.com/office/drawing/2014/main" id="{70CD671D-6DC8-974B-83AA-7C8333EB5C55}"/>
                </a:ext>
              </a:extLst>
            </p:cNvPr>
            <p:cNvGrpSpPr/>
            <p:nvPr/>
          </p:nvGrpSpPr>
          <p:grpSpPr>
            <a:xfrm>
              <a:off x="1112019" y="478415"/>
              <a:ext cx="1854318" cy="1789003"/>
              <a:chOff x="503730" y="642959"/>
              <a:chExt cx="3327541" cy="3327541"/>
            </a:xfrm>
          </p:grpSpPr>
          <p:sp>
            <p:nvSpPr>
              <p:cNvPr id="36" name="Elipse 35">
                <a:extLst>
                  <a:ext uri="{FF2B5EF4-FFF2-40B4-BE49-F238E27FC236}">
                    <a16:creationId xmlns:a16="http://schemas.microsoft.com/office/drawing/2014/main" id="{A1214FA5-54B8-FD45-A672-D3D0064B3BF5}"/>
                  </a:ext>
                </a:extLst>
              </p:cNvPr>
              <p:cNvSpPr/>
              <p:nvPr/>
            </p:nvSpPr>
            <p:spPr>
              <a:xfrm>
                <a:off x="503730" y="642959"/>
                <a:ext cx="3327541" cy="332754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sz="1000">
                  <a:noFill/>
                </a:endParaRPr>
              </a:p>
            </p:txBody>
          </p:sp>
          <p:pic>
            <p:nvPicPr>
              <p:cNvPr id="37" name="Imagen 36">
                <a:extLst>
                  <a:ext uri="{FF2B5EF4-FFF2-40B4-BE49-F238E27FC236}">
                    <a16:creationId xmlns:a16="http://schemas.microsoft.com/office/drawing/2014/main" id="{20A8C528-BC45-3F47-9B38-791B9C5179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9223" y="878739"/>
                <a:ext cx="2859030" cy="2855982"/>
              </a:xfrm>
              <a:prstGeom prst="rect">
                <a:avLst/>
              </a:prstGeom>
              <a:effectLst>
                <a:outerShdw blurRad="50800" dist="38100" dir="5400000" algn="t" rotWithShape="0">
                  <a:prstClr val="black">
                    <a:alpha val="40000"/>
                  </a:prstClr>
                </a:outerShdw>
              </a:effectLst>
            </p:spPr>
          </p:pic>
        </p:grpSp>
        <p:sp>
          <p:nvSpPr>
            <p:cNvPr id="30" name="CuadroTexto 29">
              <a:extLst>
                <a:ext uri="{FF2B5EF4-FFF2-40B4-BE49-F238E27FC236}">
                  <a16:creationId xmlns:a16="http://schemas.microsoft.com/office/drawing/2014/main" id="{82E05220-1D16-A041-BEC8-96C5366AA862}"/>
                </a:ext>
              </a:extLst>
            </p:cNvPr>
            <p:cNvSpPr txBox="1"/>
            <p:nvPr/>
          </p:nvSpPr>
          <p:spPr>
            <a:xfrm>
              <a:off x="1387554" y="1020923"/>
              <a:ext cx="1303248" cy="528399"/>
            </a:xfrm>
            <a:prstGeom prst="rect">
              <a:avLst/>
            </a:prstGeom>
            <a:noFill/>
          </p:spPr>
          <p:txBody>
            <a:bodyPr wrap="square" rtlCol="0">
              <a:spAutoFit/>
            </a:bodyPr>
            <a:lstStyle/>
            <a:p>
              <a:pPr algn="ctr"/>
              <a:r>
                <a:rPr lang="es-CR" sz="700" b="1" dirty="0">
                  <a:solidFill>
                    <a:srgbClr val="245178"/>
                  </a:solidFill>
                </a:rPr>
                <a:t>Políticas de austeridad y control del gasto público.</a:t>
              </a:r>
            </a:p>
          </p:txBody>
        </p:sp>
        <p:grpSp>
          <p:nvGrpSpPr>
            <p:cNvPr id="31" name="Grupo 30">
              <a:extLst>
                <a:ext uri="{FF2B5EF4-FFF2-40B4-BE49-F238E27FC236}">
                  <a16:creationId xmlns:a16="http://schemas.microsoft.com/office/drawing/2014/main" id="{369C7821-15A2-A444-9957-272240930E40}"/>
                </a:ext>
              </a:extLst>
            </p:cNvPr>
            <p:cNvGrpSpPr/>
            <p:nvPr/>
          </p:nvGrpSpPr>
          <p:grpSpPr>
            <a:xfrm>
              <a:off x="466657" y="1847399"/>
              <a:ext cx="1593234" cy="1517462"/>
              <a:chOff x="5417475" y="668013"/>
              <a:chExt cx="3327541" cy="3327541"/>
            </a:xfrm>
          </p:grpSpPr>
          <p:sp>
            <p:nvSpPr>
              <p:cNvPr id="34" name="Elipse 33">
                <a:extLst>
                  <a:ext uri="{FF2B5EF4-FFF2-40B4-BE49-F238E27FC236}">
                    <a16:creationId xmlns:a16="http://schemas.microsoft.com/office/drawing/2014/main" id="{246D0CF0-584D-E547-B9F1-5AA12A5BA661}"/>
                  </a:ext>
                </a:extLst>
              </p:cNvPr>
              <p:cNvSpPr/>
              <p:nvPr/>
            </p:nvSpPr>
            <p:spPr>
              <a:xfrm>
                <a:off x="5417475" y="668013"/>
                <a:ext cx="3327541" cy="332754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sz="1000">
                  <a:noFill/>
                </a:endParaRPr>
              </a:p>
            </p:txBody>
          </p:sp>
          <p:pic>
            <p:nvPicPr>
              <p:cNvPr id="35" name="Imagen 34">
                <a:extLst>
                  <a:ext uri="{FF2B5EF4-FFF2-40B4-BE49-F238E27FC236}">
                    <a16:creationId xmlns:a16="http://schemas.microsoft.com/office/drawing/2014/main" id="{58AB8EE6-4711-7C47-9317-F3D11DA159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42166" y="878739"/>
                <a:ext cx="2859030" cy="2855982"/>
              </a:xfrm>
              <a:prstGeom prst="rect">
                <a:avLst/>
              </a:prstGeom>
              <a:effectLst>
                <a:outerShdw blurRad="50800" dist="38100" dir="5400000" algn="t" rotWithShape="0">
                  <a:prstClr val="black">
                    <a:alpha val="40000"/>
                  </a:prstClr>
                </a:outerShdw>
              </a:effectLst>
            </p:spPr>
          </p:pic>
        </p:grpSp>
        <p:sp>
          <p:nvSpPr>
            <p:cNvPr id="32" name="CuadroTexto 31">
              <a:extLst>
                <a:ext uri="{FF2B5EF4-FFF2-40B4-BE49-F238E27FC236}">
                  <a16:creationId xmlns:a16="http://schemas.microsoft.com/office/drawing/2014/main" id="{1F337B57-0E4A-D54D-9141-D85B71B00BB4}"/>
                </a:ext>
              </a:extLst>
            </p:cNvPr>
            <p:cNvSpPr txBox="1"/>
            <p:nvPr/>
          </p:nvSpPr>
          <p:spPr>
            <a:xfrm>
              <a:off x="711611" y="2360074"/>
              <a:ext cx="1074424" cy="391409"/>
            </a:xfrm>
            <a:prstGeom prst="rect">
              <a:avLst/>
            </a:prstGeom>
            <a:noFill/>
          </p:spPr>
          <p:txBody>
            <a:bodyPr wrap="square" rtlCol="0">
              <a:spAutoFit/>
            </a:bodyPr>
            <a:lstStyle/>
            <a:p>
              <a:pPr algn="ctr"/>
              <a:r>
                <a:rPr lang="es-CR" sz="700" b="1" dirty="0">
                  <a:solidFill>
                    <a:srgbClr val="245178"/>
                  </a:solidFill>
                </a:rPr>
                <a:t>Ley General del Control Interno.</a:t>
              </a:r>
            </a:p>
          </p:txBody>
        </p:sp>
        <p:sp>
          <p:nvSpPr>
            <p:cNvPr id="33" name="CuadroTexto 32">
              <a:extLst>
                <a:ext uri="{FF2B5EF4-FFF2-40B4-BE49-F238E27FC236}">
                  <a16:creationId xmlns:a16="http://schemas.microsoft.com/office/drawing/2014/main" id="{014FED5D-FFE9-A44F-8E31-79F42B389C48}"/>
                </a:ext>
              </a:extLst>
            </p:cNvPr>
            <p:cNvSpPr txBox="1"/>
            <p:nvPr/>
          </p:nvSpPr>
          <p:spPr>
            <a:xfrm>
              <a:off x="1847603" y="2542347"/>
              <a:ext cx="1355139" cy="375767"/>
            </a:xfrm>
            <a:prstGeom prst="rect">
              <a:avLst/>
            </a:prstGeom>
            <a:noFill/>
          </p:spPr>
          <p:txBody>
            <a:bodyPr wrap="square" rtlCol="0">
              <a:spAutoFit/>
            </a:bodyPr>
            <a:lstStyle/>
            <a:p>
              <a:pPr algn="ctr"/>
              <a:r>
                <a:rPr lang="es-CR" sz="1100" b="1" dirty="0">
                  <a:solidFill>
                    <a:srgbClr val="245178"/>
                  </a:solidFill>
                </a:rPr>
                <a:t>PGAI</a:t>
              </a:r>
            </a:p>
          </p:txBody>
        </p:sp>
      </p:grpSp>
    </p:spTree>
    <p:extLst>
      <p:ext uri="{BB962C8B-B14F-4D97-AF65-F5344CB8AC3E}">
        <p14:creationId xmlns:p14="http://schemas.microsoft.com/office/powerpoint/2010/main" val="2938406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33378F4-4EEB-4FA8-A0E7-BCF1841E32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
            <a:ext cx="9144000" cy="5141975"/>
          </a:xfrm>
          <a:prstGeom prst="rect">
            <a:avLst/>
          </a:prstGeom>
          <a:effectLst>
            <a:outerShdw blurRad="50800" dist="38100" dir="5400000" algn="t" rotWithShape="0">
              <a:prstClr val="black">
                <a:alpha val="40000"/>
              </a:prstClr>
            </a:outerShdw>
          </a:effectLst>
        </p:spPr>
      </p:pic>
      <p:pic>
        <p:nvPicPr>
          <p:cNvPr id="8" name="Imagen 7">
            <a:extLst>
              <a:ext uri="{FF2B5EF4-FFF2-40B4-BE49-F238E27FC236}">
                <a16:creationId xmlns:a16="http://schemas.microsoft.com/office/drawing/2014/main" id="{8C694D1A-7358-45DF-B000-DE6310EAB3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565" y="824705"/>
            <a:ext cx="8150369" cy="4209297"/>
          </a:xfrm>
          <a:prstGeom prst="rect">
            <a:avLst/>
          </a:prstGeom>
        </p:spPr>
      </p:pic>
      <p:pic>
        <p:nvPicPr>
          <p:cNvPr id="22" name="Imagen 21">
            <a:extLst>
              <a:ext uri="{FF2B5EF4-FFF2-40B4-BE49-F238E27FC236}">
                <a16:creationId xmlns:a16="http://schemas.microsoft.com/office/drawing/2014/main" id="{C736349A-38AC-47D8-83B7-C31EFD9C45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7238" cy="5143500"/>
          </a:xfrm>
          <a:prstGeom prst="rect">
            <a:avLst/>
          </a:prstGeom>
        </p:spPr>
      </p:pic>
      <p:sp>
        <p:nvSpPr>
          <p:cNvPr id="4" name="CuadroTexto 3">
            <a:extLst>
              <a:ext uri="{FF2B5EF4-FFF2-40B4-BE49-F238E27FC236}">
                <a16:creationId xmlns:a16="http://schemas.microsoft.com/office/drawing/2014/main" id="{DC071D9B-C035-4C26-B101-E1EDAE50AD3C}"/>
              </a:ext>
            </a:extLst>
          </p:cNvPr>
          <p:cNvSpPr txBox="1"/>
          <p:nvPr/>
        </p:nvSpPr>
        <p:spPr>
          <a:xfrm>
            <a:off x="3352800" y="109498"/>
            <a:ext cx="4622800" cy="338554"/>
          </a:xfrm>
          <a:prstGeom prst="rect">
            <a:avLst/>
          </a:prstGeom>
          <a:noFill/>
        </p:spPr>
        <p:txBody>
          <a:bodyPr wrap="square" rtlCol="0">
            <a:spAutoFit/>
          </a:bodyPr>
          <a:lstStyle/>
          <a:p>
            <a:pPr algn="ctr"/>
            <a:r>
              <a:rPr lang="es-CR" sz="1600" b="1" dirty="0">
                <a:solidFill>
                  <a:srgbClr val="245178"/>
                </a:solidFill>
                <a:latin typeface="Myriad Pro" panose="020B0503030403020204" pitchFamily="34" charset="0"/>
              </a:rPr>
              <a:t>¿Qué es la Gestión Ambiental?</a:t>
            </a:r>
          </a:p>
        </p:txBody>
      </p:sp>
      <p:grpSp>
        <p:nvGrpSpPr>
          <p:cNvPr id="17" name="Grupo 16">
            <a:extLst>
              <a:ext uri="{FF2B5EF4-FFF2-40B4-BE49-F238E27FC236}">
                <a16:creationId xmlns:a16="http://schemas.microsoft.com/office/drawing/2014/main" id="{1ED69E0E-7BC8-4B94-B34E-123658F920E8}"/>
              </a:ext>
            </a:extLst>
          </p:cNvPr>
          <p:cNvGrpSpPr/>
          <p:nvPr/>
        </p:nvGrpSpPr>
        <p:grpSpPr>
          <a:xfrm>
            <a:off x="503678" y="1078734"/>
            <a:ext cx="3602743" cy="3316231"/>
            <a:chOff x="503678" y="1078734"/>
            <a:chExt cx="3602743" cy="3316231"/>
          </a:xfrm>
        </p:grpSpPr>
        <p:pic>
          <p:nvPicPr>
            <p:cNvPr id="10" name="Imagen 9">
              <a:extLst>
                <a:ext uri="{FF2B5EF4-FFF2-40B4-BE49-F238E27FC236}">
                  <a16:creationId xmlns:a16="http://schemas.microsoft.com/office/drawing/2014/main" id="{191CAADE-0121-4300-8CAB-79647E1A6D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678" y="1078734"/>
              <a:ext cx="3602743" cy="3316231"/>
            </a:xfrm>
            <a:prstGeom prst="rect">
              <a:avLst/>
            </a:prstGeom>
            <a:effectLst>
              <a:outerShdw blurRad="50800" dist="38100" dir="5400000" algn="t" rotWithShape="0">
                <a:prstClr val="black">
                  <a:alpha val="40000"/>
                </a:prstClr>
              </a:outerShdw>
            </a:effectLst>
          </p:spPr>
        </p:pic>
        <p:sp>
          <p:nvSpPr>
            <p:cNvPr id="15" name="CuadroTexto 14">
              <a:extLst>
                <a:ext uri="{FF2B5EF4-FFF2-40B4-BE49-F238E27FC236}">
                  <a16:creationId xmlns:a16="http://schemas.microsoft.com/office/drawing/2014/main" id="{01A02FAF-4223-48D0-9571-A871C51F04A1}"/>
                </a:ext>
              </a:extLst>
            </p:cNvPr>
            <p:cNvSpPr txBox="1"/>
            <p:nvPr/>
          </p:nvSpPr>
          <p:spPr>
            <a:xfrm>
              <a:off x="621062" y="2711449"/>
              <a:ext cx="3340100" cy="1384995"/>
            </a:xfrm>
            <a:prstGeom prst="rect">
              <a:avLst/>
            </a:prstGeom>
            <a:noFill/>
          </p:spPr>
          <p:txBody>
            <a:bodyPr wrap="square" rtlCol="0">
              <a:spAutoFit/>
            </a:bodyPr>
            <a:lstStyle/>
            <a:p>
              <a:pPr algn="just"/>
              <a:r>
                <a:rPr lang="es-CR" sz="1400" dirty="0">
                  <a:solidFill>
                    <a:srgbClr val="245178"/>
                  </a:solidFill>
                  <a:latin typeface="Myriad Pro" panose="020B0503030403020204" pitchFamily="34" charset="0"/>
                </a:rPr>
                <a:t>Es la estrategia mediante la cual se organizan las actividades antrópicas que afectan al medio ambiente, con </a:t>
              </a:r>
            </a:p>
            <a:p>
              <a:pPr algn="just"/>
              <a:r>
                <a:rPr lang="es-CR" sz="1400" dirty="0">
                  <a:solidFill>
                    <a:srgbClr val="245178"/>
                  </a:solidFill>
                  <a:latin typeface="Myriad Pro" panose="020B0503030403020204" pitchFamily="34" charset="0"/>
                </a:rPr>
                <a:t>el fin de lograr una adecuada calidad de vida, previniendo o mitigando los problemas ambientales.</a:t>
              </a:r>
              <a:endParaRPr lang="es-CR" sz="1600" dirty="0">
                <a:solidFill>
                  <a:srgbClr val="245178"/>
                </a:solidFill>
                <a:latin typeface="Myriad Pro" panose="020B0503030403020204" pitchFamily="34" charset="0"/>
              </a:endParaRPr>
            </a:p>
          </p:txBody>
        </p:sp>
      </p:grpSp>
      <p:grpSp>
        <p:nvGrpSpPr>
          <p:cNvPr id="3" name="Grupo 2">
            <a:extLst>
              <a:ext uri="{FF2B5EF4-FFF2-40B4-BE49-F238E27FC236}">
                <a16:creationId xmlns:a16="http://schemas.microsoft.com/office/drawing/2014/main" id="{FF1A21C7-DAC2-4103-97A8-0FC9FCE6A91F}"/>
              </a:ext>
            </a:extLst>
          </p:cNvPr>
          <p:cNvGrpSpPr/>
          <p:nvPr/>
        </p:nvGrpSpPr>
        <p:grpSpPr>
          <a:xfrm>
            <a:off x="4230369" y="1019806"/>
            <a:ext cx="4428883" cy="3383287"/>
            <a:chOff x="4230369" y="1019806"/>
            <a:chExt cx="4428883" cy="3383287"/>
          </a:xfrm>
        </p:grpSpPr>
        <p:pic>
          <p:nvPicPr>
            <p:cNvPr id="12" name="Imagen 11">
              <a:extLst>
                <a:ext uri="{FF2B5EF4-FFF2-40B4-BE49-F238E27FC236}">
                  <a16:creationId xmlns:a16="http://schemas.microsoft.com/office/drawing/2014/main" id="{FD3DF37F-6B70-4BED-B42F-D35E4D5CA7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0369" y="2555239"/>
              <a:ext cx="746762" cy="807722"/>
            </a:xfrm>
            <a:prstGeom prst="rect">
              <a:avLst/>
            </a:prstGeom>
            <a:effectLst>
              <a:outerShdw blurRad="50800" dist="38100" dir="5400000" algn="t" rotWithShape="0">
                <a:prstClr val="black">
                  <a:alpha val="40000"/>
                </a:prstClr>
              </a:outerShdw>
            </a:effectLst>
          </p:spPr>
        </p:pic>
        <p:grpSp>
          <p:nvGrpSpPr>
            <p:cNvPr id="20" name="Grupo 19">
              <a:extLst>
                <a:ext uri="{FF2B5EF4-FFF2-40B4-BE49-F238E27FC236}">
                  <a16:creationId xmlns:a16="http://schemas.microsoft.com/office/drawing/2014/main" id="{907AFD54-D858-49F6-AFED-59775415DCE7}"/>
                </a:ext>
              </a:extLst>
            </p:cNvPr>
            <p:cNvGrpSpPr/>
            <p:nvPr/>
          </p:nvGrpSpPr>
          <p:grpSpPr>
            <a:xfrm>
              <a:off x="5069446" y="1019806"/>
              <a:ext cx="3589806" cy="3383287"/>
              <a:chOff x="5069446" y="1019806"/>
              <a:chExt cx="3589806" cy="3383287"/>
            </a:xfrm>
          </p:grpSpPr>
          <p:grpSp>
            <p:nvGrpSpPr>
              <p:cNvPr id="18" name="Grupo 17">
                <a:extLst>
                  <a:ext uri="{FF2B5EF4-FFF2-40B4-BE49-F238E27FC236}">
                    <a16:creationId xmlns:a16="http://schemas.microsoft.com/office/drawing/2014/main" id="{62D66D10-F4C4-49F2-8BCA-8F879B5AC9CD}"/>
                  </a:ext>
                </a:extLst>
              </p:cNvPr>
              <p:cNvGrpSpPr/>
              <p:nvPr/>
            </p:nvGrpSpPr>
            <p:grpSpPr>
              <a:xfrm>
                <a:off x="5069446" y="1019806"/>
                <a:ext cx="3589806" cy="3383287"/>
                <a:chOff x="5069446" y="1019806"/>
                <a:chExt cx="3589806" cy="3383287"/>
              </a:xfrm>
            </p:grpSpPr>
            <p:pic>
              <p:nvPicPr>
                <p:cNvPr id="14" name="Imagen 13">
                  <a:extLst>
                    <a:ext uri="{FF2B5EF4-FFF2-40B4-BE49-F238E27FC236}">
                      <a16:creationId xmlns:a16="http://schemas.microsoft.com/office/drawing/2014/main" id="{891AACC7-B0C1-4982-A0AA-180E685D75B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069446" y="1019806"/>
                  <a:ext cx="3589806" cy="3383287"/>
                </a:xfrm>
                <a:prstGeom prst="rect">
                  <a:avLst/>
                </a:prstGeom>
                <a:effectLst>
                  <a:outerShdw blurRad="50800" dist="38100" dir="5400000" algn="t" rotWithShape="0">
                    <a:prstClr val="black">
                      <a:alpha val="40000"/>
                    </a:prstClr>
                  </a:outerShdw>
                </a:effectLst>
              </p:spPr>
            </p:pic>
            <p:sp>
              <p:nvSpPr>
                <p:cNvPr id="16" name="CuadroTexto 15">
                  <a:extLst>
                    <a:ext uri="{FF2B5EF4-FFF2-40B4-BE49-F238E27FC236}">
                      <a16:creationId xmlns:a16="http://schemas.microsoft.com/office/drawing/2014/main" id="{64D10574-A7BD-4808-8AA2-A8DF9A33A861}"/>
                    </a:ext>
                  </a:extLst>
                </p:cNvPr>
                <p:cNvSpPr txBox="1"/>
                <p:nvPr/>
              </p:nvSpPr>
              <p:spPr>
                <a:xfrm>
                  <a:off x="5287960" y="2800255"/>
                  <a:ext cx="3152777" cy="1200329"/>
                </a:xfrm>
                <a:prstGeom prst="rect">
                  <a:avLst/>
                </a:prstGeom>
                <a:noFill/>
              </p:spPr>
              <p:txBody>
                <a:bodyPr wrap="square" rtlCol="0">
                  <a:spAutoFit/>
                </a:bodyPr>
                <a:lstStyle/>
                <a:p>
                  <a:pPr algn="just">
                    <a:defRPr/>
                  </a:pPr>
                  <a:r>
                    <a:rPr lang="es-CR" sz="1400" dirty="0">
                      <a:solidFill>
                        <a:srgbClr val="245178"/>
                      </a:solidFill>
                      <a:latin typeface="Myriad Pro" panose="020B0503030403020204" pitchFamily="34" charset="0"/>
                    </a:rPr>
                    <a:t>Responde al "cómo hay que hacer" para conseguir lo planteado por </a:t>
                  </a:r>
                </a:p>
                <a:p>
                  <a:pPr algn="just">
                    <a:defRPr/>
                  </a:pPr>
                  <a:r>
                    <a:rPr lang="es-CR" sz="1400" dirty="0">
                      <a:solidFill>
                        <a:srgbClr val="245178"/>
                      </a:solidFill>
                      <a:latin typeface="Myriad Pro" panose="020B0503030403020204" pitchFamily="34" charset="0"/>
                    </a:rPr>
                    <a:t>el desarrollo sostenible, es decir, </a:t>
                  </a:r>
                </a:p>
                <a:p>
                  <a:pPr algn="just">
                    <a:defRPr/>
                  </a:pPr>
                  <a:r>
                    <a:rPr lang="es-CR" sz="1400" dirty="0">
                      <a:solidFill>
                        <a:srgbClr val="245178"/>
                      </a:solidFill>
                      <a:latin typeface="Myriad Pro" panose="020B0503030403020204" pitchFamily="34" charset="0"/>
                    </a:rPr>
                    <a:t>un equilibrio entre el desarrollo económico, social y ambiental</a:t>
                  </a:r>
                  <a:r>
                    <a:rPr lang="es-CR" sz="1600" dirty="0">
                      <a:solidFill>
                        <a:srgbClr val="245178"/>
                      </a:solidFill>
                      <a:latin typeface="Myriad Pro" panose="020B0503030403020204" pitchFamily="34" charset="0"/>
                    </a:rPr>
                    <a:t>.</a:t>
                  </a:r>
                </a:p>
              </p:txBody>
            </p:sp>
          </p:grpSp>
          <p:sp>
            <p:nvSpPr>
              <p:cNvPr id="19" name="Rectángulo: esquinas redondeadas 18">
                <a:extLst>
                  <a:ext uri="{FF2B5EF4-FFF2-40B4-BE49-F238E27FC236}">
                    <a16:creationId xmlns:a16="http://schemas.microsoft.com/office/drawing/2014/main" id="{60A15934-29FC-4EC3-AE55-0ABE25AE3564}"/>
                  </a:ext>
                </a:extLst>
              </p:cNvPr>
              <p:cNvSpPr/>
              <p:nvPr/>
            </p:nvSpPr>
            <p:spPr>
              <a:xfrm>
                <a:off x="5886450" y="2679699"/>
                <a:ext cx="2025650" cy="45719"/>
              </a:xfrm>
              <a:prstGeom prst="roundRect">
                <a:avLst/>
              </a:prstGeom>
              <a:solidFill>
                <a:srgbClr val="245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grpSp>
      <p:sp>
        <p:nvSpPr>
          <p:cNvPr id="21" name="Elipse 20">
            <a:extLst>
              <a:ext uri="{FF2B5EF4-FFF2-40B4-BE49-F238E27FC236}">
                <a16:creationId xmlns:a16="http://schemas.microsoft.com/office/drawing/2014/main" id="{1EBC471A-CF28-49B3-A2A6-4C118FC3E9CB}"/>
              </a:ext>
            </a:extLst>
          </p:cNvPr>
          <p:cNvSpPr/>
          <p:nvPr/>
        </p:nvSpPr>
        <p:spPr>
          <a:xfrm>
            <a:off x="96521" y="633730"/>
            <a:ext cx="707027" cy="707027"/>
          </a:xfrm>
          <a:prstGeom prst="ellipse">
            <a:avLst/>
          </a:prstGeom>
          <a:solidFill>
            <a:srgbClr val="E2DFD4"/>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pic>
        <p:nvPicPr>
          <p:cNvPr id="24" name="Imagen 23">
            <a:extLst>
              <a:ext uri="{FF2B5EF4-FFF2-40B4-BE49-F238E27FC236}">
                <a16:creationId xmlns:a16="http://schemas.microsoft.com/office/drawing/2014/main" id="{42963830-14D3-4EA7-83BA-0B49C046E0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373" y="766616"/>
            <a:ext cx="400628" cy="400628"/>
          </a:xfrm>
          <a:prstGeom prst="rect">
            <a:avLst/>
          </a:prstGeom>
        </p:spPr>
      </p:pic>
    </p:spTree>
    <p:extLst>
      <p:ext uri="{BB962C8B-B14F-4D97-AF65-F5344CB8AC3E}">
        <p14:creationId xmlns:p14="http://schemas.microsoft.com/office/powerpoint/2010/main" val="253180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93328AF4-1BED-46AE-8D8E-9A01CFD99F1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14" y="3805"/>
            <a:ext cx="9140971" cy="5135890"/>
          </a:xfrm>
          <a:prstGeom prst="rect">
            <a:avLst/>
          </a:prstGeom>
        </p:spPr>
      </p:pic>
      <p:pic>
        <p:nvPicPr>
          <p:cNvPr id="6" name="Imagen 5">
            <a:extLst>
              <a:ext uri="{FF2B5EF4-FFF2-40B4-BE49-F238E27FC236}">
                <a16:creationId xmlns:a16="http://schemas.microsoft.com/office/drawing/2014/main" id="{25A4CD20-F34F-49B6-A209-59A471FD7C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
            <a:ext cx="9144000" cy="5141975"/>
          </a:xfrm>
          <a:prstGeom prst="rect">
            <a:avLst/>
          </a:prstGeom>
          <a:effectLst>
            <a:outerShdw blurRad="50800" dist="38100" dir="5400000" algn="t" rotWithShape="0">
              <a:prstClr val="black">
                <a:alpha val="40000"/>
              </a:prstClr>
            </a:outerShdw>
          </a:effectLst>
        </p:spPr>
      </p:pic>
      <p:pic>
        <p:nvPicPr>
          <p:cNvPr id="3" name="Imagen 2">
            <a:extLst>
              <a:ext uri="{FF2B5EF4-FFF2-40B4-BE49-F238E27FC236}">
                <a16:creationId xmlns:a16="http://schemas.microsoft.com/office/drawing/2014/main" id="{D6B7CD33-6A9C-407A-844B-3DCDBF0F41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943" y="1167130"/>
            <a:ext cx="9147238" cy="5143500"/>
          </a:xfrm>
          <a:prstGeom prst="rect">
            <a:avLst/>
          </a:prstGeom>
        </p:spPr>
      </p:pic>
      <p:sp>
        <p:nvSpPr>
          <p:cNvPr id="2" name="CuadroTexto 1">
            <a:extLst>
              <a:ext uri="{FF2B5EF4-FFF2-40B4-BE49-F238E27FC236}">
                <a16:creationId xmlns:a16="http://schemas.microsoft.com/office/drawing/2014/main" id="{55730BAB-DCE6-4206-A2C2-8DABD21692CA}"/>
              </a:ext>
            </a:extLst>
          </p:cNvPr>
          <p:cNvSpPr txBox="1"/>
          <p:nvPr/>
        </p:nvSpPr>
        <p:spPr>
          <a:xfrm>
            <a:off x="3352800" y="14107"/>
            <a:ext cx="4622800" cy="535531"/>
          </a:xfrm>
          <a:prstGeom prst="rect">
            <a:avLst/>
          </a:prstGeom>
          <a:noFill/>
        </p:spPr>
        <p:txBody>
          <a:bodyPr wrap="square" rtlCol="0">
            <a:spAutoFit/>
          </a:bodyPr>
          <a:lstStyle/>
          <a:p>
            <a:pPr algn="ctr">
              <a:lnSpc>
                <a:spcPct val="90000"/>
              </a:lnSpc>
            </a:pPr>
            <a:r>
              <a:rPr lang="es-CR" sz="1600" b="1" dirty="0">
                <a:solidFill>
                  <a:srgbClr val="245178"/>
                </a:solidFill>
                <a:latin typeface="Myriad Pro" panose="020B0503030403020204" pitchFamily="34" charset="0"/>
              </a:rPr>
              <a:t>Definición de un Programa de Gestión Ambiental Institucional (PGAI)</a:t>
            </a:r>
          </a:p>
        </p:txBody>
      </p:sp>
      <p:sp>
        <p:nvSpPr>
          <p:cNvPr id="10" name="CuadroTexto 9">
            <a:extLst>
              <a:ext uri="{FF2B5EF4-FFF2-40B4-BE49-F238E27FC236}">
                <a16:creationId xmlns:a16="http://schemas.microsoft.com/office/drawing/2014/main" id="{A9C4102D-5D6E-4A07-A296-A4DE4CF13009}"/>
              </a:ext>
            </a:extLst>
          </p:cNvPr>
          <p:cNvSpPr txBox="1"/>
          <p:nvPr/>
        </p:nvSpPr>
        <p:spPr>
          <a:xfrm>
            <a:off x="1635764" y="1446422"/>
            <a:ext cx="6140053" cy="2831544"/>
          </a:xfrm>
          <a:prstGeom prst="rect">
            <a:avLst/>
          </a:prstGeom>
          <a:noFill/>
        </p:spPr>
        <p:txBody>
          <a:bodyPr wrap="square" rtlCol="0">
            <a:spAutoFit/>
          </a:bodyPr>
          <a:lstStyle/>
          <a:p>
            <a:pPr algn="ctr"/>
            <a:r>
              <a:rPr lang="es-CR" sz="1600" dirty="0">
                <a:solidFill>
                  <a:srgbClr val="245178"/>
                </a:solidFill>
                <a:latin typeface="Myriad Pro" panose="020B0503030403020204" pitchFamily="34" charset="0"/>
              </a:rPr>
              <a:t>Los </a:t>
            </a:r>
            <a:r>
              <a:rPr lang="es-CR" sz="1600" b="1" dirty="0">
                <a:solidFill>
                  <a:srgbClr val="245178"/>
                </a:solidFill>
                <a:latin typeface="Myriad Pro" panose="020B0503030403020204" pitchFamily="34" charset="0"/>
              </a:rPr>
              <a:t>Programas de Gestión Ambiental Institucional (PGAI) </a:t>
            </a:r>
          </a:p>
          <a:p>
            <a:pPr algn="ctr"/>
            <a:r>
              <a:rPr lang="es-CR" sz="1600" dirty="0">
                <a:solidFill>
                  <a:srgbClr val="245178"/>
                </a:solidFill>
                <a:latin typeface="Myriad Pro" panose="020B0503030403020204" pitchFamily="34" charset="0"/>
              </a:rPr>
              <a:t>son un instrumento de planificación que parten </a:t>
            </a:r>
          </a:p>
          <a:p>
            <a:pPr algn="ctr"/>
            <a:r>
              <a:rPr lang="es-CR" sz="1600" dirty="0">
                <a:solidFill>
                  <a:srgbClr val="245178"/>
                </a:solidFill>
                <a:latin typeface="Myriad Pro" panose="020B0503030403020204" pitchFamily="34" charset="0"/>
              </a:rPr>
              <a:t>de un diagnóstico de los impactos ambientales y del consumo energético que se derivan del quehacer de la institución </a:t>
            </a:r>
          </a:p>
          <a:p>
            <a:pPr algn="ctr"/>
            <a:r>
              <a:rPr lang="es-CR" sz="1600" dirty="0">
                <a:solidFill>
                  <a:srgbClr val="245178"/>
                </a:solidFill>
                <a:latin typeface="Myriad Pro" panose="020B0503030403020204" pitchFamily="34" charset="0"/>
              </a:rPr>
              <a:t>y su impacto sobre el cambio climático. </a:t>
            </a:r>
          </a:p>
          <a:p>
            <a:pPr algn="ctr"/>
            <a:endParaRPr lang="es-CR" sz="1600" dirty="0">
              <a:solidFill>
                <a:srgbClr val="245178"/>
              </a:solidFill>
              <a:latin typeface="Myriad Pro" panose="020B0503030403020204" pitchFamily="34" charset="0"/>
            </a:endParaRPr>
          </a:p>
          <a:p>
            <a:pPr algn="ctr"/>
            <a:r>
              <a:rPr lang="es-CR" sz="1600" dirty="0">
                <a:solidFill>
                  <a:srgbClr val="245178"/>
                </a:solidFill>
                <a:latin typeface="Myriad Pro" panose="020B0503030403020204" pitchFamily="34" charset="0"/>
              </a:rPr>
              <a:t>A partir del cual se propondrán las medidas, acciones </a:t>
            </a:r>
          </a:p>
          <a:p>
            <a:pPr algn="ctr"/>
            <a:r>
              <a:rPr lang="es-CR" sz="1600" dirty="0">
                <a:solidFill>
                  <a:srgbClr val="245178"/>
                </a:solidFill>
                <a:latin typeface="Myriad Pro" panose="020B0503030403020204" pitchFamily="34" charset="0"/>
              </a:rPr>
              <a:t>y proyectos de prevención, corrección y mitigación de los impactos negativos y la consolidación de los positivos, a corto, mediano y largo plazo. </a:t>
            </a:r>
            <a:endParaRPr lang="es-ES" sz="1600" dirty="0">
              <a:solidFill>
                <a:srgbClr val="245178"/>
              </a:solidFill>
              <a:latin typeface="Myriad Pro" panose="020B0503030403020204" pitchFamily="34" charset="0"/>
            </a:endParaRPr>
          </a:p>
          <a:p>
            <a:pPr algn="ctr"/>
            <a:endParaRPr lang="es-CR" sz="1600" dirty="0"/>
          </a:p>
        </p:txBody>
      </p:sp>
      <p:sp>
        <p:nvSpPr>
          <p:cNvPr id="4" name="Elipse 3">
            <a:extLst>
              <a:ext uri="{FF2B5EF4-FFF2-40B4-BE49-F238E27FC236}">
                <a16:creationId xmlns:a16="http://schemas.microsoft.com/office/drawing/2014/main" id="{9DAC92C4-C7B8-43F1-BAC5-F908A662C174}"/>
              </a:ext>
            </a:extLst>
          </p:cNvPr>
          <p:cNvSpPr/>
          <p:nvPr/>
        </p:nvSpPr>
        <p:spPr>
          <a:xfrm>
            <a:off x="96521" y="633730"/>
            <a:ext cx="707027" cy="707027"/>
          </a:xfrm>
          <a:prstGeom prst="ellipse">
            <a:avLst/>
          </a:prstGeom>
          <a:solidFill>
            <a:srgbClr val="E2DFD4"/>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pic>
        <p:nvPicPr>
          <p:cNvPr id="16" name="Imagen 15">
            <a:extLst>
              <a:ext uri="{FF2B5EF4-FFF2-40B4-BE49-F238E27FC236}">
                <a16:creationId xmlns:a16="http://schemas.microsoft.com/office/drawing/2014/main" id="{862A5D69-AFC8-451D-9019-899CD05865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922" y="2367702"/>
            <a:ext cx="1539243" cy="2639573"/>
          </a:xfrm>
          <a:prstGeom prst="rect">
            <a:avLst/>
          </a:prstGeom>
        </p:spPr>
      </p:pic>
      <p:pic>
        <p:nvPicPr>
          <p:cNvPr id="18" name="Imagen 17">
            <a:extLst>
              <a:ext uri="{FF2B5EF4-FFF2-40B4-BE49-F238E27FC236}">
                <a16:creationId xmlns:a16="http://schemas.microsoft.com/office/drawing/2014/main" id="{F638F145-08A2-48DF-AC88-97B45A3D9E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025" y="819113"/>
            <a:ext cx="348017" cy="348017"/>
          </a:xfrm>
          <a:prstGeom prst="rect">
            <a:avLst/>
          </a:prstGeom>
        </p:spPr>
      </p:pic>
    </p:spTree>
    <p:extLst>
      <p:ext uri="{BB962C8B-B14F-4D97-AF65-F5344CB8AC3E}">
        <p14:creationId xmlns:p14="http://schemas.microsoft.com/office/powerpoint/2010/main" val="416499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C7D7856-D59F-4CB7-977B-BC020BDFD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2" y="0"/>
            <a:ext cx="9125075" cy="5143500"/>
          </a:xfrm>
          <a:prstGeom prst="rect">
            <a:avLst/>
          </a:prstGeom>
        </p:spPr>
      </p:pic>
      <p:pic>
        <p:nvPicPr>
          <p:cNvPr id="3" name="Imagen 2">
            <a:extLst>
              <a:ext uri="{FF2B5EF4-FFF2-40B4-BE49-F238E27FC236}">
                <a16:creationId xmlns:a16="http://schemas.microsoft.com/office/drawing/2014/main" id="{6A4229E0-23F7-42AE-81F5-2A960E686F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
            <a:ext cx="9144000" cy="5141975"/>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63B5AACB-5122-438E-8E7B-7EDB318DA2EB}"/>
              </a:ext>
            </a:extLst>
          </p:cNvPr>
          <p:cNvSpPr txBox="1"/>
          <p:nvPr/>
        </p:nvSpPr>
        <p:spPr>
          <a:xfrm>
            <a:off x="3352800" y="109498"/>
            <a:ext cx="4622800" cy="338554"/>
          </a:xfrm>
          <a:prstGeom prst="rect">
            <a:avLst/>
          </a:prstGeom>
          <a:noFill/>
        </p:spPr>
        <p:txBody>
          <a:bodyPr wrap="square" rtlCol="0">
            <a:spAutoFit/>
          </a:bodyPr>
          <a:lstStyle/>
          <a:p>
            <a:pPr algn="ctr"/>
            <a:r>
              <a:rPr lang="es-CR" sz="1600" b="1" dirty="0">
                <a:solidFill>
                  <a:srgbClr val="245178"/>
                </a:solidFill>
                <a:latin typeface="Myriad Pro" panose="020B0503030403020204" pitchFamily="34" charset="0"/>
              </a:rPr>
              <a:t>Objetivos</a:t>
            </a:r>
          </a:p>
        </p:txBody>
      </p:sp>
      <p:grpSp>
        <p:nvGrpSpPr>
          <p:cNvPr id="26" name="Grupo 25">
            <a:extLst>
              <a:ext uri="{FF2B5EF4-FFF2-40B4-BE49-F238E27FC236}">
                <a16:creationId xmlns:a16="http://schemas.microsoft.com/office/drawing/2014/main" id="{25CC45AA-7833-41C2-9817-463D6BEC644B}"/>
              </a:ext>
            </a:extLst>
          </p:cNvPr>
          <p:cNvGrpSpPr/>
          <p:nvPr/>
        </p:nvGrpSpPr>
        <p:grpSpPr>
          <a:xfrm>
            <a:off x="322598" y="1049270"/>
            <a:ext cx="8498803" cy="1194547"/>
            <a:chOff x="322598" y="1049270"/>
            <a:chExt cx="8498803" cy="1194547"/>
          </a:xfrm>
        </p:grpSpPr>
        <p:pic>
          <p:nvPicPr>
            <p:cNvPr id="7" name="Imagen 6">
              <a:extLst>
                <a:ext uri="{FF2B5EF4-FFF2-40B4-BE49-F238E27FC236}">
                  <a16:creationId xmlns:a16="http://schemas.microsoft.com/office/drawing/2014/main" id="{67F2436A-A78B-4821-BBA3-2214DAB194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598" y="1049270"/>
              <a:ext cx="8498803" cy="1194547"/>
            </a:xfrm>
            <a:prstGeom prst="rect">
              <a:avLst/>
            </a:prstGeom>
            <a:effectLst>
              <a:outerShdw blurRad="50800" dist="38100" dir="5400000" algn="t" rotWithShape="0">
                <a:prstClr val="black">
                  <a:alpha val="40000"/>
                </a:prstClr>
              </a:outerShdw>
            </a:effectLst>
          </p:spPr>
        </p:pic>
        <p:sp>
          <p:nvSpPr>
            <p:cNvPr id="12" name="CuadroTexto 11">
              <a:extLst>
                <a:ext uri="{FF2B5EF4-FFF2-40B4-BE49-F238E27FC236}">
                  <a16:creationId xmlns:a16="http://schemas.microsoft.com/office/drawing/2014/main" id="{8984BB5D-C478-4515-8FC6-F1F1E96A6AAF}"/>
                </a:ext>
              </a:extLst>
            </p:cNvPr>
            <p:cNvSpPr txBox="1"/>
            <p:nvPr/>
          </p:nvSpPr>
          <p:spPr>
            <a:xfrm>
              <a:off x="1746250" y="1348014"/>
              <a:ext cx="5994400" cy="738664"/>
            </a:xfrm>
            <a:prstGeom prst="rect">
              <a:avLst/>
            </a:prstGeom>
            <a:noFill/>
          </p:spPr>
          <p:txBody>
            <a:bodyPr wrap="square" rtlCol="0">
              <a:spAutoFit/>
            </a:bodyPr>
            <a:lstStyle/>
            <a:p>
              <a:r>
                <a:rPr lang="es-CR" sz="1400" dirty="0">
                  <a:solidFill>
                    <a:srgbClr val="245178"/>
                  </a:solidFill>
                  <a:latin typeface="Myriad Pro" panose="020B0503030403020204" pitchFamily="34" charset="0"/>
                </a:rPr>
                <a:t>Servir de instrumento para </a:t>
              </a:r>
              <a:r>
                <a:rPr lang="es-CR" sz="1400" b="1" dirty="0">
                  <a:solidFill>
                    <a:srgbClr val="245178"/>
                  </a:solidFill>
                  <a:latin typeface="Myriad Pro" panose="020B0503030403020204" pitchFamily="34" charset="0"/>
                </a:rPr>
                <a:t>mejorar las condiciones ambientales en las instituciones públicas</a:t>
              </a:r>
              <a:r>
                <a:rPr lang="es-CR" sz="1400" dirty="0">
                  <a:solidFill>
                    <a:srgbClr val="245178"/>
                  </a:solidFill>
                  <a:latin typeface="Myriad Pro" panose="020B0503030403020204" pitchFamily="34" charset="0"/>
                </a:rPr>
                <a:t> del país, mediante la prevención, reducción y el control de la contaminación ambiental.</a:t>
              </a:r>
            </a:p>
          </p:txBody>
        </p:sp>
        <p:sp>
          <p:nvSpPr>
            <p:cNvPr id="15" name="CuadroTexto 14">
              <a:extLst>
                <a:ext uri="{FF2B5EF4-FFF2-40B4-BE49-F238E27FC236}">
                  <a16:creationId xmlns:a16="http://schemas.microsoft.com/office/drawing/2014/main" id="{985FE1E7-B66F-42F3-B72F-8047EE584F64}"/>
                </a:ext>
              </a:extLst>
            </p:cNvPr>
            <p:cNvSpPr txBox="1"/>
            <p:nvPr/>
          </p:nvSpPr>
          <p:spPr>
            <a:xfrm>
              <a:off x="8227994" y="1546593"/>
              <a:ext cx="285750" cy="646331"/>
            </a:xfrm>
            <a:prstGeom prst="rect">
              <a:avLst/>
            </a:prstGeom>
            <a:noFill/>
          </p:spPr>
          <p:txBody>
            <a:bodyPr wrap="square" rtlCol="0">
              <a:spAutoFit/>
            </a:bodyPr>
            <a:lstStyle/>
            <a:p>
              <a:r>
                <a:rPr lang="es-CR" sz="3600" dirty="0">
                  <a:solidFill>
                    <a:schemeClr val="bg1"/>
                  </a:solidFill>
                  <a:latin typeface="Myriad Pro" panose="020B0503030403020204" pitchFamily="34" charset="0"/>
                </a:rPr>
                <a:t>1</a:t>
              </a:r>
            </a:p>
          </p:txBody>
        </p:sp>
        <p:pic>
          <p:nvPicPr>
            <p:cNvPr id="21" name="Imagen 20">
              <a:extLst>
                <a:ext uri="{FF2B5EF4-FFF2-40B4-BE49-F238E27FC236}">
                  <a16:creationId xmlns:a16="http://schemas.microsoft.com/office/drawing/2014/main" id="{FA7A5CB6-41FF-4B22-A317-1425CC7E38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197" y="1301905"/>
              <a:ext cx="759886" cy="759886"/>
            </a:xfrm>
            <a:prstGeom prst="rect">
              <a:avLst/>
            </a:prstGeom>
          </p:spPr>
        </p:pic>
      </p:grpSp>
      <p:grpSp>
        <p:nvGrpSpPr>
          <p:cNvPr id="27" name="Grupo 26">
            <a:extLst>
              <a:ext uri="{FF2B5EF4-FFF2-40B4-BE49-F238E27FC236}">
                <a16:creationId xmlns:a16="http://schemas.microsoft.com/office/drawing/2014/main" id="{F1E8712B-BD56-475F-806E-CBE6ACA38248}"/>
              </a:ext>
            </a:extLst>
          </p:cNvPr>
          <p:cNvGrpSpPr/>
          <p:nvPr/>
        </p:nvGrpSpPr>
        <p:grpSpPr>
          <a:xfrm>
            <a:off x="324129" y="2224733"/>
            <a:ext cx="8479694" cy="1188176"/>
            <a:chOff x="324129" y="2224733"/>
            <a:chExt cx="8479694" cy="1188176"/>
          </a:xfrm>
        </p:grpSpPr>
        <p:pic>
          <p:nvPicPr>
            <p:cNvPr id="9" name="Imagen 8">
              <a:extLst>
                <a:ext uri="{FF2B5EF4-FFF2-40B4-BE49-F238E27FC236}">
                  <a16:creationId xmlns:a16="http://schemas.microsoft.com/office/drawing/2014/main" id="{579307C0-744E-4133-86FC-289A9BE0B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129" y="2224733"/>
              <a:ext cx="8479694" cy="1188176"/>
            </a:xfrm>
            <a:prstGeom prst="rect">
              <a:avLst/>
            </a:prstGeom>
            <a:effectLst>
              <a:outerShdw blurRad="50800" dist="38100" dir="5400000" algn="t" rotWithShape="0">
                <a:prstClr val="black">
                  <a:alpha val="40000"/>
                </a:prstClr>
              </a:outerShdw>
            </a:effectLst>
          </p:spPr>
        </p:pic>
        <p:sp>
          <p:nvSpPr>
            <p:cNvPr id="13" name="CuadroTexto 12">
              <a:extLst>
                <a:ext uri="{FF2B5EF4-FFF2-40B4-BE49-F238E27FC236}">
                  <a16:creationId xmlns:a16="http://schemas.microsoft.com/office/drawing/2014/main" id="{B48E4B55-EA04-4807-84AB-6F2CA839899B}"/>
                </a:ext>
              </a:extLst>
            </p:cNvPr>
            <p:cNvSpPr txBox="1"/>
            <p:nvPr/>
          </p:nvSpPr>
          <p:spPr>
            <a:xfrm>
              <a:off x="1739900" y="2598791"/>
              <a:ext cx="5994400" cy="523220"/>
            </a:xfrm>
            <a:prstGeom prst="rect">
              <a:avLst/>
            </a:prstGeom>
            <a:noFill/>
          </p:spPr>
          <p:txBody>
            <a:bodyPr wrap="square" rtlCol="0">
              <a:spAutoFit/>
            </a:bodyPr>
            <a:lstStyle/>
            <a:p>
              <a:r>
                <a:rPr lang="es-CR" sz="1400" dirty="0">
                  <a:solidFill>
                    <a:srgbClr val="245178"/>
                  </a:solidFill>
                  <a:latin typeface="Myriad Pro" panose="020B0503030403020204" pitchFamily="34" charset="0"/>
                </a:rPr>
                <a:t>Reducir la emisiones del GEI con el fin, de implementar las acciones que </a:t>
              </a:r>
              <a:r>
                <a:rPr lang="es-CR" sz="1400" b="1" dirty="0">
                  <a:solidFill>
                    <a:srgbClr val="245178"/>
                  </a:solidFill>
                  <a:latin typeface="Myriad Pro" panose="020B0503030403020204" pitchFamily="34" charset="0"/>
                </a:rPr>
                <a:t>encaminen al sector público a la C-Neutralidad.</a:t>
              </a:r>
            </a:p>
          </p:txBody>
        </p:sp>
        <p:sp>
          <p:nvSpPr>
            <p:cNvPr id="16" name="CuadroTexto 15">
              <a:extLst>
                <a:ext uri="{FF2B5EF4-FFF2-40B4-BE49-F238E27FC236}">
                  <a16:creationId xmlns:a16="http://schemas.microsoft.com/office/drawing/2014/main" id="{B46F5E8D-DF0A-4BEA-89E7-AB3A526866A3}"/>
                </a:ext>
              </a:extLst>
            </p:cNvPr>
            <p:cNvSpPr txBox="1"/>
            <p:nvPr/>
          </p:nvSpPr>
          <p:spPr>
            <a:xfrm>
              <a:off x="8218742" y="2698384"/>
              <a:ext cx="285750" cy="646331"/>
            </a:xfrm>
            <a:prstGeom prst="rect">
              <a:avLst/>
            </a:prstGeom>
            <a:noFill/>
          </p:spPr>
          <p:txBody>
            <a:bodyPr wrap="square" rtlCol="0">
              <a:spAutoFit/>
            </a:bodyPr>
            <a:lstStyle/>
            <a:p>
              <a:r>
                <a:rPr lang="es-CR" sz="3600" dirty="0">
                  <a:solidFill>
                    <a:schemeClr val="bg1"/>
                  </a:solidFill>
                  <a:latin typeface="Myriad Pro" panose="020B0503030403020204" pitchFamily="34" charset="0"/>
                </a:rPr>
                <a:t>2</a:t>
              </a:r>
            </a:p>
          </p:txBody>
        </p:sp>
        <p:pic>
          <p:nvPicPr>
            <p:cNvPr id="23" name="Imagen 22">
              <a:extLst>
                <a:ext uri="{FF2B5EF4-FFF2-40B4-BE49-F238E27FC236}">
                  <a16:creationId xmlns:a16="http://schemas.microsoft.com/office/drawing/2014/main" id="{5412F896-0F13-4124-A1E7-6400F26A74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7157" y="2388233"/>
              <a:ext cx="736940" cy="736940"/>
            </a:xfrm>
            <a:prstGeom prst="rect">
              <a:avLst/>
            </a:prstGeom>
          </p:spPr>
        </p:pic>
      </p:grpSp>
      <p:grpSp>
        <p:nvGrpSpPr>
          <p:cNvPr id="28" name="Grupo 27">
            <a:extLst>
              <a:ext uri="{FF2B5EF4-FFF2-40B4-BE49-F238E27FC236}">
                <a16:creationId xmlns:a16="http://schemas.microsoft.com/office/drawing/2014/main" id="{37F1A233-2082-43FE-B88A-FD4BB4C000D4}"/>
              </a:ext>
            </a:extLst>
          </p:cNvPr>
          <p:cNvGrpSpPr/>
          <p:nvPr/>
        </p:nvGrpSpPr>
        <p:grpSpPr>
          <a:xfrm>
            <a:off x="322598" y="3395608"/>
            <a:ext cx="8498803" cy="1194547"/>
            <a:chOff x="322598" y="3395608"/>
            <a:chExt cx="8498803" cy="1194547"/>
          </a:xfrm>
        </p:grpSpPr>
        <p:pic>
          <p:nvPicPr>
            <p:cNvPr id="11" name="Imagen 10">
              <a:extLst>
                <a:ext uri="{FF2B5EF4-FFF2-40B4-BE49-F238E27FC236}">
                  <a16:creationId xmlns:a16="http://schemas.microsoft.com/office/drawing/2014/main" id="{253E9DEF-A514-4993-9EB0-1D6967C908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2598" y="3395608"/>
              <a:ext cx="8498803" cy="1194547"/>
            </a:xfrm>
            <a:prstGeom prst="rect">
              <a:avLst/>
            </a:prstGeom>
            <a:effectLst>
              <a:outerShdw blurRad="50800" dist="38100" dir="5400000" algn="t" rotWithShape="0">
                <a:prstClr val="black">
                  <a:alpha val="40000"/>
                </a:prstClr>
              </a:outerShdw>
            </a:effectLst>
          </p:spPr>
        </p:pic>
        <p:sp>
          <p:nvSpPr>
            <p:cNvPr id="14" name="CuadroTexto 13">
              <a:extLst>
                <a:ext uri="{FF2B5EF4-FFF2-40B4-BE49-F238E27FC236}">
                  <a16:creationId xmlns:a16="http://schemas.microsoft.com/office/drawing/2014/main" id="{C9D2E5B8-A8B8-4875-AF90-4D2468628299}"/>
                </a:ext>
              </a:extLst>
            </p:cNvPr>
            <p:cNvSpPr txBox="1"/>
            <p:nvPr/>
          </p:nvSpPr>
          <p:spPr>
            <a:xfrm>
              <a:off x="1746250" y="3695189"/>
              <a:ext cx="5994400" cy="738664"/>
            </a:xfrm>
            <a:prstGeom prst="rect">
              <a:avLst/>
            </a:prstGeom>
            <a:noFill/>
          </p:spPr>
          <p:txBody>
            <a:bodyPr wrap="square" rtlCol="0">
              <a:spAutoFit/>
            </a:bodyPr>
            <a:lstStyle/>
            <a:p>
              <a:r>
                <a:rPr lang="es-CR" sz="1400" dirty="0">
                  <a:solidFill>
                    <a:srgbClr val="245178"/>
                  </a:solidFill>
                  <a:latin typeface="Myriad Pro" panose="020B0503030403020204" pitchFamily="34" charset="0"/>
                </a:rPr>
                <a:t>Ayudar a la </a:t>
              </a:r>
              <a:r>
                <a:rPr lang="es-CR" sz="1400" b="1" dirty="0">
                  <a:solidFill>
                    <a:srgbClr val="245178"/>
                  </a:solidFill>
                  <a:latin typeface="Myriad Pro" panose="020B0503030403020204" pitchFamily="34" charset="0"/>
                </a:rPr>
                <a:t>toma de conciencia de los funcionarios públicos, </a:t>
              </a:r>
              <a:r>
                <a:rPr lang="es-CR" sz="1400" dirty="0">
                  <a:solidFill>
                    <a:srgbClr val="245178"/>
                  </a:solidFill>
                  <a:latin typeface="Myriad Pro" panose="020B0503030403020204" pitchFamily="34" charset="0"/>
                </a:rPr>
                <a:t>sobre el uso adecuado de los recursos hídricos, energéticos, gestión adecuada de los residuos y de la protección del ambiente en general.</a:t>
              </a:r>
            </a:p>
          </p:txBody>
        </p:sp>
        <p:sp>
          <p:nvSpPr>
            <p:cNvPr id="17" name="CuadroTexto 16">
              <a:extLst>
                <a:ext uri="{FF2B5EF4-FFF2-40B4-BE49-F238E27FC236}">
                  <a16:creationId xmlns:a16="http://schemas.microsoft.com/office/drawing/2014/main" id="{A4447484-D656-4D25-B355-84F07405BCB2}"/>
                </a:ext>
              </a:extLst>
            </p:cNvPr>
            <p:cNvSpPr txBox="1"/>
            <p:nvPr/>
          </p:nvSpPr>
          <p:spPr>
            <a:xfrm>
              <a:off x="8227994" y="3876889"/>
              <a:ext cx="285750" cy="646331"/>
            </a:xfrm>
            <a:prstGeom prst="rect">
              <a:avLst/>
            </a:prstGeom>
            <a:noFill/>
          </p:spPr>
          <p:txBody>
            <a:bodyPr wrap="square" rtlCol="0">
              <a:spAutoFit/>
            </a:bodyPr>
            <a:lstStyle/>
            <a:p>
              <a:r>
                <a:rPr lang="es-CR" sz="3600" dirty="0">
                  <a:solidFill>
                    <a:schemeClr val="bg1"/>
                  </a:solidFill>
                  <a:latin typeface="Myriad Pro" panose="020B0503030403020204" pitchFamily="34" charset="0"/>
                </a:rPr>
                <a:t>3</a:t>
              </a:r>
            </a:p>
          </p:txBody>
        </p:sp>
        <p:pic>
          <p:nvPicPr>
            <p:cNvPr id="25" name="Imagen 24">
              <a:extLst>
                <a:ext uri="{FF2B5EF4-FFF2-40B4-BE49-F238E27FC236}">
                  <a16:creationId xmlns:a16="http://schemas.microsoft.com/office/drawing/2014/main" id="{180B19B4-A930-4EFF-AFB1-F1C91D6F81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462" y="3541664"/>
              <a:ext cx="778635" cy="778635"/>
            </a:xfrm>
            <a:prstGeom prst="rect">
              <a:avLst/>
            </a:prstGeom>
          </p:spPr>
        </p:pic>
      </p:grpSp>
      <p:grpSp>
        <p:nvGrpSpPr>
          <p:cNvPr id="29" name="Grupo 28">
            <a:extLst>
              <a:ext uri="{FF2B5EF4-FFF2-40B4-BE49-F238E27FC236}">
                <a16:creationId xmlns:a16="http://schemas.microsoft.com/office/drawing/2014/main" id="{FF75F071-A3B6-42AB-860C-0697BB26DEEC}"/>
              </a:ext>
            </a:extLst>
          </p:cNvPr>
          <p:cNvGrpSpPr/>
          <p:nvPr/>
        </p:nvGrpSpPr>
        <p:grpSpPr>
          <a:xfrm>
            <a:off x="96521" y="633730"/>
            <a:ext cx="707027" cy="707027"/>
            <a:chOff x="96521" y="633730"/>
            <a:chExt cx="707027" cy="707027"/>
          </a:xfrm>
        </p:grpSpPr>
        <p:sp>
          <p:nvSpPr>
            <p:cNvPr id="5" name="Elipse 4">
              <a:extLst>
                <a:ext uri="{FF2B5EF4-FFF2-40B4-BE49-F238E27FC236}">
                  <a16:creationId xmlns:a16="http://schemas.microsoft.com/office/drawing/2014/main" id="{4F1D9A3B-AA20-4580-AB34-2323EF7716C2}"/>
                </a:ext>
              </a:extLst>
            </p:cNvPr>
            <p:cNvSpPr/>
            <p:nvPr/>
          </p:nvSpPr>
          <p:spPr>
            <a:xfrm>
              <a:off x="96521" y="633730"/>
              <a:ext cx="707027" cy="707027"/>
            </a:xfrm>
            <a:prstGeom prst="ellipse">
              <a:avLst/>
            </a:prstGeom>
            <a:solidFill>
              <a:srgbClr val="E2DFD4"/>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noFill/>
              </a:endParaRPr>
            </a:p>
          </p:txBody>
        </p:sp>
        <p:pic>
          <p:nvPicPr>
            <p:cNvPr id="19" name="Imagen 18">
              <a:extLst>
                <a:ext uri="{FF2B5EF4-FFF2-40B4-BE49-F238E27FC236}">
                  <a16:creationId xmlns:a16="http://schemas.microsoft.com/office/drawing/2014/main" id="{D9EB4685-C713-4A05-8BFB-5715682156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0456" y="744117"/>
              <a:ext cx="492325" cy="492325"/>
            </a:xfrm>
            <a:prstGeom prst="rect">
              <a:avLst/>
            </a:prstGeom>
          </p:spPr>
        </p:pic>
      </p:grpSp>
    </p:spTree>
    <p:extLst>
      <p:ext uri="{BB962C8B-B14F-4D97-AF65-F5344CB8AC3E}">
        <p14:creationId xmlns:p14="http://schemas.microsoft.com/office/powerpoint/2010/main" val="257243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0-#ppt_w/2"/>
                                          </p:val>
                                        </p:tav>
                                        <p:tav tm="100000">
                                          <p:val>
                                            <p:strVal val="#ppt_x"/>
                                          </p:val>
                                        </p:tav>
                                      </p:tavLst>
                                    </p:anim>
                                    <p:anim calcmode="lin" valueType="num">
                                      <p:cBhvr additive="base">
                                        <p:cTn id="14"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0-#ppt_w/2"/>
                                          </p:val>
                                        </p:tav>
                                        <p:tav tm="100000">
                                          <p:val>
                                            <p:strVal val="#ppt_x"/>
                                          </p:val>
                                        </p:tav>
                                      </p:tavLst>
                                    </p:anim>
                                    <p:anim calcmode="lin" valueType="num">
                                      <p:cBhvr additive="base">
                                        <p:cTn id="20"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7403</TotalTime>
  <Words>4025</Words>
  <Application>Microsoft Office PowerPoint</Application>
  <PresentationFormat>Presentación en pantalla (16:9)</PresentationFormat>
  <Paragraphs>645</Paragraphs>
  <Slides>43</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43</vt:i4>
      </vt:variant>
    </vt:vector>
  </HeadingPairs>
  <TitlesOfParts>
    <vt:vector size="49" baseType="lpstr">
      <vt:lpstr>Arial</vt:lpstr>
      <vt:lpstr>Calibri</vt:lpstr>
      <vt:lpstr>Calibri Light</vt:lpstr>
      <vt:lpstr>Myriad Pro</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Patricia</dc:creator>
  <cp:lastModifiedBy>Douglas Urena Cybillo</cp:lastModifiedBy>
  <cp:revision>940</cp:revision>
  <dcterms:created xsi:type="dcterms:W3CDTF">2021-04-20T22:51:05Z</dcterms:created>
  <dcterms:modified xsi:type="dcterms:W3CDTF">2022-10-27T22:26:51Z</dcterms:modified>
</cp:coreProperties>
</file>