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8" r:id="rId2"/>
    <p:sldId id="292" r:id="rId3"/>
    <p:sldId id="342" r:id="rId4"/>
    <p:sldId id="302" r:id="rId5"/>
    <p:sldId id="346" r:id="rId6"/>
    <p:sldId id="347" r:id="rId7"/>
    <p:sldId id="349" r:id="rId8"/>
    <p:sldId id="348" r:id="rId9"/>
    <p:sldId id="258" r:id="rId10"/>
    <p:sldId id="303" r:id="rId11"/>
    <p:sldId id="322" r:id="rId12"/>
    <p:sldId id="304" r:id="rId13"/>
    <p:sldId id="344" r:id="rId14"/>
    <p:sldId id="345" r:id="rId15"/>
    <p:sldId id="306" r:id="rId16"/>
    <p:sldId id="319" r:id="rId17"/>
    <p:sldId id="320" r:id="rId18"/>
    <p:sldId id="324" r:id="rId19"/>
    <p:sldId id="325" r:id="rId20"/>
    <p:sldId id="326" r:id="rId21"/>
    <p:sldId id="327" r:id="rId22"/>
    <p:sldId id="328" r:id="rId23"/>
    <p:sldId id="329" r:id="rId24"/>
    <p:sldId id="333" r:id="rId25"/>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D3521-B5BF-4F26-AFBE-AF83EEF694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62F5161A-2C73-4FA4-BE92-A0F83FC666E6}">
      <dgm:prSet phldrT="[Texto]"/>
      <dgm:spPr/>
      <dgm:t>
        <a:bodyPr/>
        <a:lstStyle/>
        <a:p>
          <a:endParaRPr lang="es-CR" dirty="0"/>
        </a:p>
      </dgm:t>
    </dgm:pt>
    <dgm:pt modelId="{69015D02-FEED-421E-BC23-6E7A88750663}" type="parTrans" cxnId="{7F59B206-0DB5-43CD-826B-F1A51AF214A6}">
      <dgm:prSet/>
      <dgm:spPr/>
      <dgm:t>
        <a:bodyPr/>
        <a:lstStyle/>
        <a:p>
          <a:endParaRPr lang="es-CR"/>
        </a:p>
      </dgm:t>
    </dgm:pt>
    <dgm:pt modelId="{5049CADC-4F79-4B00-B111-77918AFB1012}" type="sibTrans" cxnId="{7F59B206-0DB5-43CD-826B-F1A51AF214A6}">
      <dgm:prSet/>
      <dgm:spPr/>
      <dgm:t>
        <a:bodyPr/>
        <a:lstStyle/>
        <a:p>
          <a:endParaRPr lang="es-CR"/>
        </a:p>
      </dgm:t>
    </dgm:pt>
    <dgm:pt modelId="{C5C36128-9E24-44A7-90A4-06B487D7C230}">
      <dgm:prSet phldrT="[Texto]"/>
      <dgm:spPr/>
      <dgm:t>
        <a:bodyPr/>
        <a:lstStyle/>
        <a:p>
          <a:r>
            <a:rPr lang="es-CR" dirty="0"/>
            <a:t>Fundamento Legal</a:t>
          </a:r>
        </a:p>
      </dgm:t>
    </dgm:pt>
    <dgm:pt modelId="{2B4696FA-B105-4CD6-B832-6373D911CACD}" type="parTrans" cxnId="{8D708E86-9480-4AEC-9547-D09200E658BA}">
      <dgm:prSet/>
      <dgm:spPr/>
      <dgm:t>
        <a:bodyPr/>
        <a:lstStyle/>
        <a:p>
          <a:endParaRPr lang="es-CR"/>
        </a:p>
      </dgm:t>
    </dgm:pt>
    <dgm:pt modelId="{0F60A75B-96BC-4684-8EC7-C95626B873CF}" type="sibTrans" cxnId="{8D708E86-9480-4AEC-9547-D09200E658BA}">
      <dgm:prSet/>
      <dgm:spPr/>
      <dgm:t>
        <a:bodyPr/>
        <a:lstStyle/>
        <a:p>
          <a:endParaRPr lang="es-CR"/>
        </a:p>
      </dgm:t>
    </dgm:pt>
    <dgm:pt modelId="{98AC3AFD-AA19-4761-B283-E466438A00AC}">
      <dgm:prSet phldrT="[Texto]"/>
      <dgm:spPr/>
      <dgm:t>
        <a:bodyPr/>
        <a:lstStyle/>
        <a:p>
          <a:r>
            <a:rPr lang="es-CR" dirty="0"/>
            <a:t>Responsabilidad institucional</a:t>
          </a:r>
        </a:p>
      </dgm:t>
    </dgm:pt>
    <dgm:pt modelId="{1BAD93E3-2092-4629-BC4B-4D871BD74EFD}" type="parTrans" cxnId="{CE551A54-5F4B-4692-9942-4BB9456D6260}">
      <dgm:prSet/>
      <dgm:spPr/>
      <dgm:t>
        <a:bodyPr/>
        <a:lstStyle/>
        <a:p>
          <a:endParaRPr lang="es-CR"/>
        </a:p>
      </dgm:t>
    </dgm:pt>
    <dgm:pt modelId="{590E04EB-B129-4A4A-A6AF-82287AB3EB98}" type="sibTrans" cxnId="{CE551A54-5F4B-4692-9942-4BB9456D6260}">
      <dgm:prSet/>
      <dgm:spPr/>
      <dgm:t>
        <a:bodyPr/>
        <a:lstStyle/>
        <a:p>
          <a:endParaRPr lang="es-CR"/>
        </a:p>
      </dgm:t>
    </dgm:pt>
    <dgm:pt modelId="{20320B58-39F7-4C6E-A2F9-F6B2BFE57F1C}">
      <dgm:prSet phldrT="[Texto]"/>
      <dgm:spPr/>
      <dgm:t>
        <a:bodyPr/>
        <a:lstStyle/>
        <a:p>
          <a:r>
            <a:rPr lang="es-CR" dirty="0"/>
            <a:t>Procedimiento de seguimiento</a:t>
          </a:r>
        </a:p>
      </dgm:t>
    </dgm:pt>
    <dgm:pt modelId="{D4177F14-8AD8-4B2E-88EE-D456A7D32980}" type="parTrans" cxnId="{EE632E59-AAC6-4DB9-8C29-9A016E9B2127}">
      <dgm:prSet/>
      <dgm:spPr/>
      <dgm:t>
        <a:bodyPr/>
        <a:lstStyle/>
        <a:p>
          <a:endParaRPr lang="es-CR"/>
        </a:p>
      </dgm:t>
    </dgm:pt>
    <dgm:pt modelId="{7131C12B-0A48-41F4-91C7-AABD50F161BE}" type="sibTrans" cxnId="{EE632E59-AAC6-4DB9-8C29-9A016E9B2127}">
      <dgm:prSet/>
      <dgm:spPr/>
      <dgm:t>
        <a:bodyPr/>
        <a:lstStyle/>
        <a:p>
          <a:endParaRPr lang="es-CR"/>
        </a:p>
      </dgm:t>
    </dgm:pt>
    <dgm:pt modelId="{C47484AA-1D1B-453B-AD57-D8FE65460EDD}">
      <dgm:prSet phldrT="[Texto]"/>
      <dgm:spPr/>
      <dgm:t>
        <a:bodyPr/>
        <a:lstStyle/>
        <a:p>
          <a:r>
            <a:rPr lang="es-CR" dirty="0"/>
            <a:t>Errores mas comunes</a:t>
          </a:r>
        </a:p>
      </dgm:t>
    </dgm:pt>
    <dgm:pt modelId="{841BAF1F-EE3D-4429-A31E-39F291FEEB34}" type="parTrans" cxnId="{7F363215-6148-40A9-9BD4-BADF4E4E90A3}">
      <dgm:prSet/>
      <dgm:spPr/>
      <dgm:t>
        <a:bodyPr/>
        <a:lstStyle/>
        <a:p>
          <a:endParaRPr lang="es-CR"/>
        </a:p>
      </dgm:t>
    </dgm:pt>
    <dgm:pt modelId="{A31021B6-282D-4B04-BBF8-47DCADD2FC39}" type="sibTrans" cxnId="{7F363215-6148-40A9-9BD4-BADF4E4E90A3}">
      <dgm:prSet/>
      <dgm:spPr/>
      <dgm:t>
        <a:bodyPr/>
        <a:lstStyle/>
        <a:p>
          <a:endParaRPr lang="es-CR"/>
        </a:p>
      </dgm:t>
    </dgm:pt>
    <dgm:pt modelId="{3346F751-8382-4D0E-A5C6-FF2C459E6200}">
      <dgm:prSet phldrT="[Texto]"/>
      <dgm:spPr/>
      <dgm:t>
        <a:bodyPr/>
        <a:lstStyle/>
        <a:p>
          <a:r>
            <a:rPr lang="es-CR"/>
            <a:t>Plantilla </a:t>
          </a:r>
          <a:r>
            <a:rPr lang="es-CR" dirty="0"/>
            <a:t>de Informe de avance y seguimiento</a:t>
          </a:r>
        </a:p>
      </dgm:t>
    </dgm:pt>
    <dgm:pt modelId="{E602D903-0085-41D5-8517-E2F39CB65B27}" type="parTrans" cxnId="{49543C25-6669-4367-B6BF-5396BE609852}">
      <dgm:prSet/>
      <dgm:spPr/>
      <dgm:t>
        <a:bodyPr/>
        <a:lstStyle/>
        <a:p>
          <a:endParaRPr lang="en-US"/>
        </a:p>
      </dgm:t>
    </dgm:pt>
    <dgm:pt modelId="{021A96B3-7640-4B08-AA18-00A4292C67F2}" type="sibTrans" cxnId="{49543C25-6669-4367-B6BF-5396BE609852}">
      <dgm:prSet/>
      <dgm:spPr/>
      <dgm:t>
        <a:bodyPr/>
        <a:lstStyle/>
        <a:p>
          <a:endParaRPr lang="en-US"/>
        </a:p>
      </dgm:t>
    </dgm:pt>
    <dgm:pt modelId="{F43F6CFE-23CD-427A-84EF-4495DDF755EB}" type="pres">
      <dgm:prSet presAssocID="{D2AD3521-B5BF-4F26-AFBE-AF83EEF69400}" presName="vert0" presStyleCnt="0">
        <dgm:presLayoutVars>
          <dgm:dir/>
          <dgm:animOne val="branch"/>
          <dgm:animLvl val="lvl"/>
        </dgm:presLayoutVars>
      </dgm:prSet>
      <dgm:spPr/>
    </dgm:pt>
    <dgm:pt modelId="{D4ED1228-2159-4534-8B73-CD0B9ECE74CB}" type="pres">
      <dgm:prSet presAssocID="{62F5161A-2C73-4FA4-BE92-A0F83FC666E6}" presName="thickLine" presStyleLbl="alignNode1" presStyleIdx="0" presStyleCnt="1" custLinFactNeighborX="4701" custLinFactNeighborY="457"/>
      <dgm:spPr/>
    </dgm:pt>
    <dgm:pt modelId="{3C313BCC-60A5-4152-B237-2133E94CA526}" type="pres">
      <dgm:prSet presAssocID="{62F5161A-2C73-4FA4-BE92-A0F83FC666E6}" presName="horz1" presStyleCnt="0"/>
      <dgm:spPr/>
    </dgm:pt>
    <dgm:pt modelId="{C94B0F4D-4AEF-4B3B-AAA8-0286784D296F}" type="pres">
      <dgm:prSet presAssocID="{62F5161A-2C73-4FA4-BE92-A0F83FC666E6}" presName="tx1" presStyleLbl="revTx" presStyleIdx="0" presStyleCnt="6"/>
      <dgm:spPr/>
    </dgm:pt>
    <dgm:pt modelId="{A61047E3-03B6-46B8-A718-332CD91FDCC5}" type="pres">
      <dgm:prSet presAssocID="{62F5161A-2C73-4FA4-BE92-A0F83FC666E6}" presName="vert1" presStyleCnt="0"/>
      <dgm:spPr/>
    </dgm:pt>
    <dgm:pt modelId="{44D806AC-A1BD-4CA7-B325-B70CE0348D0F}" type="pres">
      <dgm:prSet presAssocID="{C5C36128-9E24-44A7-90A4-06B487D7C230}" presName="vertSpace2a" presStyleCnt="0"/>
      <dgm:spPr/>
    </dgm:pt>
    <dgm:pt modelId="{02EA10BC-998A-406F-89BA-6137F89A3DD4}" type="pres">
      <dgm:prSet presAssocID="{C5C36128-9E24-44A7-90A4-06B487D7C230}" presName="horz2" presStyleCnt="0"/>
      <dgm:spPr/>
    </dgm:pt>
    <dgm:pt modelId="{5365A853-8460-481B-87D1-71BA6BB574FD}" type="pres">
      <dgm:prSet presAssocID="{C5C36128-9E24-44A7-90A4-06B487D7C230}" presName="horzSpace2" presStyleCnt="0"/>
      <dgm:spPr/>
    </dgm:pt>
    <dgm:pt modelId="{B8A751C3-D518-41F1-8F7D-8A1FBDC64B79}" type="pres">
      <dgm:prSet presAssocID="{C5C36128-9E24-44A7-90A4-06B487D7C230}" presName="tx2" presStyleLbl="revTx" presStyleIdx="1" presStyleCnt="6"/>
      <dgm:spPr/>
    </dgm:pt>
    <dgm:pt modelId="{54DCAFFF-0641-4501-B656-718C8422D8E9}" type="pres">
      <dgm:prSet presAssocID="{C5C36128-9E24-44A7-90A4-06B487D7C230}" presName="vert2" presStyleCnt="0"/>
      <dgm:spPr/>
    </dgm:pt>
    <dgm:pt modelId="{EB66D250-642C-4811-A68C-668B00ABFA7C}" type="pres">
      <dgm:prSet presAssocID="{C5C36128-9E24-44A7-90A4-06B487D7C230}" presName="thinLine2b" presStyleLbl="callout" presStyleIdx="0" presStyleCnt="5"/>
      <dgm:spPr/>
    </dgm:pt>
    <dgm:pt modelId="{982EF892-BB3C-4C9D-90F8-7A674F0FACCD}" type="pres">
      <dgm:prSet presAssocID="{C5C36128-9E24-44A7-90A4-06B487D7C230}" presName="vertSpace2b" presStyleCnt="0"/>
      <dgm:spPr/>
    </dgm:pt>
    <dgm:pt modelId="{9093CF54-5484-42EF-A4D2-53E8A2E5A5DF}" type="pres">
      <dgm:prSet presAssocID="{98AC3AFD-AA19-4761-B283-E466438A00AC}" presName="horz2" presStyleCnt="0"/>
      <dgm:spPr/>
    </dgm:pt>
    <dgm:pt modelId="{023AA5B6-BF82-43D8-A56B-C630AD183CB8}" type="pres">
      <dgm:prSet presAssocID="{98AC3AFD-AA19-4761-B283-E466438A00AC}" presName="horzSpace2" presStyleCnt="0"/>
      <dgm:spPr/>
    </dgm:pt>
    <dgm:pt modelId="{4ECDD2D3-44B3-4D96-9F66-FD4B9E8527C4}" type="pres">
      <dgm:prSet presAssocID="{98AC3AFD-AA19-4761-B283-E466438A00AC}" presName="tx2" presStyleLbl="revTx" presStyleIdx="2" presStyleCnt="6"/>
      <dgm:spPr/>
    </dgm:pt>
    <dgm:pt modelId="{06AF18EE-E307-4150-94FE-73A1CE746DFF}" type="pres">
      <dgm:prSet presAssocID="{98AC3AFD-AA19-4761-B283-E466438A00AC}" presName="vert2" presStyleCnt="0"/>
      <dgm:spPr/>
    </dgm:pt>
    <dgm:pt modelId="{9524AA31-A9B7-4559-B749-A29CFA7FB149}" type="pres">
      <dgm:prSet presAssocID="{98AC3AFD-AA19-4761-B283-E466438A00AC}" presName="thinLine2b" presStyleLbl="callout" presStyleIdx="1" presStyleCnt="5"/>
      <dgm:spPr/>
    </dgm:pt>
    <dgm:pt modelId="{2DE07208-4D3D-4F83-81D9-115886B2C2C8}" type="pres">
      <dgm:prSet presAssocID="{98AC3AFD-AA19-4761-B283-E466438A00AC}" presName="vertSpace2b" presStyleCnt="0"/>
      <dgm:spPr/>
    </dgm:pt>
    <dgm:pt modelId="{2A4793C9-0DBC-4D8A-AD89-9884F0A28A16}" type="pres">
      <dgm:prSet presAssocID="{20320B58-39F7-4C6E-A2F9-F6B2BFE57F1C}" presName="horz2" presStyleCnt="0"/>
      <dgm:spPr/>
    </dgm:pt>
    <dgm:pt modelId="{5A5D466C-ADEE-44BF-BC87-459579148583}" type="pres">
      <dgm:prSet presAssocID="{20320B58-39F7-4C6E-A2F9-F6B2BFE57F1C}" presName="horzSpace2" presStyleCnt="0"/>
      <dgm:spPr/>
    </dgm:pt>
    <dgm:pt modelId="{D97EB8E3-CE77-459A-A4C2-A02DFFDCFAD3}" type="pres">
      <dgm:prSet presAssocID="{20320B58-39F7-4C6E-A2F9-F6B2BFE57F1C}" presName="tx2" presStyleLbl="revTx" presStyleIdx="3" presStyleCnt="6"/>
      <dgm:spPr/>
    </dgm:pt>
    <dgm:pt modelId="{8E4EFD8A-D311-4C06-A4D4-B60C5B7F0558}" type="pres">
      <dgm:prSet presAssocID="{20320B58-39F7-4C6E-A2F9-F6B2BFE57F1C}" presName="vert2" presStyleCnt="0"/>
      <dgm:spPr/>
    </dgm:pt>
    <dgm:pt modelId="{9EF0E82C-C0C0-4F3B-81A7-BC22E3F32446}" type="pres">
      <dgm:prSet presAssocID="{20320B58-39F7-4C6E-A2F9-F6B2BFE57F1C}" presName="thinLine2b" presStyleLbl="callout" presStyleIdx="2" presStyleCnt="5"/>
      <dgm:spPr/>
    </dgm:pt>
    <dgm:pt modelId="{979041AE-BE07-4174-B235-695C80DBEDAF}" type="pres">
      <dgm:prSet presAssocID="{20320B58-39F7-4C6E-A2F9-F6B2BFE57F1C}" presName="vertSpace2b" presStyleCnt="0"/>
      <dgm:spPr/>
    </dgm:pt>
    <dgm:pt modelId="{B739AE05-A8EF-4273-9116-B84E6644E7D4}" type="pres">
      <dgm:prSet presAssocID="{3346F751-8382-4D0E-A5C6-FF2C459E6200}" presName="horz2" presStyleCnt="0"/>
      <dgm:spPr/>
    </dgm:pt>
    <dgm:pt modelId="{8DBF2A78-573B-481C-B820-1A25D834E3E5}" type="pres">
      <dgm:prSet presAssocID="{3346F751-8382-4D0E-A5C6-FF2C459E6200}" presName="horzSpace2" presStyleCnt="0"/>
      <dgm:spPr/>
    </dgm:pt>
    <dgm:pt modelId="{CAD761AA-0A2E-443A-AB2A-0A0FD18A41C2}" type="pres">
      <dgm:prSet presAssocID="{3346F751-8382-4D0E-A5C6-FF2C459E6200}" presName="tx2" presStyleLbl="revTx" presStyleIdx="4" presStyleCnt="6"/>
      <dgm:spPr/>
    </dgm:pt>
    <dgm:pt modelId="{84DB3974-6B19-4C01-B029-8811F4EB86EC}" type="pres">
      <dgm:prSet presAssocID="{3346F751-8382-4D0E-A5C6-FF2C459E6200}" presName="vert2" presStyleCnt="0"/>
      <dgm:spPr/>
    </dgm:pt>
    <dgm:pt modelId="{FBD4DF2C-E4D9-4EBA-8597-EEFE059175B6}" type="pres">
      <dgm:prSet presAssocID="{3346F751-8382-4D0E-A5C6-FF2C459E6200}" presName="thinLine2b" presStyleLbl="callout" presStyleIdx="3" presStyleCnt="5"/>
      <dgm:spPr/>
    </dgm:pt>
    <dgm:pt modelId="{B1255236-166D-4D4E-94E3-297F709594EE}" type="pres">
      <dgm:prSet presAssocID="{3346F751-8382-4D0E-A5C6-FF2C459E6200}" presName="vertSpace2b" presStyleCnt="0"/>
      <dgm:spPr/>
    </dgm:pt>
    <dgm:pt modelId="{C5356C93-E629-4DD3-8123-6F554886A5E3}" type="pres">
      <dgm:prSet presAssocID="{C47484AA-1D1B-453B-AD57-D8FE65460EDD}" presName="horz2" presStyleCnt="0"/>
      <dgm:spPr/>
    </dgm:pt>
    <dgm:pt modelId="{5B976E99-2E61-457B-ABCF-1B05A7C2B2DC}" type="pres">
      <dgm:prSet presAssocID="{C47484AA-1D1B-453B-AD57-D8FE65460EDD}" presName="horzSpace2" presStyleCnt="0"/>
      <dgm:spPr/>
    </dgm:pt>
    <dgm:pt modelId="{373394B8-B92B-47B4-82F5-9EC0B85F99F5}" type="pres">
      <dgm:prSet presAssocID="{C47484AA-1D1B-453B-AD57-D8FE65460EDD}" presName="tx2" presStyleLbl="revTx" presStyleIdx="5" presStyleCnt="6"/>
      <dgm:spPr/>
    </dgm:pt>
    <dgm:pt modelId="{1946F5D5-3B5E-474C-9A7B-6DF1E5AE74DB}" type="pres">
      <dgm:prSet presAssocID="{C47484AA-1D1B-453B-AD57-D8FE65460EDD}" presName="vert2" presStyleCnt="0"/>
      <dgm:spPr/>
    </dgm:pt>
    <dgm:pt modelId="{D350F5B7-BF29-4CE7-A4AA-5DA0A2E8CDFD}" type="pres">
      <dgm:prSet presAssocID="{C47484AA-1D1B-453B-AD57-D8FE65460EDD}" presName="thinLine2b" presStyleLbl="callout" presStyleIdx="4" presStyleCnt="5"/>
      <dgm:spPr/>
    </dgm:pt>
    <dgm:pt modelId="{8848409B-F561-4311-9B21-ECEC045BC443}" type="pres">
      <dgm:prSet presAssocID="{C47484AA-1D1B-453B-AD57-D8FE65460EDD}" presName="vertSpace2b" presStyleCnt="0"/>
      <dgm:spPr/>
    </dgm:pt>
  </dgm:ptLst>
  <dgm:cxnLst>
    <dgm:cxn modelId="{7F59B206-0DB5-43CD-826B-F1A51AF214A6}" srcId="{D2AD3521-B5BF-4F26-AFBE-AF83EEF69400}" destId="{62F5161A-2C73-4FA4-BE92-A0F83FC666E6}" srcOrd="0" destOrd="0" parTransId="{69015D02-FEED-421E-BC23-6E7A88750663}" sibTransId="{5049CADC-4F79-4B00-B111-77918AFB1012}"/>
    <dgm:cxn modelId="{7F363215-6148-40A9-9BD4-BADF4E4E90A3}" srcId="{62F5161A-2C73-4FA4-BE92-A0F83FC666E6}" destId="{C47484AA-1D1B-453B-AD57-D8FE65460EDD}" srcOrd="4" destOrd="0" parTransId="{841BAF1F-EE3D-4429-A31E-39F291FEEB34}" sibTransId="{A31021B6-282D-4B04-BBF8-47DCADD2FC39}"/>
    <dgm:cxn modelId="{49543C25-6669-4367-B6BF-5396BE609852}" srcId="{62F5161A-2C73-4FA4-BE92-A0F83FC666E6}" destId="{3346F751-8382-4D0E-A5C6-FF2C459E6200}" srcOrd="3" destOrd="0" parTransId="{E602D903-0085-41D5-8517-E2F39CB65B27}" sibTransId="{021A96B3-7640-4B08-AA18-00A4292C67F2}"/>
    <dgm:cxn modelId="{18A54F63-C428-489A-8B0E-07D5117A3882}" type="presOf" srcId="{D2AD3521-B5BF-4F26-AFBE-AF83EEF69400}" destId="{F43F6CFE-23CD-427A-84EF-4495DDF755EB}" srcOrd="0" destOrd="0" presId="urn:microsoft.com/office/officeart/2008/layout/LinedList"/>
    <dgm:cxn modelId="{88300D51-9DE3-42CD-8CD0-25BB71352ADB}" type="presOf" srcId="{3346F751-8382-4D0E-A5C6-FF2C459E6200}" destId="{CAD761AA-0A2E-443A-AB2A-0A0FD18A41C2}" srcOrd="0" destOrd="0" presId="urn:microsoft.com/office/officeart/2008/layout/LinedList"/>
    <dgm:cxn modelId="{CE551A54-5F4B-4692-9942-4BB9456D6260}" srcId="{62F5161A-2C73-4FA4-BE92-A0F83FC666E6}" destId="{98AC3AFD-AA19-4761-B283-E466438A00AC}" srcOrd="1" destOrd="0" parTransId="{1BAD93E3-2092-4629-BC4B-4D871BD74EFD}" sibTransId="{590E04EB-B129-4A4A-A6AF-82287AB3EB98}"/>
    <dgm:cxn modelId="{EE632E59-AAC6-4DB9-8C29-9A016E9B2127}" srcId="{62F5161A-2C73-4FA4-BE92-A0F83FC666E6}" destId="{20320B58-39F7-4C6E-A2F9-F6B2BFE57F1C}" srcOrd="2" destOrd="0" parTransId="{D4177F14-8AD8-4B2E-88EE-D456A7D32980}" sibTransId="{7131C12B-0A48-41F4-91C7-AABD50F161BE}"/>
    <dgm:cxn modelId="{8D708E86-9480-4AEC-9547-D09200E658BA}" srcId="{62F5161A-2C73-4FA4-BE92-A0F83FC666E6}" destId="{C5C36128-9E24-44A7-90A4-06B487D7C230}" srcOrd="0" destOrd="0" parTransId="{2B4696FA-B105-4CD6-B832-6373D911CACD}" sibTransId="{0F60A75B-96BC-4684-8EC7-C95626B873CF}"/>
    <dgm:cxn modelId="{682A038A-83A0-4777-ADC0-5328F6A33EFC}" type="presOf" srcId="{20320B58-39F7-4C6E-A2F9-F6B2BFE57F1C}" destId="{D97EB8E3-CE77-459A-A4C2-A02DFFDCFAD3}" srcOrd="0" destOrd="0" presId="urn:microsoft.com/office/officeart/2008/layout/LinedList"/>
    <dgm:cxn modelId="{AA023995-0E41-42FE-9E19-D6A98A12B5B7}" type="presOf" srcId="{62F5161A-2C73-4FA4-BE92-A0F83FC666E6}" destId="{C94B0F4D-4AEF-4B3B-AAA8-0286784D296F}" srcOrd="0" destOrd="0" presId="urn:microsoft.com/office/officeart/2008/layout/LinedList"/>
    <dgm:cxn modelId="{5A553296-B887-4B76-A195-61B88D27B497}" type="presOf" srcId="{C47484AA-1D1B-453B-AD57-D8FE65460EDD}" destId="{373394B8-B92B-47B4-82F5-9EC0B85F99F5}" srcOrd="0" destOrd="0" presId="urn:microsoft.com/office/officeart/2008/layout/LinedList"/>
    <dgm:cxn modelId="{F19B7ADC-2E91-466E-9D8B-4A6D9E8356E4}" type="presOf" srcId="{C5C36128-9E24-44A7-90A4-06B487D7C230}" destId="{B8A751C3-D518-41F1-8F7D-8A1FBDC64B79}" srcOrd="0" destOrd="0" presId="urn:microsoft.com/office/officeart/2008/layout/LinedList"/>
    <dgm:cxn modelId="{179D98E4-25BA-4D39-B014-86D54611A316}" type="presOf" srcId="{98AC3AFD-AA19-4761-B283-E466438A00AC}" destId="{4ECDD2D3-44B3-4D96-9F66-FD4B9E8527C4}" srcOrd="0" destOrd="0" presId="urn:microsoft.com/office/officeart/2008/layout/LinedList"/>
    <dgm:cxn modelId="{6135173B-73CC-439D-8E62-8A2643BE19BC}" type="presParOf" srcId="{F43F6CFE-23CD-427A-84EF-4495DDF755EB}" destId="{D4ED1228-2159-4534-8B73-CD0B9ECE74CB}" srcOrd="0" destOrd="0" presId="urn:microsoft.com/office/officeart/2008/layout/LinedList"/>
    <dgm:cxn modelId="{D7B12278-2F25-4306-BC28-E8AC619384B2}" type="presParOf" srcId="{F43F6CFE-23CD-427A-84EF-4495DDF755EB}" destId="{3C313BCC-60A5-4152-B237-2133E94CA526}" srcOrd="1" destOrd="0" presId="urn:microsoft.com/office/officeart/2008/layout/LinedList"/>
    <dgm:cxn modelId="{A091B324-3BE6-419B-B574-1FFD2F7DF4B5}" type="presParOf" srcId="{3C313BCC-60A5-4152-B237-2133E94CA526}" destId="{C94B0F4D-4AEF-4B3B-AAA8-0286784D296F}" srcOrd="0" destOrd="0" presId="urn:microsoft.com/office/officeart/2008/layout/LinedList"/>
    <dgm:cxn modelId="{70FAC1F3-2A6D-49F1-A4A8-64C1E6109EC1}" type="presParOf" srcId="{3C313BCC-60A5-4152-B237-2133E94CA526}" destId="{A61047E3-03B6-46B8-A718-332CD91FDCC5}" srcOrd="1" destOrd="0" presId="urn:microsoft.com/office/officeart/2008/layout/LinedList"/>
    <dgm:cxn modelId="{02FDAE4C-AA72-493B-89C4-014CA62983A1}" type="presParOf" srcId="{A61047E3-03B6-46B8-A718-332CD91FDCC5}" destId="{44D806AC-A1BD-4CA7-B325-B70CE0348D0F}" srcOrd="0" destOrd="0" presId="urn:microsoft.com/office/officeart/2008/layout/LinedList"/>
    <dgm:cxn modelId="{BE35BFED-E02C-4710-A0E6-A63A05D480D3}" type="presParOf" srcId="{A61047E3-03B6-46B8-A718-332CD91FDCC5}" destId="{02EA10BC-998A-406F-89BA-6137F89A3DD4}" srcOrd="1" destOrd="0" presId="urn:microsoft.com/office/officeart/2008/layout/LinedList"/>
    <dgm:cxn modelId="{505309B2-36D8-4ABF-8E1F-F30132B42864}" type="presParOf" srcId="{02EA10BC-998A-406F-89BA-6137F89A3DD4}" destId="{5365A853-8460-481B-87D1-71BA6BB574FD}" srcOrd="0" destOrd="0" presId="urn:microsoft.com/office/officeart/2008/layout/LinedList"/>
    <dgm:cxn modelId="{494832C5-2E16-4AD8-9E32-02D567AF8CB1}" type="presParOf" srcId="{02EA10BC-998A-406F-89BA-6137F89A3DD4}" destId="{B8A751C3-D518-41F1-8F7D-8A1FBDC64B79}" srcOrd="1" destOrd="0" presId="urn:microsoft.com/office/officeart/2008/layout/LinedList"/>
    <dgm:cxn modelId="{0B4EDE40-0CB5-419C-8C21-8D63E09B41E9}" type="presParOf" srcId="{02EA10BC-998A-406F-89BA-6137F89A3DD4}" destId="{54DCAFFF-0641-4501-B656-718C8422D8E9}" srcOrd="2" destOrd="0" presId="urn:microsoft.com/office/officeart/2008/layout/LinedList"/>
    <dgm:cxn modelId="{D4490A14-FF57-455E-B11A-EC8FED8A8CF5}" type="presParOf" srcId="{A61047E3-03B6-46B8-A718-332CD91FDCC5}" destId="{EB66D250-642C-4811-A68C-668B00ABFA7C}" srcOrd="2" destOrd="0" presId="urn:microsoft.com/office/officeart/2008/layout/LinedList"/>
    <dgm:cxn modelId="{F376018C-B114-4EC4-A40F-77B5ECA95E7C}" type="presParOf" srcId="{A61047E3-03B6-46B8-A718-332CD91FDCC5}" destId="{982EF892-BB3C-4C9D-90F8-7A674F0FACCD}" srcOrd="3" destOrd="0" presId="urn:microsoft.com/office/officeart/2008/layout/LinedList"/>
    <dgm:cxn modelId="{BA522AE9-F43F-4DCE-9A67-19DB0FC661DF}" type="presParOf" srcId="{A61047E3-03B6-46B8-A718-332CD91FDCC5}" destId="{9093CF54-5484-42EF-A4D2-53E8A2E5A5DF}" srcOrd="4" destOrd="0" presId="urn:microsoft.com/office/officeart/2008/layout/LinedList"/>
    <dgm:cxn modelId="{324B1782-1786-44E6-9384-2221B48F6E0E}" type="presParOf" srcId="{9093CF54-5484-42EF-A4D2-53E8A2E5A5DF}" destId="{023AA5B6-BF82-43D8-A56B-C630AD183CB8}" srcOrd="0" destOrd="0" presId="urn:microsoft.com/office/officeart/2008/layout/LinedList"/>
    <dgm:cxn modelId="{06A9DBA7-8B45-46BE-A18F-0981604C10D4}" type="presParOf" srcId="{9093CF54-5484-42EF-A4D2-53E8A2E5A5DF}" destId="{4ECDD2D3-44B3-4D96-9F66-FD4B9E8527C4}" srcOrd="1" destOrd="0" presId="urn:microsoft.com/office/officeart/2008/layout/LinedList"/>
    <dgm:cxn modelId="{A4FA6944-248B-4B5F-9FEE-7FAF2AF971B5}" type="presParOf" srcId="{9093CF54-5484-42EF-A4D2-53E8A2E5A5DF}" destId="{06AF18EE-E307-4150-94FE-73A1CE746DFF}" srcOrd="2" destOrd="0" presId="urn:microsoft.com/office/officeart/2008/layout/LinedList"/>
    <dgm:cxn modelId="{8B5681B8-BAA2-4D87-A39C-7D76109D12B2}" type="presParOf" srcId="{A61047E3-03B6-46B8-A718-332CD91FDCC5}" destId="{9524AA31-A9B7-4559-B749-A29CFA7FB149}" srcOrd="5" destOrd="0" presId="urn:microsoft.com/office/officeart/2008/layout/LinedList"/>
    <dgm:cxn modelId="{000B0B62-E144-416E-8EC3-CDD736DDE09E}" type="presParOf" srcId="{A61047E3-03B6-46B8-A718-332CD91FDCC5}" destId="{2DE07208-4D3D-4F83-81D9-115886B2C2C8}" srcOrd="6" destOrd="0" presId="urn:microsoft.com/office/officeart/2008/layout/LinedList"/>
    <dgm:cxn modelId="{CD559E51-4E8B-4C8D-8FEE-3B0E4B5EF11B}" type="presParOf" srcId="{A61047E3-03B6-46B8-A718-332CD91FDCC5}" destId="{2A4793C9-0DBC-4D8A-AD89-9884F0A28A16}" srcOrd="7" destOrd="0" presId="urn:microsoft.com/office/officeart/2008/layout/LinedList"/>
    <dgm:cxn modelId="{AA02664F-47D9-4FD9-9C0E-4D9C80BDDE7B}" type="presParOf" srcId="{2A4793C9-0DBC-4D8A-AD89-9884F0A28A16}" destId="{5A5D466C-ADEE-44BF-BC87-459579148583}" srcOrd="0" destOrd="0" presId="urn:microsoft.com/office/officeart/2008/layout/LinedList"/>
    <dgm:cxn modelId="{70D864DE-574A-4F3D-9B0A-D3B6F0A1BB83}" type="presParOf" srcId="{2A4793C9-0DBC-4D8A-AD89-9884F0A28A16}" destId="{D97EB8E3-CE77-459A-A4C2-A02DFFDCFAD3}" srcOrd="1" destOrd="0" presId="urn:microsoft.com/office/officeart/2008/layout/LinedList"/>
    <dgm:cxn modelId="{D94B7679-8AAF-4DD0-A420-9AB6FFCDBF62}" type="presParOf" srcId="{2A4793C9-0DBC-4D8A-AD89-9884F0A28A16}" destId="{8E4EFD8A-D311-4C06-A4D4-B60C5B7F0558}" srcOrd="2" destOrd="0" presId="urn:microsoft.com/office/officeart/2008/layout/LinedList"/>
    <dgm:cxn modelId="{F6DCDE7E-FF97-41AD-8028-E9B148FC63C5}" type="presParOf" srcId="{A61047E3-03B6-46B8-A718-332CD91FDCC5}" destId="{9EF0E82C-C0C0-4F3B-81A7-BC22E3F32446}" srcOrd="8" destOrd="0" presId="urn:microsoft.com/office/officeart/2008/layout/LinedList"/>
    <dgm:cxn modelId="{63845795-B414-4659-B927-0CEDFFBC1F67}" type="presParOf" srcId="{A61047E3-03B6-46B8-A718-332CD91FDCC5}" destId="{979041AE-BE07-4174-B235-695C80DBEDAF}" srcOrd="9" destOrd="0" presId="urn:microsoft.com/office/officeart/2008/layout/LinedList"/>
    <dgm:cxn modelId="{9AC7C1C6-16B0-4F6E-9CE2-07E0B1114C7B}" type="presParOf" srcId="{A61047E3-03B6-46B8-A718-332CD91FDCC5}" destId="{B739AE05-A8EF-4273-9116-B84E6644E7D4}" srcOrd="10" destOrd="0" presId="urn:microsoft.com/office/officeart/2008/layout/LinedList"/>
    <dgm:cxn modelId="{5F5A6B42-DEC1-4B18-BD36-556EEFEA11EE}" type="presParOf" srcId="{B739AE05-A8EF-4273-9116-B84E6644E7D4}" destId="{8DBF2A78-573B-481C-B820-1A25D834E3E5}" srcOrd="0" destOrd="0" presId="urn:microsoft.com/office/officeart/2008/layout/LinedList"/>
    <dgm:cxn modelId="{3B6A8192-4225-4E99-846C-05D597C41B16}" type="presParOf" srcId="{B739AE05-A8EF-4273-9116-B84E6644E7D4}" destId="{CAD761AA-0A2E-443A-AB2A-0A0FD18A41C2}" srcOrd="1" destOrd="0" presId="urn:microsoft.com/office/officeart/2008/layout/LinedList"/>
    <dgm:cxn modelId="{8CAFBC77-F3FD-4767-A970-AB18C7927C38}" type="presParOf" srcId="{B739AE05-A8EF-4273-9116-B84E6644E7D4}" destId="{84DB3974-6B19-4C01-B029-8811F4EB86EC}" srcOrd="2" destOrd="0" presId="urn:microsoft.com/office/officeart/2008/layout/LinedList"/>
    <dgm:cxn modelId="{4F7A46D0-29B1-4818-88EA-794B3E3634C7}" type="presParOf" srcId="{A61047E3-03B6-46B8-A718-332CD91FDCC5}" destId="{FBD4DF2C-E4D9-4EBA-8597-EEFE059175B6}" srcOrd="11" destOrd="0" presId="urn:microsoft.com/office/officeart/2008/layout/LinedList"/>
    <dgm:cxn modelId="{5DE9E069-C842-4702-879D-DC42E070DCDC}" type="presParOf" srcId="{A61047E3-03B6-46B8-A718-332CD91FDCC5}" destId="{B1255236-166D-4D4E-94E3-297F709594EE}" srcOrd="12" destOrd="0" presId="urn:microsoft.com/office/officeart/2008/layout/LinedList"/>
    <dgm:cxn modelId="{E9D481A0-1346-4954-8D8C-07FCCCB4E8F9}" type="presParOf" srcId="{A61047E3-03B6-46B8-A718-332CD91FDCC5}" destId="{C5356C93-E629-4DD3-8123-6F554886A5E3}" srcOrd="13" destOrd="0" presId="urn:microsoft.com/office/officeart/2008/layout/LinedList"/>
    <dgm:cxn modelId="{7FC53665-321B-4DA4-8C58-13E207621E90}" type="presParOf" srcId="{C5356C93-E629-4DD3-8123-6F554886A5E3}" destId="{5B976E99-2E61-457B-ABCF-1B05A7C2B2DC}" srcOrd="0" destOrd="0" presId="urn:microsoft.com/office/officeart/2008/layout/LinedList"/>
    <dgm:cxn modelId="{072CAA18-B44C-4180-BFAA-2D9126FDC24D}" type="presParOf" srcId="{C5356C93-E629-4DD3-8123-6F554886A5E3}" destId="{373394B8-B92B-47B4-82F5-9EC0B85F99F5}" srcOrd="1" destOrd="0" presId="urn:microsoft.com/office/officeart/2008/layout/LinedList"/>
    <dgm:cxn modelId="{A44E279A-B8A2-487E-A0E2-2AFEA6741982}" type="presParOf" srcId="{C5356C93-E629-4DD3-8123-6F554886A5E3}" destId="{1946F5D5-3B5E-474C-9A7B-6DF1E5AE74DB}" srcOrd="2" destOrd="0" presId="urn:microsoft.com/office/officeart/2008/layout/LinedList"/>
    <dgm:cxn modelId="{37C2AEB6-2CD6-497B-9CDC-38D5B180E82D}" type="presParOf" srcId="{A61047E3-03B6-46B8-A718-332CD91FDCC5}" destId="{D350F5B7-BF29-4CE7-A4AA-5DA0A2E8CDFD}" srcOrd="14" destOrd="0" presId="urn:microsoft.com/office/officeart/2008/layout/LinedList"/>
    <dgm:cxn modelId="{5388478A-5AB2-4A6C-A2F9-0F8F464D7396}" type="presParOf" srcId="{A61047E3-03B6-46B8-A718-332CD91FDCC5}" destId="{8848409B-F561-4311-9B21-ECEC045BC443}"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D1228-2159-4534-8B73-CD0B9ECE74CB}">
      <dsp:nvSpPr>
        <dsp:cNvPr id="0" name=""/>
        <dsp:cNvSpPr/>
      </dsp:nvSpPr>
      <dsp:spPr>
        <a:xfrm>
          <a:off x="0" y="21702"/>
          <a:ext cx="99308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B0F4D-4AEF-4B3B-AAA8-0286784D296F}">
      <dsp:nvSpPr>
        <dsp:cNvPr id="0" name=""/>
        <dsp:cNvSpPr/>
      </dsp:nvSpPr>
      <dsp:spPr>
        <a:xfrm>
          <a:off x="0" y="0"/>
          <a:ext cx="1986161" cy="4748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s-CR" sz="6500" kern="1200" dirty="0"/>
        </a:p>
      </dsp:txBody>
      <dsp:txXfrm>
        <a:off x="0" y="0"/>
        <a:ext cx="1986161" cy="4748922"/>
      </dsp:txXfrm>
    </dsp:sp>
    <dsp:sp modelId="{B8A751C3-D518-41F1-8F7D-8A1FBDC64B79}">
      <dsp:nvSpPr>
        <dsp:cNvPr id="0" name=""/>
        <dsp:cNvSpPr/>
      </dsp:nvSpPr>
      <dsp:spPr>
        <a:xfrm>
          <a:off x="2135123" y="44753"/>
          <a:ext cx="7795685" cy="89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CR" sz="3200" kern="1200" dirty="0"/>
            <a:t>Fundamento Legal</a:t>
          </a:r>
        </a:p>
      </dsp:txBody>
      <dsp:txXfrm>
        <a:off x="2135123" y="44753"/>
        <a:ext cx="7795685" cy="895060"/>
      </dsp:txXfrm>
    </dsp:sp>
    <dsp:sp modelId="{EB66D250-642C-4811-A68C-668B00ABFA7C}">
      <dsp:nvSpPr>
        <dsp:cNvPr id="0" name=""/>
        <dsp:cNvSpPr/>
      </dsp:nvSpPr>
      <dsp:spPr>
        <a:xfrm>
          <a:off x="1986161" y="939813"/>
          <a:ext cx="79446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DD2D3-44B3-4D96-9F66-FD4B9E8527C4}">
      <dsp:nvSpPr>
        <dsp:cNvPr id="0" name=""/>
        <dsp:cNvSpPr/>
      </dsp:nvSpPr>
      <dsp:spPr>
        <a:xfrm>
          <a:off x="2135123" y="984566"/>
          <a:ext cx="7795685" cy="89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CR" sz="3200" kern="1200" dirty="0"/>
            <a:t>Responsabilidad institucional</a:t>
          </a:r>
        </a:p>
      </dsp:txBody>
      <dsp:txXfrm>
        <a:off x="2135123" y="984566"/>
        <a:ext cx="7795685" cy="895060"/>
      </dsp:txXfrm>
    </dsp:sp>
    <dsp:sp modelId="{9524AA31-A9B7-4559-B749-A29CFA7FB149}">
      <dsp:nvSpPr>
        <dsp:cNvPr id="0" name=""/>
        <dsp:cNvSpPr/>
      </dsp:nvSpPr>
      <dsp:spPr>
        <a:xfrm>
          <a:off x="1986161" y="1879627"/>
          <a:ext cx="79446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7EB8E3-CE77-459A-A4C2-A02DFFDCFAD3}">
      <dsp:nvSpPr>
        <dsp:cNvPr id="0" name=""/>
        <dsp:cNvSpPr/>
      </dsp:nvSpPr>
      <dsp:spPr>
        <a:xfrm>
          <a:off x="2135123" y="1924380"/>
          <a:ext cx="7795685" cy="89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CR" sz="3200" kern="1200" dirty="0"/>
            <a:t>Procedimiento de seguimiento</a:t>
          </a:r>
        </a:p>
      </dsp:txBody>
      <dsp:txXfrm>
        <a:off x="2135123" y="1924380"/>
        <a:ext cx="7795685" cy="895060"/>
      </dsp:txXfrm>
    </dsp:sp>
    <dsp:sp modelId="{9EF0E82C-C0C0-4F3B-81A7-BC22E3F32446}">
      <dsp:nvSpPr>
        <dsp:cNvPr id="0" name=""/>
        <dsp:cNvSpPr/>
      </dsp:nvSpPr>
      <dsp:spPr>
        <a:xfrm>
          <a:off x="1986161" y="2819440"/>
          <a:ext cx="79446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761AA-0A2E-443A-AB2A-0A0FD18A41C2}">
      <dsp:nvSpPr>
        <dsp:cNvPr id="0" name=""/>
        <dsp:cNvSpPr/>
      </dsp:nvSpPr>
      <dsp:spPr>
        <a:xfrm>
          <a:off x="2135123" y="2864193"/>
          <a:ext cx="7795685" cy="89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CR" sz="3200" kern="1200"/>
            <a:t>Plantilla </a:t>
          </a:r>
          <a:r>
            <a:rPr lang="es-CR" sz="3200" kern="1200" dirty="0"/>
            <a:t>de Informe de avance y seguimiento</a:t>
          </a:r>
        </a:p>
      </dsp:txBody>
      <dsp:txXfrm>
        <a:off x="2135123" y="2864193"/>
        <a:ext cx="7795685" cy="895060"/>
      </dsp:txXfrm>
    </dsp:sp>
    <dsp:sp modelId="{FBD4DF2C-E4D9-4EBA-8597-EEFE059175B6}">
      <dsp:nvSpPr>
        <dsp:cNvPr id="0" name=""/>
        <dsp:cNvSpPr/>
      </dsp:nvSpPr>
      <dsp:spPr>
        <a:xfrm>
          <a:off x="1986161" y="3759254"/>
          <a:ext cx="79446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394B8-B92B-47B4-82F5-9EC0B85F99F5}">
      <dsp:nvSpPr>
        <dsp:cNvPr id="0" name=""/>
        <dsp:cNvSpPr/>
      </dsp:nvSpPr>
      <dsp:spPr>
        <a:xfrm>
          <a:off x="2135123" y="3804007"/>
          <a:ext cx="7795685" cy="89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CR" sz="3200" kern="1200" dirty="0"/>
            <a:t>Errores mas comunes</a:t>
          </a:r>
        </a:p>
      </dsp:txBody>
      <dsp:txXfrm>
        <a:off x="2135123" y="3804007"/>
        <a:ext cx="7795685" cy="895060"/>
      </dsp:txXfrm>
    </dsp:sp>
    <dsp:sp modelId="{D350F5B7-BF29-4CE7-A4AA-5DA0A2E8CDFD}">
      <dsp:nvSpPr>
        <dsp:cNvPr id="0" name=""/>
        <dsp:cNvSpPr/>
      </dsp:nvSpPr>
      <dsp:spPr>
        <a:xfrm>
          <a:off x="1986161" y="4699067"/>
          <a:ext cx="79446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EE85F-BDC7-4719-9778-1BEA126FE2F1}" type="datetimeFigureOut">
              <a:rPr lang="es-CR" smtClean="0"/>
              <a:t>28/11/2022</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9FB85-6260-4A33-A10C-9A0A2BF51F69}" type="slidenum">
              <a:rPr lang="es-CR" smtClean="0"/>
              <a:t>‹Nº›</a:t>
            </a:fld>
            <a:endParaRPr lang="es-CR"/>
          </a:p>
        </p:txBody>
      </p:sp>
    </p:spTree>
    <p:extLst>
      <p:ext uri="{BB962C8B-B14F-4D97-AF65-F5344CB8AC3E}">
        <p14:creationId xmlns:p14="http://schemas.microsoft.com/office/powerpoint/2010/main" val="389561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C3BE5-0DA4-B1B7-3320-ABA99D326CF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E8A6F016-B305-9266-B595-FEDD24A4D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F1247D65-7289-B228-1EE6-66B282997B32}"/>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765E1417-99BB-D7E7-B7BF-ABB582E0EB8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955C240-1CF7-BAB7-35C0-98287CCC29C8}"/>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231637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2C0FB-504F-8F45-6520-395A731A65C9}"/>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7EC80BB-F673-A965-4AE3-7DF253FD0F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5C343FF-D095-FFBB-4517-97F564B6FDE6}"/>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34FBEC7D-1A41-C16D-7F44-8433893E9C9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61C6C40-05D1-894B-A89B-719976FD04F2}"/>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257739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2BEAB8-481D-4ED5-2914-0F71B1C6DE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D25CF0F3-AF6C-42B7-DC0A-E727797D3C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3732758-8F1D-F4C5-E8CC-E89035B6B03D}"/>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377EDB70-1B68-3D88-721A-9E427F55CA4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085843C-8CD0-0322-653D-904018CCE14F}"/>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82909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EEC6-EA05-DD3C-E16D-5A897763692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B2A0983-A298-21E4-F768-F5DD11B303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D89E741-5B07-B8A0-86C5-2AE963137CCD}"/>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0F491E73-2DF1-C550-3C78-04888F77D1F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B9331F5-46A2-13B0-BB9F-4817E1266D31}"/>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26284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16A20-7F4E-258C-6873-2836EDE9AB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6B48CE6-BA50-0DB3-460F-A06605CEC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2401DB-D9AA-4355-6042-B9EE47C2B3D3}"/>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42EBAEC4-4BA2-FE93-5DEE-9CA10043802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7588495-0FC9-DA70-AD51-837BC355B895}"/>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346719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0DDC5-A2D0-E090-5DF2-161E15C8F58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F02382F-D799-C978-9AC0-EAFD93670E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EADEE02C-7312-3932-4A81-F0E0718FCD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F6D39643-4888-E215-C00C-748B69D0998D}"/>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6" name="Marcador de pie de página 5">
            <a:extLst>
              <a:ext uri="{FF2B5EF4-FFF2-40B4-BE49-F238E27FC236}">
                <a16:creationId xmlns:a16="http://schemas.microsoft.com/office/drawing/2014/main" id="{FD10D4EC-8C71-4AAA-26DC-CE9D11080B5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3C158BA-A39F-8484-4AAD-2C8A8ED65F68}"/>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57386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25876-AAB8-B738-DED9-EA8F5175FBE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0CE8B30-38A4-5270-3099-6057886D1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08B1C5-CD7B-A176-6E5D-BF14E40EEE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8D52B8CB-AA98-5DE6-7897-93D0B20923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E867B8-E9A6-1B57-F0A6-7C73A516E8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F2B9237-88E0-A273-8F79-73BE9CC758ED}"/>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8" name="Marcador de pie de página 7">
            <a:extLst>
              <a:ext uri="{FF2B5EF4-FFF2-40B4-BE49-F238E27FC236}">
                <a16:creationId xmlns:a16="http://schemas.microsoft.com/office/drawing/2014/main" id="{1F8B0AA0-25ED-990A-8115-2D375BD5E62B}"/>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EA9029A-A092-6B25-538D-87AE2F0EE611}"/>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156206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ACFE1-4439-2033-9B3E-58DB206E434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CC7EF89A-084F-BD57-773A-86CB17679C37}"/>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4" name="Marcador de pie de página 3">
            <a:extLst>
              <a:ext uri="{FF2B5EF4-FFF2-40B4-BE49-F238E27FC236}">
                <a16:creationId xmlns:a16="http://schemas.microsoft.com/office/drawing/2014/main" id="{85BC2B0C-4A51-3879-02EB-EB5C80420C5B}"/>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1E329715-EA1F-C8C1-D318-0C1097D0B125}"/>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320383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AE17B-9BA0-F1A0-26EE-E15520ECBB6F}"/>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3" name="Marcador de pie de página 2">
            <a:extLst>
              <a:ext uri="{FF2B5EF4-FFF2-40B4-BE49-F238E27FC236}">
                <a16:creationId xmlns:a16="http://schemas.microsoft.com/office/drawing/2014/main" id="{CAD804F5-613E-A72F-2D65-D757EB2ED2C9}"/>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C0246AB6-6F6B-C68D-28A4-05A325EBAF03}"/>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336086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343EE-B8F9-9FEE-D6CE-7B3AF9D137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595129B7-0557-6412-6318-403D0B0B8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28406979-CC23-3FFC-7DCD-E25D68865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5A7DD0-1AA3-84D9-9843-4403F7F04AB9}"/>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6" name="Marcador de pie de página 5">
            <a:extLst>
              <a:ext uri="{FF2B5EF4-FFF2-40B4-BE49-F238E27FC236}">
                <a16:creationId xmlns:a16="http://schemas.microsoft.com/office/drawing/2014/main" id="{5F20B3D4-8E3A-7545-6C54-5EE32E86C7F6}"/>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C14FEB1-F7C7-E6BD-DDE0-F8AC44CCF902}"/>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356883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FE774-31B6-A596-09FC-1E1809D6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3C27B796-6850-A20D-3DC7-FCCC16C5F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02A9AB10-9A27-8A04-DB44-D168FE333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B2F0D4-7456-0249-B3CD-1EFB5F5C8A4A}"/>
              </a:ext>
            </a:extLst>
          </p:cNvPr>
          <p:cNvSpPr>
            <a:spLocks noGrp="1"/>
          </p:cNvSpPr>
          <p:nvPr>
            <p:ph type="dt" sz="half" idx="10"/>
          </p:nvPr>
        </p:nvSpPr>
        <p:spPr/>
        <p:txBody>
          <a:bodyPr/>
          <a:lstStyle/>
          <a:p>
            <a:fld id="{51996E5D-A6B0-43A8-9E52-80140C83B031}" type="datetimeFigureOut">
              <a:rPr lang="es-CR" smtClean="0"/>
              <a:t>28/11/2022</a:t>
            </a:fld>
            <a:endParaRPr lang="es-CR"/>
          </a:p>
        </p:txBody>
      </p:sp>
      <p:sp>
        <p:nvSpPr>
          <p:cNvPr id="6" name="Marcador de pie de página 5">
            <a:extLst>
              <a:ext uri="{FF2B5EF4-FFF2-40B4-BE49-F238E27FC236}">
                <a16:creationId xmlns:a16="http://schemas.microsoft.com/office/drawing/2014/main" id="{84EC8891-C2A4-B7BD-CE0F-2C3561DBF926}"/>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2D803CB9-630B-278B-51B2-0EA3AA758973}"/>
              </a:ext>
            </a:extLst>
          </p:cNvPr>
          <p:cNvSpPr>
            <a:spLocks noGrp="1"/>
          </p:cNvSpPr>
          <p:nvPr>
            <p:ph type="sldNum" sz="quarter" idx="12"/>
          </p:nvPr>
        </p:nvSpPr>
        <p:spPr/>
        <p:txBody>
          <a:bodyPr/>
          <a:lstStyle/>
          <a:p>
            <a:fld id="{F8C62E66-BD4B-4D52-AE5C-5AA7E5E01C71}" type="slidenum">
              <a:rPr lang="es-CR" smtClean="0"/>
              <a:t>‹Nº›</a:t>
            </a:fld>
            <a:endParaRPr lang="es-CR"/>
          </a:p>
        </p:txBody>
      </p:sp>
    </p:spTree>
    <p:extLst>
      <p:ext uri="{BB962C8B-B14F-4D97-AF65-F5344CB8AC3E}">
        <p14:creationId xmlns:p14="http://schemas.microsoft.com/office/powerpoint/2010/main" val="24030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432D3F-AE72-E4C9-5345-88922C8B0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02B143A-7DC1-31E2-E682-BA9BE1C59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9801662-A73D-6141-06D4-2CB4A99F9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96E5D-A6B0-43A8-9E52-80140C83B031}" type="datetimeFigureOut">
              <a:rPr lang="es-CR" smtClean="0"/>
              <a:t>28/11/2022</a:t>
            </a:fld>
            <a:endParaRPr lang="es-CR"/>
          </a:p>
        </p:txBody>
      </p:sp>
      <p:sp>
        <p:nvSpPr>
          <p:cNvPr id="5" name="Marcador de pie de página 4">
            <a:extLst>
              <a:ext uri="{FF2B5EF4-FFF2-40B4-BE49-F238E27FC236}">
                <a16:creationId xmlns:a16="http://schemas.microsoft.com/office/drawing/2014/main" id="{6B302195-7ED5-2310-B96A-42A2BB3D6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BE45237B-9F93-D219-C5E1-C1339CCBA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2E66-BD4B-4D52-AE5C-5AA7E5E01C71}" type="slidenum">
              <a:rPr lang="es-CR" smtClean="0"/>
              <a:t>‹Nº›</a:t>
            </a:fld>
            <a:endParaRPr lang="es-CR"/>
          </a:p>
        </p:txBody>
      </p:sp>
    </p:spTree>
    <p:extLst>
      <p:ext uri="{BB962C8B-B14F-4D97-AF65-F5344CB8AC3E}">
        <p14:creationId xmlns:p14="http://schemas.microsoft.com/office/powerpoint/2010/main" val="152398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digeca.go.cr/documentos/plantilla-para-la-entrega-de-informes-de-avance-de-pgai"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digeca.go.cr/documentos/herramienta-para-el-calculo-del-cumplimiento-de-la-meta"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hyperlink" Target="http://www.digeca.go.cr/documentos/exencion-del-reporte-del-reglamento-para-la-identificacion-y-eliminacion-ambientalmente" TargetMode="External"/><Relationship Id="rId3" Type="http://schemas.openxmlformats.org/officeDocument/2006/relationships/image" Target="../media/image5.png"/><Relationship Id="rId7" Type="http://schemas.openxmlformats.org/officeDocument/2006/relationships/hyperlink" Target="http://cops.digeca.go.cr/"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mailto:registropcb@minae.go.cr" TargetMode="External"/><Relationship Id="rId5" Type="http://schemas.openxmlformats.org/officeDocument/2006/relationships/image" Target="../media/image28.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www.digeca.go.cr/areas/herramientas-para-elaborar-pgai"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0.jpeg"/><Relationship Id="rId5" Type="http://schemas.openxmlformats.org/officeDocument/2006/relationships/diagramData" Target="../diagrams/data1.xml"/><Relationship Id="rId10" Type="http://schemas.openxmlformats.org/officeDocument/2006/relationships/image" Target="../media/image9.jpeg"/><Relationship Id="rId4" Type="http://schemas.openxmlformats.org/officeDocument/2006/relationships/image" Target="../media/image8.png"/><Relationship Id="rId9" Type="http://schemas.microsoft.com/office/2007/relationships/diagramDrawing" Target="../diagrams/drawing1.xm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durena@minae.go.cr"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mailto:sarguelo@minae.go.cr" TargetMode="External"/><Relationship Id="rId5" Type="http://schemas.openxmlformats.org/officeDocument/2006/relationships/hyperlink" Target="mailto:pgai@minae.go.cr"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microsoft.com/office/2007/relationships/hdphoto" Target="../media/hdphoto2.wdp"/><Relationship Id="rId10"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35.png"/><Relationship Id="rId1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EB62DAA-18A9-6241-8B31-C450D0FF1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7" y="642397"/>
            <a:ext cx="10867159" cy="5612396"/>
          </a:xfrm>
          <a:prstGeom prst="rect">
            <a:avLst/>
          </a:prstGeom>
        </p:spPr>
      </p:pic>
      <p:sp>
        <p:nvSpPr>
          <p:cNvPr id="11" name="Rectángulo 10">
            <a:extLst>
              <a:ext uri="{FF2B5EF4-FFF2-40B4-BE49-F238E27FC236}">
                <a16:creationId xmlns:a16="http://schemas.microsoft.com/office/drawing/2014/main" id="{55FE8DFF-D96C-9B42-8D47-F6E697311CE5}"/>
              </a:ext>
            </a:extLst>
          </p:cNvPr>
          <p:cNvSpPr/>
          <p:nvPr/>
        </p:nvSpPr>
        <p:spPr>
          <a:xfrm>
            <a:off x="0" y="3448595"/>
            <a:ext cx="12192000" cy="3231604"/>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18" name="Imagen 17">
            <a:extLst>
              <a:ext uri="{FF2B5EF4-FFF2-40B4-BE49-F238E27FC236}">
                <a16:creationId xmlns:a16="http://schemas.microsoft.com/office/drawing/2014/main" id="{62250184-20B9-4A97-B46D-A1BCAEB84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637" y="1250879"/>
            <a:ext cx="1966980" cy="2198628"/>
          </a:xfrm>
          <a:prstGeom prst="rect">
            <a:avLst/>
          </a:prstGeom>
          <a:ln>
            <a:noFill/>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FCAF3881-C0B6-4FD5-918C-0E158FB65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191" y="2111578"/>
            <a:ext cx="2125476" cy="4754889"/>
          </a:xfrm>
          <a:prstGeom prst="rect">
            <a:avLst/>
          </a:prstGeom>
        </p:spPr>
      </p:pic>
      <p:pic>
        <p:nvPicPr>
          <p:cNvPr id="14" name="Imagen 13">
            <a:extLst>
              <a:ext uri="{FF2B5EF4-FFF2-40B4-BE49-F238E27FC236}">
                <a16:creationId xmlns:a16="http://schemas.microsoft.com/office/drawing/2014/main" id="{24562676-E156-4ACE-B924-F81CC323D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1250879"/>
          </a:xfrm>
          <a:prstGeom prst="rect">
            <a:avLst/>
          </a:prstGeom>
          <a:effectLst>
            <a:outerShdw blurRad="50800" dist="38100" dir="5400000" algn="t" rotWithShape="0">
              <a:prstClr val="black">
                <a:alpha val="35000"/>
              </a:prstClr>
            </a:outerShdw>
          </a:effectLst>
        </p:spPr>
      </p:pic>
      <p:pic>
        <p:nvPicPr>
          <p:cNvPr id="7" name="Imagen 6">
            <a:extLst>
              <a:ext uri="{FF2B5EF4-FFF2-40B4-BE49-F238E27FC236}">
                <a16:creationId xmlns:a16="http://schemas.microsoft.com/office/drawing/2014/main" id="{5B13D0ED-F08A-624E-9B2D-A7C378B27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8" name="6 Rectángulo">
            <a:extLst>
              <a:ext uri="{FF2B5EF4-FFF2-40B4-BE49-F238E27FC236}">
                <a16:creationId xmlns:a16="http://schemas.microsoft.com/office/drawing/2014/main" id="{7C3EA170-0919-E44D-90D5-027B9B0D21AB}"/>
              </a:ext>
            </a:extLst>
          </p:cNvPr>
          <p:cNvSpPr/>
          <p:nvPr/>
        </p:nvSpPr>
        <p:spPr>
          <a:xfrm>
            <a:off x="1873357" y="1367645"/>
            <a:ext cx="7206927" cy="18156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s-CR" sz="3733" b="1" dirty="0">
                <a:solidFill>
                  <a:srgbClr val="245178"/>
                </a:solidFill>
                <a:latin typeface="Myriad Pro" panose="020B0503030403020204" pitchFamily="34" charset="0"/>
              </a:rPr>
              <a:t>Informes de avance del Programa de Gestión Ambiental Institucional</a:t>
            </a:r>
            <a:endParaRPr lang="es-ES" sz="3733" dirty="0">
              <a:solidFill>
                <a:srgbClr val="245178"/>
              </a:solidFill>
              <a:latin typeface="Myriad Pro" panose="020B0503030403020204" pitchFamily="34" charset="0"/>
            </a:endParaRPr>
          </a:p>
        </p:txBody>
      </p:sp>
      <p:pic>
        <p:nvPicPr>
          <p:cNvPr id="22" name="Imagen 21">
            <a:extLst>
              <a:ext uri="{FF2B5EF4-FFF2-40B4-BE49-F238E27FC236}">
                <a16:creationId xmlns:a16="http://schemas.microsoft.com/office/drawing/2014/main" id="{D1FF74AF-C1B1-4847-A6D0-8DF4B4E4AB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373" y="3505842"/>
            <a:ext cx="2947464" cy="2941297"/>
          </a:xfrm>
          <a:prstGeom prst="rect">
            <a:avLst/>
          </a:prstGeom>
        </p:spPr>
      </p:pic>
    </p:spTree>
    <p:extLst>
      <p:ext uri="{BB962C8B-B14F-4D97-AF65-F5344CB8AC3E}">
        <p14:creationId xmlns:p14="http://schemas.microsoft.com/office/powerpoint/2010/main" val="16840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750"/>
                                        <p:tgtEl>
                                          <p:spTgt spid="8"/>
                                        </p:tgtEl>
                                      </p:cBhvr>
                                    </p:animEffect>
                                  </p:childTnLst>
                                </p:cTn>
                              </p:par>
                            </p:childTnLst>
                          </p:cTn>
                        </p:par>
                        <p:par>
                          <p:cTn id="19" fill="hold">
                            <p:stCondLst>
                              <p:cond delay="3750"/>
                            </p:stCondLst>
                            <p:childTnLst>
                              <p:par>
                                <p:cTn id="20" presetID="26"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80">
                                          <p:stCondLst>
                                            <p:cond delay="0"/>
                                          </p:stCondLst>
                                        </p:cTn>
                                        <p:tgtEl>
                                          <p:spTgt spid="22"/>
                                        </p:tgtEl>
                                      </p:cBhvr>
                                    </p:animEffect>
                                    <p:anim calcmode="lin" valueType="num">
                                      <p:cBhvr>
                                        <p:cTn id="2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 dur="26">
                                          <p:stCondLst>
                                            <p:cond delay="650"/>
                                          </p:stCondLst>
                                        </p:cTn>
                                        <p:tgtEl>
                                          <p:spTgt spid="22"/>
                                        </p:tgtEl>
                                      </p:cBhvr>
                                      <p:to x="100000" y="60000"/>
                                    </p:animScale>
                                    <p:animScale>
                                      <p:cBhvr>
                                        <p:cTn id="29" dur="166" decel="50000">
                                          <p:stCondLst>
                                            <p:cond delay="676"/>
                                          </p:stCondLst>
                                        </p:cTn>
                                        <p:tgtEl>
                                          <p:spTgt spid="22"/>
                                        </p:tgtEl>
                                      </p:cBhvr>
                                      <p:to x="100000" y="100000"/>
                                    </p:animScale>
                                    <p:animScale>
                                      <p:cBhvr>
                                        <p:cTn id="30" dur="26">
                                          <p:stCondLst>
                                            <p:cond delay="1312"/>
                                          </p:stCondLst>
                                        </p:cTn>
                                        <p:tgtEl>
                                          <p:spTgt spid="22"/>
                                        </p:tgtEl>
                                      </p:cBhvr>
                                      <p:to x="100000" y="80000"/>
                                    </p:animScale>
                                    <p:animScale>
                                      <p:cBhvr>
                                        <p:cTn id="31" dur="166" decel="50000">
                                          <p:stCondLst>
                                            <p:cond delay="1338"/>
                                          </p:stCondLst>
                                        </p:cTn>
                                        <p:tgtEl>
                                          <p:spTgt spid="22"/>
                                        </p:tgtEl>
                                      </p:cBhvr>
                                      <p:to x="100000" y="100000"/>
                                    </p:animScale>
                                    <p:animScale>
                                      <p:cBhvr>
                                        <p:cTn id="32" dur="26">
                                          <p:stCondLst>
                                            <p:cond delay="1642"/>
                                          </p:stCondLst>
                                        </p:cTn>
                                        <p:tgtEl>
                                          <p:spTgt spid="22"/>
                                        </p:tgtEl>
                                      </p:cBhvr>
                                      <p:to x="100000" y="90000"/>
                                    </p:animScale>
                                    <p:animScale>
                                      <p:cBhvr>
                                        <p:cTn id="33" dur="166" decel="50000">
                                          <p:stCondLst>
                                            <p:cond delay="1668"/>
                                          </p:stCondLst>
                                        </p:cTn>
                                        <p:tgtEl>
                                          <p:spTgt spid="22"/>
                                        </p:tgtEl>
                                      </p:cBhvr>
                                      <p:to x="100000" y="100000"/>
                                    </p:animScale>
                                    <p:animScale>
                                      <p:cBhvr>
                                        <p:cTn id="34" dur="26">
                                          <p:stCondLst>
                                            <p:cond delay="1808"/>
                                          </p:stCondLst>
                                        </p:cTn>
                                        <p:tgtEl>
                                          <p:spTgt spid="22"/>
                                        </p:tgtEl>
                                      </p:cBhvr>
                                      <p:to x="100000" y="95000"/>
                                    </p:animScale>
                                    <p:animScale>
                                      <p:cBhvr>
                                        <p:cTn id="35"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D5FF58-061C-457B-A54C-E5103CB55905}"/>
              </a:ext>
            </a:extLst>
          </p:cNvPr>
          <p:cNvSpPr/>
          <p:nvPr/>
        </p:nvSpPr>
        <p:spPr>
          <a:xfrm>
            <a:off x="0" y="3448595"/>
            <a:ext cx="12192000" cy="3231604"/>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4" name="Imagen 3">
            <a:extLst>
              <a:ext uri="{FF2B5EF4-FFF2-40B4-BE49-F238E27FC236}">
                <a16:creationId xmlns:a16="http://schemas.microsoft.com/office/drawing/2014/main" id="{D6A26191-0D64-4EE1-BA6A-5097F626C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3" name="Imagen 2">
            <a:extLst>
              <a:ext uri="{FF2B5EF4-FFF2-40B4-BE49-F238E27FC236}">
                <a16:creationId xmlns:a16="http://schemas.microsoft.com/office/drawing/2014/main" id="{AE87280F-BA14-4901-9688-379A76E6B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6" name="Elipse 5">
            <a:extLst>
              <a:ext uri="{FF2B5EF4-FFF2-40B4-BE49-F238E27FC236}">
                <a16:creationId xmlns:a16="http://schemas.microsoft.com/office/drawing/2014/main" id="{7AA92795-1EDE-4E74-B1FD-41941F1F67EB}"/>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977E19D1-56E1-4A19-935D-CCB63BD1C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13" name="CuadroTexto 12">
            <a:extLst>
              <a:ext uri="{FF2B5EF4-FFF2-40B4-BE49-F238E27FC236}">
                <a16:creationId xmlns:a16="http://schemas.microsoft.com/office/drawing/2014/main" id="{0D80C23E-FE34-4463-8E48-DD8BC078D5B8}"/>
              </a:ext>
            </a:extLst>
          </p:cNvPr>
          <p:cNvSpPr txBox="1"/>
          <p:nvPr/>
        </p:nvSpPr>
        <p:spPr>
          <a:xfrm>
            <a:off x="1670757" y="944039"/>
            <a:ext cx="9265921"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I. Información general</a:t>
            </a:r>
            <a:endParaRPr lang="es-CR" sz="1867" dirty="0">
              <a:solidFill>
                <a:schemeClr val="bg1"/>
              </a:solidFill>
              <a:latin typeface="Myriad Pro" panose="020B0503030403020204" pitchFamily="34" charset="0"/>
            </a:endParaRPr>
          </a:p>
        </p:txBody>
      </p:sp>
      <p:sp>
        <p:nvSpPr>
          <p:cNvPr id="15" name="CuadroTexto 14">
            <a:extLst>
              <a:ext uri="{FF2B5EF4-FFF2-40B4-BE49-F238E27FC236}">
                <a16:creationId xmlns:a16="http://schemas.microsoft.com/office/drawing/2014/main" id="{DDC8B0BD-D479-4B0D-A256-497100528EC7}"/>
              </a:ext>
            </a:extLst>
          </p:cNvPr>
          <p:cNvSpPr txBox="1"/>
          <p:nvPr/>
        </p:nvSpPr>
        <p:spPr>
          <a:xfrm>
            <a:off x="995035" y="6335678"/>
            <a:ext cx="8720365" cy="318100"/>
          </a:xfrm>
          <a:prstGeom prst="rect">
            <a:avLst/>
          </a:prstGeom>
          <a:noFill/>
        </p:spPr>
        <p:txBody>
          <a:bodyPr wrap="square" rtlCol="0">
            <a:spAutoFit/>
          </a:bodyPr>
          <a:lstStyle/>
          <a:p>
            <a:pPr algn="ctr"/>
            <a:r>
              <a:rPr lang="es-CR" sz="1467" b="1" dirty="0">
                <a:solidFill>
                  <a:srgbClr val="245178"/>
                </a:solidFill>
                <a:hlinkClick r:id="rId5">
                  <a:extLst>
                    <a:ext uri="{A12FA001-AC4F-418D-AE19-62706E023703}">
                      <ahyp:hlinkClr xmlns:ahyp="http://schemas.microsoft.com/office/drawing/2018/hyperlinkcolor" val="tx"/>
                    </a:ext>
                  </a:extLst>
                </a:hlinkClick>
              </a:rPr>
              <a:t>http://www.digeca.go.cr/documentos/plantilla-para-la-entrega-de-informes-de-avance-de-pgai</a:t>
            </a:r>
            <a:endParaRPr lang="es-CR" sz="1467" dirty="0"/>
          </a:p>
        </p:txBody>
      </p:sp>
      <p:sp>
        <p:nvSpPr>
          <p:cNvPr id="5" name="CuadroTexto 4">
            <a:extLst>
              <a:ext uri="{FF2B5EF4-FFF2-40B4-BE49-F238E27FC236}">
                <a16:creationId xmlns:a16="http://schemas.microsoft.com/office/drawing/2014/main" id="{5DCB70EA-875E-435A-B49E-AD6A96995DE5}"/>
              </a:ext>
            </a:extLst>
          </p:cNvPr>
          <p:cNvSpPr txBox="1"/>
          <p:nvPr/>
        </p:nvSpPr>
        <p:spPr>
          <a:xfrm>
            <a:off x="4145280" y="123372"/>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8" name="CuadroTexto 7">
            <a:extLst>
              <a:ext uri="{FF2B5EF4-FFF2-40B4-BE49-F238E27FC236}">
                <a16:creationId xmlns:a16="http://schemas.microsoft.com/office/drawing/2014/main" id="{EA34927D-09AD-47E7-9683-E57AFB21AA6E}"/>
              </a:ext>
            </a:extLst>
          </p:cNvPr>
          <p:cNvSpPr txBox="1"/>
          <p:nvPr/>
        </p:nvSpPr>
        <p:spPr>
          <a:xfrm>
            <a:off x="1568110" y="1376993"/>
            <a:ext cx="9368565" cy="338554"/>
          </a:xfrm>
          <a:prstGeom prst="rect">
            <a:avLst/>
          </a:prstGeom>
          <a:noFill/>
        </p:spPr>
        <p:txBody>
          <a:bodyPr wrap="square" rtlCol="0">
            <a:spAutoFit/>
          </a:bodyPr>
          <a:lstStyle/>
          <a:p>
            <a:r>
              <a:rPr lang="es-CR" sz="1600" b="1" dirty="0">
                <a:solidFill>
                  <a:srgbClr val="245178"/>
                </a:solidFill>
                <a:latin typeface="Myriad Pro" panose="020B0503030403020204" pitchFamily="34" charset="0"/>
                <a:cs typeface="Tahoma" panose="020B0604030504040204" pitchFamily="34" charset="0"/>
              </a:rPr>
              <a:t>Cuadro 1</a:t>
            </a:r>
            <a:r>
              <a:rPr lang="es-CR" sz="1600" dirty="0">
                <a:solidFill>
                  <a:srgbClr val="245178"/>
                </a:solidFill>
                <a:latin typeface="Myriad Pro" panose="020B0503030403020204" pitchFamily="34" charset="0"/>
                <a:cs typeface="Tahoma" panose="020B0604030504040204" pitchFamily="34" charset="0"/>
              </a:rPr>
              <a:t>. Datos generales del máximo jerarca y de los miembros de la Comisión del PGAI.</a:t>
            </a:r>
            <a:endParaRPr lang="es-CR" sz="2400" dirty="0"/>
          </a:p>
        </p:txBody>
      </p:sp>
      <p:pic>
        <p:nvPicPr>
          <p:cNvPr id="10" name="Imagen 9">
            <a:extLst>
              <a:ext uri="{FF2B5EF4-FFF2-40B4-BE49-F238E27FC236}">
                <a16:creationId xmlns:a16="http://schemas.microsoft.com/office/drawing/2014/main" id="{B00E0762-CF36-4310-A4AF-FDE7CEA935B1}"/>
              </a:ext>
            </a:extLst>
          </p:cNvPr>
          <p:cNvPicPr>
            <a:picLocks noChangeAspect="1"/>
          </p:cNvPicPr>
          <p:nvPr/>
        </p:nvPicPr>
        <p:blipFill>
          <a:blip r:embed="rId6"/>
          <a:stretch>
            <a:fillRect/>
          </a:stretch>
        </p:blipFill>
        <p:spPr>
          <a:xfrm>
            <a:off x="2635783" y="1715547"/>
            <a:ext cx="6916115" cy="4619115"/>
          </a:xfrm>
          <a:prstGeom prst="rect">
            <a:avLst/>
          </a:prstGeom>
        </p:spPr>
      </p:pic>
    </p:spTree>
    <p:extLst>
      <p:ext uri="{BB962C8B-B14F-4D97-AF65-F5344CB8AC3E}">
        <p14:creationId xmlns:p14="http://schemas.microsoft.com/office/powerpoint/2010/main" val="126482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6" name="Rectángulo 5">
            <a:extLst>
              <a:ext uri="{FF2B5EF4-FFF2-40B4-BE49-F238E27FC236}">
                <a16:creationId xmlns:a16="http://schemas.microsoft.com/office/drawing/2014/main" id="{2EB4C4E0-0CEA-44D5-BD49-316B4CA3DEBC}"/>
              </a:ext>
            </a:extLst>
          </p:cNvPr>
          <p:cNvSpPr/>
          <p:nvPr/>
        </p:nvSpPr>
        <p:spPr>
          <a:xfrm>
            <a:off x="0" y="3513103"/>
            <a:ext cx="12192000" cy="3167096"/>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9" name="CuadroTexto 8">
            <a:extLst>
              <a:ext uri="{FF2B5EF4-FFF2-40B4-BE49-F238E27FC236}">
                <a16:creationId xmlns:a16="http://schemas.microsoft.com/office/drawing/2014/main" id="{E8DFDA2A-02C8-4E5E-ADA9-C959E2A48A47}"/>
              </a:ext>
            </a:extLst>
          </p:cNvPr>
          <p:cNvSpPr txBox="1"/>
          <p:nvPr/>
        </p:nvSpPr>
        <p:spPr>
          <a:xfrm>
            <a:off x="1615524" y="1098680"/>
            <a:ext cx="9265921"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II. Modificaciones al plan del  PGAI</a:t>
            </a:r>
          </a:p>
        </p:txBody>
      </p:sp>
      <p:sp>
        <p:nvSpPr>
          <p:cNvPr id="3" name="CuadroTexto 2">
            <a:extLst>
              <a:ext uri="{FF2B5EF4-FFF2-40B4-BE49-F238E27FC236}">
                <a16:creationId xmlns:a16="http://schemas.microsoft.com/office/drawing/2014/main" id="{146B00CA-BCAD-462D-9E86-2B0B8117A82F}"/>
              </a:ext>
            </a:extLst>
          </p:cNvPr>
          <p:cNvSpPr txBox="1"/>
          <p:nvPr/>
        </p:nvSpPr>
        <p:spPr>
          <a:xfrm>
            <a:off x="4145280" y="159495"/>
            <a:ext cx="7036525"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Gestión de Residuos Sólidos</a:t>
            </a:r>
          </a:p>
        </p:txBody>
      </p:sp>
      <p:sp>
        <p:nvSpPr>
          <p:cNvPr id="12" name="Llamada de flecha hacia arriba 6">
            <a:extLst>
              <a:ext uri="{FF2B5EF4-FFF2-40B4-BE49-F238E27FC236}">
                <a16:creationId xmlns:a16="http://schemas.microsoft.com/office/drawing/2014/main" id="{0D0BDFB6-1BE1-40C7-864B-A9F6BA236492}"/>
              </a:ext>
            </a:extLst>
          </p:cNvPr>
          <p:cNvSpPr/>
          <p:nvPr/>
        </p:nvSpPr>
        <p:spPr>
          <a:xfrm>
            <a:off x="2261249" y="3541660"/>
            <a:ext cx="7974471" cy="2355661"/>
          </a:xfrm>
          <a:prstGeom prst="upArrowCallout">
            <a:avLst/>
          </a:prstGeom>
          <a:solidFill>
            <a:schemeClr val="accent6"/>
          </a:solidFill>
          <a:ln w="28575">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just">
              <a:defRPr/>
            </a:pPr>
            <a:r>
              <a:rPr lang="es-MX" sz="2133" dirty="0">
                <a:solidFill>
                  <a:schemeClr val="bg1"/>
                </a:solidFill>
                <a:latin typeface="Myriad Pro" panose="020B0503030403020204" pitchFamily="34" charset="0"/>
              </a:rPr>
              <a:t>Se completa únicamente en caso que se propongan modificaciones al Plan de Acción del PGAI</a:t>
            </a:r>
            <a:r>
              <a:rPr lang="es-CR" sz="2133" dirty="0">
                <a:solidFill>
                  <a:schemeClr val="bg1"/>
                </a:solidFill>
                <a:latin typeface="Myriad Pro" panose="020B0503030403020204" pitchFamily="34" charset="0"/>
              </a:rPr>
              <a:t> entregado al MINAE.</a:t>
            </a:r>
          </a:p>
          <a:p>
            <a:pPr algn="just">
              <a:defRPr/>
            </a:pPr>
            <a:r>
              <a:rPr lang="es-MX" sz="2133" dirty="0">
                <a:solidFill>
                  <a:schemeClr val="bg1"/>
                </a:solidFill>
                <a:latin typeface="Myriad Pro" panose="020B0503030403020204" pitchFamily="34" charset="0"/>
              </a:rPr>
              <a:t>Las modificaciones planteadas deben de incluirse en el cuadro 2 del presente informe.</a:t>
            </a:r>
            <a:endParaRPr lang="es-CR" sz="2133" dirty="0">
              <a:solidFill>
                <a:schemeClr val="bg1"/>
              </a:solidFill>
              <a:latin typeface="Myriad Pro" panose="020B0503030403020204" pitchFamily="34" charset="0"/>
            </a:endParaRPr>
          </a:p>
        </p:txBody>
      </p:sp>
      <p:pic>
        <p:nvPicPr>
          <p:cNvPr id="15" name="Imagen 5">
            <a:extLst>
              <a:ext uri="{FF2B5EF4-FFF2-40B4-BE49-F238E27FC236}">
                <a16:creationId xmlns:a16="http://schemas.microsoft.com/office/drawing/2014/main" id="{CA94B48A-A387-4CA2-9D85-5894065706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092" y="1977981"/>
            <a:ext cx="10096781"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08E4EC74-27FB-4F68-9EC0-8BCE66D65613}"/>
              </a:ext>
            </a:extLst>
          </p:cNvPr>
          <p:cNvSpPr txBox="1"/>
          <p:nvPr/>
        </p:nvSpPr>
        <p:spPr>
          <a:xfrm>
            <a:off x="1493603" y="1602384"/>
            <a:ext cx="8823395" cy="338554"/>
          </a:xfrm>
          <a:prstGeom prst="rect">
            <a:avLst/>
          </a:prstGeom>
          <a:noFill/>
        </p:spPr>
        <p:txBody>
          <a:bodyPr wrap="square" rtlCol="0">
            <a:spAutoFit/>
          </a:bodyPr>
          <a:lstStyle/>
          <a:p>
            <a:pPr>
              <a:defRPr/>
            </a:pPr>
            <a:r>
              <a:rPr lang="es-CR" sz="1600" b="1" dirty="0">
                <a:solidFill>
                  <a:srgbClr val="245178"/>
                </a:solidFill>
                <a:latin typeface="Myriad Pro" panose="020B0503030403020204" pitchFamily="34" charset="0"/>
                <a:cs typeface="Tahoma" panose="020B0604030504040204" pitchFamily="34" charset="0"/>
              </a:rPr>
              <a:t>Cuadro 2</a:t>
            </a:r>
            <a:r>
              <a:rPr lang="es-CR" sz="1600" dirty="0">
                <a:solidFill>
                  <a:srgbClr val="245178"/>
                </a:solidFill>
                <a:latin typeface="Myriad Pro" panose="020B0503030403020204" pitchFamily="34" charset="0"/>
                <a:cs typeface="Tahoma" panose="020B0604030504040204" pitchFamily="34" charset="0"/>
              </a:rPr>
              <a:t>. </a:t>
            </a:r>
            <a:r>
              <a:rPr lang="es-CR" sz="1600" dirty="0">
                <a:solidFill>
                  <a:srgbClr val="245178"/>
                </a:solidFill>
                <a:latin typeface="Myriad Pro" panose="020B0503030403020204" pitchFamily="34" charset="0"/>
              </a:rPr>
              <a:t>Modificaciones planteadas al </a:t>
            </a:r>
            <a:r>
              <a:rPr lang="es-MX" sz="1600" dirty="0">
                <a:solidFill>
                  <a:srgbClr val="245178"/>
                </a:solidFill>
                <a:latin typeface="Myriad Pro" panose="020B0503030403020204" pitchFamily="34" charset="0"/>
              </a:rPr>
              <a:t>Plan de Acción del PGAI</a:t>
            </a:r>
            <a:endParaRPr lang="es-CR" sz="1600" dirty="0">
              <a:solidFill>
                <a:srgbClr val="245178"/>
              </a:solidFill>
              <a:latin typeface="Myriad Pro" panose="020B0503030403020204" pitchFamily="34" charset="0"/>
            </a:endParaRPr>
          </a:p>
        </p:txBody>
      </p:sp>
    </p:spTree>
    <p:extLst>
      <p:ext uri="{BB962C8B-B14F-4D97-AF65-F5344CB8AC3E}">
        <p14:creationId xmlns:p14="http://schemas.microsoft.com/office/powerpoint/2010/main" val="7482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515E3-D0F1-4524-99E5-B04C76004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 y="0"/>
            <a:ext cx="12196317" cy="6858000"/>
          </a:xfrm>
          <a:prstGeom prst="rect">
            <a:avLst/>
          </a:prstGeom>
        </p:spPr>
      </p:pic>
      <p:pic>
        <p:nvPicPr>
          <p:cNvPr id="4" name="Imagen 3">
            <a:extLst>
              <a:ext uri="{FF2B5EF4-FFF2-40B4-BE49-F238E27FC236}">
                <a16:creationId xmlns:a16="http://schemas.microsoft.com/office/drawing/2014/main" id="{E9A7A75A-184D-4A0D-B582-DDB05E207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63BB9D42-F0E3-4797-8F35-0202DF6A060B}"/>
              </a:ext>
            </a:extLst>
          </p:cNvPr>
          <p:cNvSpPr txBox="1"/>
          <p:nvPr/>
        </p:nvSpPr>
        <p:spPr>
          <a:xfrm>
            <a:off x="4145280" y="15046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6" name="Elipse 5">
            <a:extLst>
              <a:ext uri="{FF2B5EF4-FFF2-40B4-BE49-F238E27FC236}">
                <a16:creationId xmlns:a16="http://schemas.microsoft.com/office/drawing/2014/main" id="{33684FFC-F2EB-4226-BAC8-E831238E1DE4}"/>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AC39113F-B834-48A6-8C3A-6BAB444E3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8" name="CuadroTexto 7">
            <a:extLst>
              <a:ext uri="{FF2B5EF4-FFF2-40B4-BE49-F238E27FC236}">
                <a16:creationId xmlns:a16="http://schemas.microsoft.com/office/drawing/2014/main" id="{928B1D97-6A62-4273-AF4C-7A18F37D0A73}"/>
              </a:ext>
            </a:extLst>
          </p:cNvPr>
          <p:cNvSpPr txBox="1"/>
          <p:nvPr/>
        </p:nvSpPr>
        <p:spPr>
          <a:xfrm>
            <a:off x="1678007" y="844974"/>
            <a:ext cx="9265921"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III. Criterios de evaluación del PGAI</a:t>
            </a:r>
            <a:endParaRPr lang="es-CR" sz="1867" dirty="0">
              <a:solidFill>
                <a:schemeClr val="bg1"/>
              </a:solidFill>
              <a:latin typeface="Myriad Pro" panose="020B0503030403020204" pitchFamily="34" charset="0"/>
            </a:endParaRPr>
          </a:p>
        </p:txBody>
      </p:sp>
      <p:pic>
        <p:nvPicPr>
          <p:cNvPr id="28" name="Imagen 27">
            <a:extLst>
              <a:ext uri="{FF2B5EF4-FFF2-40B4-BE49-F238E27FC236}">
                <a16:creationId xmlns:a16="http://schemas.microsoft.com/office/drawing/2014/main" id="{E679608E-E704-40C1-A050-18511629F51D}"/>
              </a:ext>
            </a:extLst>
          </p:cNvPr>
          <p:cNvPicPr>
            <a:picLocks noChangeAspect="1"/>
          </p:cNvPicPr>
          <p:nvPr/>
        </p:nvPicPr>
        <p:blipFill>
          <a:blip r:embed="rId5"/>
          <a:stretch>
            <a:fillRect/>
          </a:stretch>
        </p:blipFill>
        <p:spPr>
          <a:xfrm>
            <a:off x="2101546" y="1249437"/>
            <a:ext cx="8418841" cy="5399391"/>
          </a:xfrm>
          <a:prstGeom prst="rect">
            <a:avLst/>
          </a:prstGeom>
        </p:spPr>
      </p:pic>
    </p:spTree>
    <p:extLst>
      <p:ext uri="{BB962C8B-B14F-4D97-AF65-F5344CB8AC3E}">
        <p14:creationId xmlns:p14="http://schemas.microsoft.com/office/powerpoint/2010/main" val="48937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515E3-D0F1-4524-99E5-B04C76004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 y="0"/>
            <a:ext cx="12196317" cy="6858000"/>
          </a:xfrm>
          <a:prstGeom prst="rect">
            <a:avLst/>
          </a:prstGeom>
        </p:spPr>
      </p:pic>
      <p:pic>
        <p:nvPicPr>
          <p:cNvPr id="4" name="Imagen 3">
            <a:extLst>
              <a:ext uri="{FF2B5EF4-FFF2-40B4-BE49-F238E27FC236}">
                <a16:creationId xmlns:a16="http://schemas.microsoft.com/office/drawing/2014/main" id="{E9A7A75A-184D-4A0D-B582-DDB05E207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63BB9D42-F0E3-4797-8F35-0202DF6A060B}"/>
              </a:ext>
            </a:extLst>
          </p:cNvPr>
          <p:cNvSpPr txBox="1"/>
          <p:nvPr/>
        </p:nvSpPr>
        <p:spPr>
          <a:xfrm>
            <a:off x="4145280" y="15046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6" name="Elipse 5">
            <a:extLst>
              <a:ext uri="{FF2B5EF4-FFF2-40B4-BE49-F238E27FC236}">
                <a16:creationId xmlns:a16="http://schemas.microsoft.com/office/drawing/2014/main" id="{33684FFC-F2EB-4226-BAC8-E831238E1DE4}"/>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AC39113F-B834-48A6-8C3A-6BAB444E3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8" name="CuadroTexto 7">
            <a:extLst>
              <a:ext uri="{FF2B5EF4-FFF2-40B4-BE49-F238E27FC236}">
                <a16:creationId xmlns:a16="http://schemas.microsoft.com/office/drawing/2014/main" id="{928B1D97-6A62-4273-AF4C-7A18F37D0A73}"/>
              </a:ext>
            </a:extLst>
          </p:cNvPr>
          <p:cNvSpPr txBox="1"/>
          <p:nvPr/>
        </p:nvSpPr>
        <p:spPr>
          <a:xfrm>
            <a:off x="1678007" y="844974"/>
            <a:ext cx="9265921"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III. Criterios de evaluación del PGAI</a:t>
            </a:r>
            <a:endParaRPr lang="es-CR" sz="1867" dirty="0">
              <a:solidFill>
                <a:schemeClr val="bg1"/>
              </a:solidFill>
              <a:latin typeface="Myriad Pro" panose="020B0503030403020204" pitchFamily="34" charset="0"/>
            </a:endParaRPr>
          </a:p>
        </p:txBody>
      </p:sp>
      <p:pic>
        <p:nvPicPr>
          <p:cNvPr id="2" name="Imagen 1">
            <a:extLst>
              <a:ext uri="{FF2B5EF4-FFF2-40B4-BE49-F238E27FC236}">
                <a16:creationId xmlns:a16="http://schemas.microsoft.com/office/drawing/2014/main" id="{A8481CE2-E2DD-4A6E-A746-93BABB2D441B}"/>
              </a:ext>
            </a:extLst>
          </p:cNvPr>
          <p:cNvPicPr>
            <a:picLocks noChangeAspect="1"/>
          </p:cNvPicPr>
          <p:nvPr/>
        </p:nvPicPr>
        <p:blipFill>
          <a:blip r:embed="rId5"/>
          <a:stretch>
            <a:fillRect/>
          </a:stretch>
        </p:blipFill>
        <p:spPr>
          <a:xfrm>
            <a:off x="1309459" y="1414985"/>
            <a:ext cx="9573080" cy="4822529"/>
          </a:xfrm>
          <a:prstGeom prst="rect">
            <a:avLst/>
          </a:prstGeom>
        </p:spPr>
      </p:pic>
    </p:spTree>
    <p:extLst>
      <p:ext uri="{BB962C8B-B14F-4D97-AF65-F5344CB8AC3E}">
        <p14:creationId xmlns:p14="http://schemas.microsoft.com/office/powerpoint/2010/main" val="27891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4515E3-D0F1-4524-99E5-B04C76004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 y="0"/>
            <a:ext cx="12196317" cy="6858000"/>
          </a:xfrm>
          <a:prstGeom prst="rect">
            <a:avLst/>
          </a:prstGeom>
        </p:spPr>
      </p:pic>
      <p:pic>
        <p:nvPicPr>
          <p:cNvPr id="4" name="Imagen 3">
            <a:extLst>
              <a:ext uri="{FF2B5EF4-FFF2-40B4-BE49-F238E27FC236}">
                <a16:creationId xmlns:a16="http://schemas.microsoft.com/office/drawing/2014/main" id="{E9A7A75A-184D-4A0D-B582-DDB05E207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63BB9D42-F0E3-4797-8F35-0202DF6A060B}"/>
              </a:ext>
            </a:extLst>
          </p:cNvPr>
          <p:cNvSpPr txBox="1"/>
          <p:nvPr/>
        </p:nvSpPr>
        <p:spPr>
          <a:xfrm>
            <a:off x="4145280" y="15046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6" name="Elipse 5">
            <a:extLst>
              <a:ext uri="{FF2B5EF4-FFF2-40B4-BE49-F238E27FC236}">
                <a16:creationId xmlns:a16="http://schemas.microsoft.com/office/drawing/2014/main" id="{33684FFC-F2EB-4226-BAC8-E831238E1DE4}"/>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AC39113F-B834-48A6-8C3A-6BAB444E3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8" name="CuadroTexto 7">
            <a:extLst>
              <a:ext uri="{FF2B5EF4-FFF2-40B4-BE49-F238E27FC236}">
                <a16:creationId xmlns:a16="http://schemas.microsoft.com/office/drawing/2014/main" id="{928B1D97-6A62-4273-AF4C-7A18F37D0A73}"/>
              </a:ext>
            </a:extLst>
          </p:cNvPr>
          <p:cNvSpPr txBox="1"/>
          <p:nvPr/>
        </p:nvSpPr>
        <p:spPr>
          <a:xfrm>
            <a:off x="1678007" y="844974"/>
            <a:ext cx="9265921"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III. Criterios de evaluación del PGAI</a:t>
            </a:r>
            <a:endParaRPr lang="es-CR" sz="1867" dirty="0">
              <a:solidFill>
                <a:schemeClr val="bg1"/>
              </a:solidFill>
              <a:latin typeface="Myriad Pro" panose="020B0503030403020204" pitchFamily="34" charset="0"/>
            </a:endParaRPr>
          </a:p>
        </p:txBody>
      </p:sp>
      <p:pic>
        <p:nvPicPr>
          <p:cNvPr id="9" name="Imagen 8">
            <a:extLst>
              <a:ext uri="{FF2B5EF4-FFF2-40B4-BE49-F238E27FC236}">
                <a16:creationId xmlns:a16="http://schemas.microsoft.com/office/drawing/2014/main" id="{68390E46-C548-4618-B392-E888D9033CF1}"/>
              </a:ext>
            </a:extLst>
          </p:cNvPr>
          <p:cNvPicPr>
            <a:picLocks noChangeAspect="1"/>
          </p:cNvPicPr>
          <p:nvPr/>
        </p:nvPicPr>
        <p:blipFill>
          <a:blip r:embed="rId5"/>
          <a:stretch>
            <a:fillRect/>
          </a:stretch>
        </p:blipFill>
        <p:spPr>
          <a:xfrm>
            <a:off x="1200093" y="1651555"/>
            <a:ext cx="9850225" cy="4124901"/>
          </a:xfrm>
          <a:prstGeom prst="rect">
            <a:avLst/>
          </a:prstGeom>
        </p:spPr>
      </p:pic>
      <p:sp>
        <p:nvSpPr>
          <p:cNvPr id="10" name="Llamada de flecha hacia arriba 7">
            <a:extLst>
              <a:ext uri="{FF2B5EF4-FFF2-40B4-BE49-F238E27FC236}">
                <a16:creationId xmlns:a16="http://schemas.microsoft.com/office/drawing/2014/main" id="{ABA77E04-BF90-4357-806A-115997E555FB}"/>
              </a:ext>
            </a:extLst>
          </p:cNvPr>
          <p:cNvSpPr/>
          <p:nvPr/>
        </p:nvSpPr>
        <p:spPr>
          <a:xfrm>
            <a:off x="477056" y="4496034"/>
            <a:ext cx="4163343" cy="1366557"/>
          </a:xfrm>
          <a:prstGeom prst="upArrowCallout">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867" b="1" dirty="0">
                <a:solidFill>
                  <a:srgbClr val="245178"/>
                </a:solidFill>
                <a:latin typeface="Myriad Pro" panose="020B0503030403020204" pitchFamily="34" charset="0"/>
              </a:rPr>
              <a:t>Indicador referencia del quinquenio.</a:t>
            </a:r>
          </a:p>
        </p:txBody>
      </p:sp>
      <p:sp>
        <p:nvSpPr>
          <p:cNvPr id="11" name="Llamada de flecha hacia arriba 11">
            <a:extLst>
              <a:ext uri="{FF2B5EF4-FFF2-40B4-BE49-F238E27FC236}">
                <a16:creationId xmlns:a16="http://schemas.microsoft.com/office/drawing/2014/main" id="{04679D36-B6C3-49E8-85D4-EBC4B9A26E06}"/>
              </a:ext>
            </a:extLst>
          </p:cNvPr>
          <p:cNvSpPr/>
          <p:nvPr/>
        </p:nvSpPr>
        <p:spPr>
          <a:xfrm>
            <a:off x="2041638" y="4466994"/>
            <a:ext cx="5376051" cy="1502489"/>
          </a:xfrm>
          <a:prstGeom prst="upArrowCallout">
            <a:avLst/>
          </a:prstGeom>
          <a:ln w="28575"/>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867" b="1" dirty="0">
                <a:solidFill>
                  <a:schemeClr val="bg1"/>
                </a:solidFill>
                <a:latin typeface="Myriad Pro" panose="020B0503030403020204" pitchFamily="34" charset="0"/>
              </a:rPr>
              <a:t>Indicador que corresponde al periodo que se esta reportando.</a:t>
            </a:r>
          </a:p>
        </p:txBody>
      </p:sp>
      <p:sp>
        <p:nvSpPr>
          <p:cNvPr id="12" name="Llamada de flecha hacia arriba 13">
            <a:extLst>
              <a:ext uri="{FF2B5EF4-FFF2-40B4-BE49-F238E27FC236}">
                <a16:creationId xmlns:a16="http://schemas.microsoft.com/office/drawing/2014/main" id="{B0503A9D-14BB-4BDB-90D7-DE503070A85C}"/>
              </a:ext>
            </a:extLst>
          </p:cNvPr>
          <p:cNvSpPr/>
          <p:nvPr/>
        </p:nvSpPr>
        <p:spPr>
          <a:xfrm>
            <a:off x="5512280" y="4456946"/>
            <a:ext cx="4076700" cy="1502489"/>
          </a:xfrm>
          <a:prstGeom prst="upArrowCallout">
            <a:avLst/>
          </a:prstGeom>
          <a:solidFill>
            <a:schemeClr val="accent2"/>
          </a:solidFill>
          <a:ln w="28575">
            <a:solidFill>
              <a:schemeClr val="bg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867" b="1" dirty="0">
                <a:solidFill>
                  <a:schemeClr val="bg1"/>
                </a:solidFill>
                <a:latin typeface="Myriad Pro" panose="020B0503030403020204" pitchFamily="34" charset="0"/>
              </a:rPr>
              <a:t>Interpretación en prosa del cambio del indicador en el tiempo.</a:t>
            </a:r>
          </a:p>
        </p:txBody>
      </p:sp>
    </p:spTree>
    <p:extLst>
      <p:ext uri="{BB962C8B-B14F-4D97-AF65-F5344CB8AC3E}">
        <p14:creationId xmlns:p14="http://schemas.microsoft.com/office/powerpoint/2010/main" val="27814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3657602"/>
            <a:ext cx="12192000" cy="3022597"/>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grpSp>
        <p:nvGrpSpPr>
          <p:cNvPr id="24" name="Grupo 23">
            <a:extLst>
              <a:ext uri="{FF2B5EF4-FFF2-40B4-BE49-F238E27FC236}">
                <a16:creationId xmlns:a16="http://schemas.microsoft.com/office/drawing/2014/main" id="{29A48EEF-C42B-4422-86F1-1FA14B39A22A}"/>
              </a:ext>
            </a:extLst>
          </p:cNvPr>
          <p:cNvGrpSpPr/>
          <p:nvPr/>
        </p:nvGrpSpPr>
        <p:grpSpPr>
          <a:xfrm>
            <a:off x="1967371" y="996263"/>
            <a:ext cx="8627531" cy="2146564"/>
            <a:chOff x="1605280" y="754890"/>
            <a:chExt cx="6211147" cy="1698968"/>
          </a:xfrm>
        </p:grpSpPr>
        <p:sp>
          <p:nvSpPr>
            <p:cNvPr id="8" name="Rectángulo: esquinas redondeadas 7">
              <a:extLst>
                <a:ext uri="{FF2B5EF4-FFF2-40B4-BE49-F238E27FC236}">
                  <a16:creationId xmlns:a16="http://schemas.microsoft.com/office/drawing/2014/main" id="{F9BD001E-091E-4441-AA44-0F5F212110B7}"/>
                </a:ext>
              </a:extLst>
            </p:cNvPr>
            <p:cNvSpPr/>
            <p:nvPr/>
          </p:nvSpPr>
          <p:spPr>
            <a:xfrm>
              <a:off x="1605280" y="754890"/>
              <a:ext cx="6211147" cy="1698968"/>
            </a:xfrm>
            <a:prstGeom prst="roundRect">
              <a:avLst/>
            </a:prstGeom>
            <a:solidFill>
              <a:srgbClr val="E8EEF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 name="CuadroTexto 8">
              <a:extLst>
                <a:ext uri="{FF2B5EF4-FFF2-40B4-BE49-F238E27FC236}">
                  <a16:creationId xmlns:a16="http://schemas.microsoft.com/office/drawing/2014/main" id="{57A689CE-CCE8-42A2-9369-301AEF992658}"/>
                </a:ext>
              </a:extLst>
            </p:cNvPr>
            <p:cNvSpPr txBox="1"/>
            <p:nvPr/>
          </p:nvSpPr>
          <p:spPr>
            <a:xfrm>
              <a:off x="1605280" y="819381"/>
              <a:ext cx="6211147" cy="300491"/>
            </a:xfrm>
            <a:prstGeom prst="rect">
              <a:avLst/>
            </a:prstGeom>
            <a:noFill/>
          </p:spPr>
          <p:txBody>
            <a:bodyPr wrap="square" rtlCol="0">
              <a:spAutoFit/>
            </a:bodyPr>
            <a:lstStyle/>
            <a:p>
              <a:pPr algn="ctr"/>
              <a:r>
                <a:rPr lang="es-MX" sz="1867" b="1" dirty="0">
                  <a:solidFill>
                    <a:srgbClr val="1F497D"/>
                  </a:solidFill>
                  <a:latin typeface="Tahoma" panose="020B0604030504040204" pitchFamily="34" charset="0"/>
                  <a:cs typeface="Tahoma" panose="020B0604030504040204" pitchFamily="34" charset="0"/>
                </a:rPr>
                <a:t>Cálculo del porcentaje estimado de cumplimiento de la meta</a:t>
              </a:r>
              <a:endParaRPr lang="es-CR" sz="2400" dirty="0"/>
            </a:p>
          </p:txBody>
        </p:sp>
        <p:grpSp>
          <p:nvGrpSpPr>
            <p:cNvPr id="13" name="Grupo 12">
              <a:extLst>
                <a:ext uri="{FF2B5EF4-FFF2-40B4-BE49-F238E27FC236}">
                  <a16:creationId xmlns:a16="http://schemas.microsoft.com/office/drawing/2014/main" id="{7AD349E2-2EF7-4792-AABF-FD625BB28616}"/>
                </a:ext>
              </a:extLst>
            </p:cNvPr>
            <p:cNvGrpSpPr/>
            <p:nvPr/>
          </p:nvGrpSpPr>
          <p:grpSpPr>
            <a:xfrm>
              <a:off x="2385121" y="1151787"/>
              <a:ext cx="4592321" cy="337599"/>
              <a:chOff x="2343573" y="1225125"/>
              <a:chExt cx="4592321" cy="337599"/>
            </a:xfrm>
            <a:effectLst>
              <a:outerShdw blurRad="50800" dist="38100" dir="5400000" algn="t" rotWithShape="0">
                <a:prstClr val="black">
                  <a:alpha val="40000"/>
                </a:prstClr>
              </a:outerShdw>
            </a:effectLst>
          </p:grpSpPr>
          <p:sp>
            <p:nvSpPr>
              <p:cNvPr id="12" name="Rectángulo 11">
                <a:extLst>
                  <a:ext uri="{FF2B5EF4-FFF2-40B4-BE49-F238E27FC236}">
                    <a16:creationId xmlns:a16="http://schemas.microsoft.com/office/drawing/2014/main" id="{F12B7973-B654-43F3-ACA2-2722D1D221A9}"/>
                  </a:ext>
                </a:extLst>
              </p:cNvPr>
              <p:cNvSpPr/>
              <p:nvPr/>
            </p:nvSpPr>
            <p:spPr>
              <a:xfrm>
                <a:off x="2343573" y="1243707"/>
                <a:ext cx="4592320" cy="319017"/>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ln w="19050">
                    <a:noFill/>
                  </a:ln>
                  <a:solidFill>
                    <a:schemeClr val="bg1"/>
                  </a:solidFill>
                </a:endParaRPr>
              </a:p>
            </p:txBody>
          </p:sp>
          <p:sp>
            <p:nvSpPr>
              <p:cNvPr id="11" name="CuadroTexto 10">
                <a:extLst>
                  <a:ext uri="{FF2B5EF4-FFF2-40B4-BE49-F238E27FC236}">
                    <a16:creationId xmlns:a16="http://schemas.microsoft.com/office/drawing/2014/main" id="{54F98183-56DB-4822-8CB4-06FDE6073B04}"/>
                  </a:ext>
                </a:extLst>
              </p:cNvPr>
              <p:cNvSpPr txBox="1"/>
              <p:nvPr/>
            </p:nvSpPr>
            <p:spPr>
              <a:xfrm>
                <a:off x="2343574" y="1225125"/>
                <a:ext cx="4592320" cy="300491"/>
              </a:xfrm>
              <a:prstGeom prst="rect">
                <a:avLst/>
              </a:prstGeom>
              <a:noFill/>
            </p:spPr>
            <p:txBody>
              <a:bodyPr wrap="square" rtlCol="0">
                <a:spAutoFit/>
              </a:bodyPr>
              <a:lstStyle/>
              <a:p>
                <a:pPr algn="ctr"/>
                <a:r>
                  <a:rPr lang="es-CR" sz="1867" b="1" dirty="0">
                    <a:solidFill>
                      <a:srgbClr val="245178"/>
                    </a:solidFill>
                    <a:latin typeface="Myriad Pro" panose="020B0503030403020204" pitchFamily="34" charset="0"/>
                  </a:rPr>
                  <a:t>Cálculo del indicador = x – (x * % de reducción)</a:t>
                </a:r>
              </a:p>
            </p:txBody>
          </p:sp>
        </p:grpSp>
        <p:grpSp>
          <p:nvGrpSpPr>
            <p:cNvPr id="14" name="Grupo 13">
              <a:extLst>
                <a:ext uri="{FF2B5EF4-FFF2-40B4-BE49-F238E27FC236}">
                  <a16:creationId xmlns:a16="http://schemas.microsoft.com/office/drawing/2014/main" id="{C6816038-E818-4AF1-878F-35B2100780E5}"/>
                </a:ext>
              </a:extLst>
            </p:cNvPr>
            <p:cNvGrpSpPr/>
            <p:nvPr/>
          </p:nvGrpSpPr>
          <p:grpSpPr>
            <a:xfrm>
              <a:off x="2496901" y="1636931"/>
              <a:ext cx="1083102" cy="520283"/>
              <a:chOff x="311768" y="-207870"/>
              <a:chExt cx="1616972" cy="776734"/>
            </a:xfrm>
            <a:effectLst>
              <a:outerShdw blurRad="50800" dist="38100" dir="5400000" algn="t" rotWithShape="0">
                <a:prstClr val="black">
                  <a:alpha val="40000"/>
                </a:prstClr>
              </a:outerShdw>
            </a:effectLst>
          </p:grpSpPr>
          <p:sp>
            <p:nvSpPr>
              <p:cNvPr id="15" name="Rectángulo: esquinas redondeadas 14">
                <a:extLst>
                  <a:ext uri="{FF2B5EF4-FFF2-40B4-BE49-F238E27FC236}">
                    <a16:creationId xmlns:a16="http://schemas.microsoft.com/office/drawing/2014/main" id="{518620EC-5370-4D30-96C4-ACA699386C9F}"/>
                  </a:ext>
                </a:extLst>
              </p:cNvPr>
              <p:cNvSpPr/>
              <p:nvPr/>
            </p:nvSpPr>
            <p:spPr>
              <a:xfrm>
                <a:off x="311768" y="-177117"/>
                <a:ext cx="1616972" cy="630232"/>
              </a:xfrm>
              <a:prstGeom prst="roundRect">
                <a:avLst/>
              </a:prstGeom>
              <a:solidFill>
                <a:srgbClr val="245178"/>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esquinas redondeadas 4">
                <a:extLst>
                  <a:ext uri="{FF2B5EF4-FFF2-40B4-BE49-F238E27FC236}">
                    <a16:creationId xmlns:a16="http://schemas.microsoft.com/office/drawing/2014/main" id="{9C2C873D-FBBC-4C22-A743-E1773D74EDF2}"/>
                  </a:ext>
                </a:extLst>
              </p:cNvPr>
              <p:cNvSpPr txBox="1"/>
              <p:nvPr/>
            </p:nvSpPr>
            <p:spPr>
              <a:xfrm>
                <a:off x="497453" y="-207870"/>
                <a:ext cx="1253883" cy="776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81280" rIns="162560" bIns="81280" numCol="1" spcCol="1270" anchor="ctr" anchorCtr="0">
                <a:noAutofit/>
              </a:bodyPr>
              <a:lstStyle/>
              <a:p>
                <a:pPr algn="ctr" defTabSz="1896486">
                  <a:lnSpc>
                    <a:spcPct val="90000"/>
                  </a:lnSpc>
                  <a:spcBef>
                    <a:spcPct val="0"/>
                  </a:spcBef>
                  <a:spcAft>
                    <a:spcPct val="35000"/>
                  </a:spcAft>
                </a:pPr>
                <a:r>
                  <a:rPr lang="es-CR" sz="4267" dirty="0">
                    <a:latin typeface="Myriad Pro" panose="020B0503030403020204" pitchFamily="34" charset="0"/>
                  </a:rPr>
                  <a:t>“X”</a:t>
                </a:r>
              </a:p>
            </p:txBody>
          </p:sp>
        </p:grpSp>
        <p:sp>
          <p:nvSpPr>
            <p:cNvPr id="19" name="Rectángulo: esquinas superiores redondeadas 4">
              <a:extLst>
                <a:ext uri="{FF2B5EF4-FFF2-40B4-BE49-F238E27FC236}">
                  <a16:creationId xmlns:a16="http://schemas.microsoft.com/office/drawing/2014/main" id="{93B1C836-561B-49F5-8F95-1C12290F5470}"/>
                </a:ext>
              </a:extLst>
            </p:cNvPr>
            <p:cNvSpPr txBox="1"/>
            <p:nvPr/>
          </p:nvSpPr>
          <p:spPr>
            <a:xfrm>
              <a:off x="3704382" y="1626777"/>
              <a:ext cx="3254629" cy="454960"/>
            </a:xfrm>
            <a:prstGeom prst="rect">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760" tIns="55880" rIns="111760" bIns="55880" numCol="1" spcCol="1270" anchor="ctr" anchorCtr="0">
              <a:noAutofit/>
            </a:bodyPr>
            <a:lstStyle/>
            <a:p>
              <a:pPr marL="0" lvl="1" algn="ctr" defTabSz="1303834">
                <a:lnSpc>
                  <a:spcPct val="90000"/>
                </a:lnSpc>
                <a:spcBef>
                  <a:spcPct val="0"/>
                </a:spcBef>
                <a:spcAft>
                  <a:spcPct val="15000"/>
                </a:spcAft>
              </a:pPr>
              <a:r>
                <a:rPr lang="es-CR" sz="2133" dirty="0">
                  <a:solidFill>
                    <a:srgbClr val="245178"/>
                  </a:solidFill>
                  <a:latin typeface="Myriad Pro" panose="020B0503030403020204" pitchFamily="34" charset="0"/>
                </a:rPr>
                <a:t>Indicador línea base de referencia.</a:t>
              </a:r>
            </a:p>
          </p:txBody>
        </p:sp>
      </p:grpSp>
      <p:sp>
        <p:nvSpPr>
          <p:cNvPr id="23" name="Llamada de flecha hacia arriba 5">
            <a:extLst>
              <a:ext uri="{FF2B5EF4-FFF2-40B4-BE49-F238E27FC236}">
                <a16:creationId xmlns:a16="http://schemas.microsoft.com/office/drawing/2014/main" id="{E2D573CF-12A8-4CC3-AB9A-770450AE325C}"/>
              </a:ext>
            </a:extLst>
          </p:cNvPr>
          <p:cNvSpPr/>
          <p:nvPr/>
        </p:nvSpPr>
        <p:spPr>
          <a:xfrm>
            <a:off x="1967371" y="2848505"/>
            <a:ext cx="8627533" cy="1132416"/>
          </a:xfrm>
          <a:prstGeom prst="upArrowCallout">
            <a:avLst/>
          </a:prstGeom>
          <a:solidFill>
            <a:schemeClr val="accent6"/>
          </a:solidFill>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es-MX" sz="1867" b="1" dirty="0">
                <a:solidFill>
                  <a:schemeClr val="bg1"/>
                </a:solidFill>
                <a:latin typeface="Myriad Pro" panose="020B0503030403020204" pitchFamily="34" charset="0"/>
                <a:ea typeface="Calibri" panose="020F0502020204030204" pitchFamily="34" charset="0"/>
                <a:cs typeface="Times New Roman" panose="02020603050405020304" pitchFamily="18" charset="0"/>
              </a:rPr>
              <a:t>Ejemplo:</a:t>
            </a:r>
          </a:p>
          <a:p>
            <a:pPr algn="ctr">
              <a:defRPr/>
            </a:pPr>
            <a:r>
              <a:rPr lang="es-MX" sz="1867" dirty="0">
                <a:solidFill>
                  <a:schemeClr val="bg1"/>
                </a:solidFill>
                <a:latin typeface="Myriad Pro" panose="020B0503030403020204" pitchFamily="34" charset="0"/>
                <a:ea typeface="Calibri" panose="020F0502020204030204" pitchFamily="34" charset="0"/>
                <a:cs typeface="Times New Roman" panose="02020603050405020304" pitchFamily="18" charset="0"/>
              </a:rPr>
              <a:t>Entiéndase el 100% de ejecución como que la meta ya fue alcanzada.</a:t>
            </a:r>
          </a:p>
        </p:txBody>
      </p:sp>
      <p:sp>
        <p:nvSpPr>
          <p:cNvPr id="25" name="Pentágono 8">
            <a:extLst>
              <a:ext uri="{FF2B5EF4-FFF2-40B4-BE49-F238E27FC236}">
                <a16:creationId xmlns:a16="http://schemas.microsoft.com/office/drawing/2014/main" id="{3E0AC18D-97BE-4A27-9F0E-D610A16291F2}"/>
              </a:ext>
            </a:extLst>
          </p:cNvPr>
          <p:cNvSpPr/>
          <p:nvPr/>
        </p:nvSpPr>
        <p:spPr>
          <a:xfrm>
            <a:off x="1967371" y="4062143"/>
            <a:ext cx="4353632" cy="697371"/>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Consumo de agua: Meta reducir 10%</a:t>
            </a:r>
          </a:p>
        </p:txBody>
      </p:sp>
      <p:sp>
        <p:nvSpPr>
          <p:cNvPr id="26" name="Pentágono 13">
            <a:extLst>
              <a:ext uri="{FF2B5EF4-FFF2-40B4-BE49-F238E27FC236}">
                <a16:creationId xmlns:a16="http://schemas.microsoft.com/office/drawing/2014/main" id="{979758D7-2877-43EC-9B9F-BA7DA52C59DC}"/>
              </a:ext>
            </a:extLst>
          </p:cNvPr>
          <p:cNvSpPr/>
          <p:nvPr/>
        </p:nvSpPr>
        <p:spPr>
          <a:xfrm>
            <a:off x="6403235" y="4072987"/>
            <a:ext cx="4191669" cy="697371"/>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867" dirty="0">
                <a:solidFill>
                  <a:prstClr val="white"/>
                </a:solidFill>
                <a:latin typeface="Myriad Pro" panose="020B0503030403020204" pitchFamily="34" charset="0"/>
              </a:rPr>
              <a:t>Valor de línea base 5m</a:t>
            </a:r>
            <a:r>
              <a:rPr lang="es-MX" sz="1867" baseline="30000" dirty="0">
                <a:solidFill>
                  <a:prstClr val="white"/>
                </a:solidFill>
                <a:latin typeface="Myriad Pro" panose="020B0503030403020204" pitchFamily="34" charset="0"/>
              </a:rPr>
              <a:t>3</a:t>
            </a:r>
            <a:r>
              <a:rPr lang="es-MX" sz="1867" dirty="0">
                <a:solidFill>
                  <a:prstClr val="white"/>
                </a:solidFill>
                <a:latin typeface="Myriad Pro" panose="020B0503030403020204" pitchFamily="34" charset="0"/>
              </a:rPr>
              <a:t>/</a:t>
            </a:r>
            <a:r>
              <a:rPr lang="es-MX" sz="1867" dirty="0" err="1">
                <a:solidFill>
                  <a:prstClr val="white"/>
                </a:solidFill>
                <a:latin typeface="Myriad Pro" panose="020B0503030403020204" pitchFamily="34" charset="0"/>
              </a:rPr>
              <a:t>emp</a:t>
            </a:r>
            <a:r>
              <a:rPr lang="es-MX" sz="1867" dirty="0">
                <a:solidFill>
                  <a:prstClr val="white"/>
                </a:solidFill>
                <a:latin typeface="Myriad Pro" panose="020B0503030403020204" pitchFamily="34" charset="0"/>
              </a:rPr>
              <a:t>/mes </a:t>
            </a:r>
            <a:endParaRPr lang="es-CR" sz="1867" dirty="0">
              <a:solidFill>
                <a:prstClr val="white"/>
              </a:solidFill>
              <a:latin typeface="Myriad Pro" panose="020B0503030403020204" pitchFamily="34" charset="0"/>
            </a:endParaRPr>
          </a:p>
        </p:txBody>
      </p:sp>
      <p:sp>
        <p:nvSpPr>
          <p:cNvPr id="27" name="Pentágono 14">
            <a:extLst>
              <a:ext uri="{FF2B5EF4-FFF2-40B4-BE49-F238E27FC236}">
                <a16:creationId xmlns:a16="http://schemas.microsoft.com/office/drawing/2014/main" id="{270E0843-F9ED-4937-8C2C-4D156B555705}"/>
              </a:ext>
            </a:extLst>
          </p:cNvPr>
          <p:cNvSpPr/>
          <p:nvPr/>
        </p:nvSpPr>
        <p:spPr>
          <a:xfrm>
            <a:off x="1967371" y="5367099"/>
            <a:ext cx="4353632" cy="761176"/>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867" dirty="0">
                <a:solidFill>
                  <a:prstClr val="white"/>
                </a:solidFill>
                <a:latin typeface="Myriad Pro" panose="020B0503030403020204" pitchFamily="34" charset="0"/>
              </a:rPr>
              <a:t>Indicador tendrá que ser </a:t>
            </a:r>
          </a:p>
          <a:p>
            <a:pPr algn="ctr">
              <a:defRPr/>
            </a:pPr>
            <a:r>
              <a:rPr lang="es-MX" sz="1867" dirty="0">
                <a:solidFill>
                  <a:prstClr val="white"/>
                </a:solidFill>
                <a:latin typeface="Myriad Pro" panose="020B0503030403020204" pitchFamily="34" charset="0"/>
              </a:rPr>
              <a:t>4.5 m</a:t>
            </a:r>
            <a:r>
              <a:rPr lang="es-MX" sz="1867" baseline="30000" dirty="0">
                <a:solidFill>
                  <a:prstClr val="white"/>
                </a:solidFill>
                <a:latin typeface="Myriad Pro" panose="020B0503030403020204" pitchFamily="34" charset="0"/>
              </a:rPr>
              <a:t>3</a:t>
            </a:r>
            <a:r>
              <a:rPr lang="es-MX" sz="1867" dirty="0">
                <a:solidFill>
                  <a:prstClr val="white"/>
                </a:solidFill>
                <a:latin typeface="Myriad Pro" panose="020B0503030403020204" pitchFamily="34" charset="0"/>
              </a:rPr>
              <a:t>/</a:t>
            </a:r>
            <a:r>
              <a:rPr lang="es-MX" sz="1867" dirty="0" err="1">
                <a:solidFill>
                  <a:prstClr val="white"/>
                </a:solidFill>
                <a:latin typeface="Myriad Pro" panose="020B0503030403020204" pitchFamily="34" charset="0"/>
              </a:rPr>
              <a:t>emp</a:t>
            </a:r>
            <a:r>
              <a:rPr lang="es-MX" sz="1867" dirty="0">
                <a:solidFill>
                  <a:prstClr val="white"/>
                </a:solidFill>
                <a:latin typeface="Myriad Pro" panose="020B0503030403020204" pitchFamily="34" charset="0"/>
              </a:rPr>
              <a:t>/mes</a:t>
            </a:r>
            <a:endParaRPr lang="es-CR" sz="1867" dirty="0">
              <a:solidFill>
                <a:prstClr val="white"/>
              </a:solidFill>
              <a:latin typeface="Myriad Pro" panose="020B0503030403020204" pitchFamily="34" charset="0"/>
            </a:endParaRPr>
          </a:p>
        </p:txBody>
      </p:sp>
      <p:sp>
        <p:nvSpPr>
          <p:cNvPr id="28" name="CuadroTexto 27">
            <a:extLst>
              <a:ext uri="{FF2B5EF4-FFF2-40B4-BE49-F238E27FC236}">
                <a16:creationId xmlns:a16="http://schemas.microsoft.com/office/drawing/2014/main" id="{D69B68A0-A513-4F3A-BFDB-A6B73FD89347}"/>
              </a:ext>
            </a:extLst>
          </p:cNvPr>
          <p:cNvSpPr txBox="1"/>
          <p:nvPr/>
        </p:nvSpPr>
        <p:spPr>
          <a:xfrm>
            <a:off x="6403232" y="5500209"/>
            <a:ext cx="4191669" cy="461665"/>
          </a:xfrm>
          <a:prstGeom prst="rect">
            <a:avLst/>
          </a:prstGeom>
          <a:ln w="38100">
            <a:solidFill>
              <a:schemeClr val="accent6"/>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s-CR" sz="2400" dirty="0">
                <a:solidFill>
                  <a:srgbClr val="245178"/>
                </a:solidFill>
                <a:latin typeface="Myriad Pro" panose="020B0503030403020204" pitchFamily="34" charset="0"/>
              </a:rPr>
              <a:t>100 % de la meta</a:t>
            </a:r>
          </a:p>
        </p:txBody>
      </p:sp>
      <p:sp>
        <p:nvSpPr>
          <p:cNvPr id="29" name="CuadroTexto 28">
            <a:extLst>
              <a:ext uri="{FF2B5EF4-FFF2-40B4-BE49-F238E27FC236}">
                <a16:creationId xmlns:a16="http://schemas.microsoft.com/office/drawing/2014/main" id="{BC5895D0-6815-4C40-A010-8F1ABD5D04EC}"/>
              </a:ext>
            </a:extLst>
          </p:cNvPr>
          <p:cNvSpPr txBox="1"/>
          <p:nvPr/>
        </p:nvSpPr>
        <p:spPr>
          <a:xfrm>
            <a:off x="1967371" y="4846172"/>
            <a:ext cx="4353632" cy="379656"/>
          </a:xfrm>
          <a:prstGeom prst="rect">
            <a:avLst/>
          </a:prstGeom>
          <a:ln w="19050">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s-MX" sz="1867" dirty="0">
                <a:solidFill>
                  <a:prstClr val="white"/>
                </a:solidFill>
                <a:latin typeface="Myriad Pro" panose="020B0503030403020204" pitchFamily="34" charset="0"/>
              </a:rPr>
              <a:t>Calculo meta de reducción=</a:t>
            </a:r>
            <a:endParaRPr lang="es-CR" sz="1867" dirty="0">
              <a:solidFill>
                <a:prstClr val="white"/>
              </a:solidFill>
              <a:latin typeface="Myriad Pro" panose="020B0503030403020204" pitchFamily="34" charset="0"/>
            </a:endParaRPr>
          </a:p>
        </p:txBody>
      </p:sp>
      <p:sp>
        <p:nvSpPr>
          <p:cNvPr id="30" name="Rectángulo redondeado 16">
            <a:extLst>
              <a:ext uri="{FF2B5EF4-FFF2-40B4-BE49-F238E27FC236}">
                <a16:creationId xmlns:a16="http://schemas.microsoft.com/office/drawing/2014/main" id="{B95AAE5A-377F-4F3F-ACAA-63F53B9A8B5E}"/>
              </a:ext>
            </a:extLst>
          </p:cNvPr>
          <p:cNvSpPr/>
          <p:nvPr/>
        </p:nvSpPr>
        <p:spPr>
          <a:xfrm>
            <a:off x="6403234" y="4855204"/>
            <a:ext cx="4191669" cy="410369"/>
          </a:xfrm>
          <a:prstGeom prst="roundRect">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133" dirty="0">
                <a:solidFill>
                  <a:prstClr val="white"/>
                </a:solidFill>
                <a:latin typeface="Myriad Pro" panose="020B0503030403020204" pitchFamily="34" charset="0"/>
              </a:rPr>
              <a:t>5*0.1=0.5 : 5-0.5=4.5</a:t>
            </a:r>
            <a:endParaRPr lang="es-CR" sz="2133" dirty="0">
              <a:solidFill>
                <a:prstClr val="white"/>
              </a:solidFill>
              <a:latin typeface="Myriad Pro" panose="020B0503030403020204" pitchFamily="34" charset="0"/>
            </a:endParaRPr>
          </a:p>
        </p:txBody>
      </p:sp>
      <p:sp>
        <p:nvSpPr>
          <p:cNvPr id="3" name="CuadroTexto 2">
            <a:extLst>
              <a:ext uri="{FF2B5EF4-FFF2-40B4-BE49-F238E27FC236}">
                <a16:creationId xmlns:a16="http://schemas.microsoft.com/office/drawing/2014/main" id="{146B00CA-BCAD-462D-9E86-2B0B8117A82F}"/>
              </a:ext>
            </a:extLst>
          </p:cNvPr>
          <p:cNvSpPr txBox="1"/>
          <p:nvPr/>
        </p:nvSpPr>
        <p:spPr>
          <a:xfrm>
            <a:off x="4145280" y="141433"/>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Herramienta del cálculo</a:t>
            </a:r>
          </a:p>
        </p:txBody>
      </p:sp>
      <p:sp>
        <p:nvSpPr>
          <p:cNvPr id="21" name="Rectangle 3">
            <a:extLst>
              <a:ext uri="{FF2B5EF4-FFF2-40B4-BE49-F238E27FC236}">
                <a16:creationId xmlns:a16="http://schemas.microsoft.com/office/drawing/2014/main" id="{ACB4718A-4324-43D0-AE08-7942ADB48D80}"/>
              </a:ext>
            </a:extLst>
          </p:cNvPr>
          <p:cNvSpPr>
            <a:spLocks noChangeArrowheads="1"/>
          </p:cNvSpPr>
          <p:nvPr/>
        </p:nvSpPr>
        <p:spPr bwMode="auto">
          <a:xfrm>
            <a:off x="422767" y="6228479"/>
            <a:ext cx="9574671" cy="369332"/>
          </a:xfrm>
          <a:prstGeom prst="rect">
            <a:avLst/>
          </a:prstGeom>
          <a:noFill/>
          <a:ln>
            <a:noFill/>
          </a:ln>
          <a:effec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s-CR" altLang="es-CR" sz="1600" dirty="0">
                <a:solidFill>
                  <a:srgbClr val="000000"/>
                </a:solidFill>
                <a:latin typeface="Arial" panose="020B0604020202020204" pitchFamily="34" charset="0"/>
                <a:cs typeface="Arial" panose="020B0604020202020204" pitchFamily="34" charset="0"/>
              </a:rPr>
              <a:t> </a:t>
            </a:r>
            <a:r>
              <a:rPr lang="es-CR" altLang="es-CR" sz="1600" b="1" dirty="0">
                <a:solidFill>
                  <a:srgbClr val="1F497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http://www.digeca.go.cr/documentos/herramienta-para-el-calculo-del-cumplimiento-de-la-meta</a:t>
            </a:r>
            <a:r>
              <a:rPr lang="es-CR" altLang="es-CR" sz="800" b="1" dirty="0">
                <a:solidFill>
                  <a:srgbClr val="1F497D"/>
                </a:solidFill>
              </a:rPr>
              <a:t> </a:t>
            </a:r>
            <a:endParaRPr lang="es-CR" altLang="es-CR" sz="2400" b="1" dirty="0">
              <a:solidFill>
                <a:srgbClr val="1F497D"/>
              </a:solidFill>
              <a:latin typeface="Arial" panose="020B0604020202020204" pitchFamily="34" charset="0"/>
            </a:endParaRPr>
          </a:p>
        </p:txBody>
      </p:sp>
    </p:spTree>
    <p:extLst>
      <p:ext uri="{BB962C8B-B14F-4D97-AF65-F5344CB8AC3E}">
        <p14:creationId xmlns:p14="http://schemas.microsoft.com/office/powerpoint/2010/main" val="40288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80">
                                          <p:stCondLst>
                                            <p:cond delay="0"/>
                                          </p:stCondLst>
                                        </p:cTn>
                                        <p:tgtEl>
                                          <p:spTgt spid="28"/>
                                        </p:tgtEl>
                                      </p:cBhvr>
                                    </p:animEffect>
                                    <p:anim calcmode="lin" valueType="num">
                                      <p:cBhvr>
                                        <p:cTn id="4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2" dur="26">
                                          <p:stCondLst>
                                            <p:cond delay="650"/>
                                          </p:stCondLst>
                                        </p:cTn>
                                        <p:tgtEl>
                                          <p:spTgt spid="28"/>
                                        </p:tgtEl>
                                      </p:cBhvr>
                                      <p:to x="100000" y="60000"/>
                                    </p:animScale>
                                    <p:animScale>
                                      <p:cBhvr>
                                        <p:cTn id="53" dur="166" decel="50000">
                                          <p:stCondLst>
                                            <p:cond delay="676"/>
                                          </p:stCondLst>
                                        </p:cTn>
                                        <p:tgtEl>
                                          <p:spTgt spid="28"/>
                                        </p:tgtEl>
                                      </p:cBhvr>
                                      <p:to x="100000" y="100000"/>
                                    </p:animScale>
                                    <p:animScale>
                                      <p:cBhvr>
                                        <p:cTn id="54" dur="26">
                                          <p:stCondLst>
                                            <p:cond delay="1312"/>
                                          </p:stCondLst>
                                        </p:cTn>
                                        <p:tgtEl>
                                          <p:spTgt spid="28"/>
                                        </p:tgtEl>
                                      </p:cBhvr>
                                      <p:to x="100000" y="80000"/>
                                    </p:animScale>
                                    <p:animScale>
                                      <p:cBhvr>
                                        <p:cTn id="55" dur="166" decel="50000">
                                          <p:stCondLst>
                                            <p:cond delay="1338"/>
                                          </p:stCondLst>
                                        </p:cTn>
                                        <p:tgtEl>
                                          <p:spTgt spid="28"/>
                                        </p:tgtEl>
                                      </p:cBhvr>
                                      <p:to x="100000" y="100000"/>
                                    </p:animScale>
                                    <p:animScale>
                                      <p:cBhvr>
                                        <p:cTn id="56" dur="26">
                                          <p:stCondLst>
                                            <p:cond delay="1642"/>
                                          </p:stCondLst>
                                        </p:cTn>
                                        <p:tgtEl>
                                          <p:spTgt spid="28"/>
                                        </p:tgtEl>
                                      </p:cBhvr>
                                      <p:to x="100000" y="90000"/>
                                    </p:animScale>
                                    <p:animScale>
                                      <p:cBhvr>
                                        <p:cTn id="57" dur="166" decel="50000">
                                          <p:stCondLst>
                                            <p:cond delay="1668"/>
                                          </p:stCondLst>
                                        </p:cTn>
                                        <p:tgtEl>
                                          <p:spTgt spid="28"/>
                                        </p:tgtEl>
                                      </p:cBhvr>
                                      <p:to x="100000" y="100000"/>
                                    </p:animScale>
                                    <p:animScale>
                                      <p:cBhvr>
                                        <p:cTn id="58" dur="26">
                                          <p:stCondLst>
                                            <p:cond delay="1808"/>
                                          </p:stCondLst>
                                        </p:cTn>
                                        <p:tgtEl>
                                          <p:spTgt spid="28"/>
                                        </p:tgtEl>
                                      </p:cBhvr>
                                      <p:to x="100000" y="95000"/>
                                    </p:animScale>
                                    <p:animScale>
                                      <p:cBhvr>
                                        <p:cTn id="59" dur="166" decel="50000">
                                          <p:stCondLst>
                                            <p:cond delay="1834"/>
                                          </p:stCondLst>
                                        </p:cTn>
                                        <p:tgtEl>
                                          <p:spTgt spid="28"/>
                                        </p:tgtEl>
                                      </p:cBhvr>
                                      <p:to x="100000" y="100000"/>
                                    </p:animScale>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P spid="3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6" name="Rectángulo 5">
            <a:extLst>
              <a:ext uri="{FF2B5EF4-FFF2-40B4-BE49-F238E27FC236}">
                <a16:creationId xmlns:a16="http://schemas.microsoft.com/office/drawing/2014/main" id="{2EB4C4E0-0CEA-44D5-BD49-316B4CA3DEBC}"/>
              </a:ext>
            </a:extLst>
          </p:cNvPr>
          <p:cNvSpPr/>
          <p:nvPr/>
        </p:nvSpPr>
        <p:spPr>
          <a:xfrm>
            <a:off x="0" y="3644014"/>
            <a:ext cx="12192000" cy="30361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grpSp>
        <p:nvGrpSpPr>
          <p:cNvPr id="44" name="Grupo 43">
            <a:extLst>
              <a:ext uri="{FF2B5EF4-FFF2-40B4-BE49-F238E27FC236}">
                <a16:creationId xmlns:a16="http://schemas.microsoft.com/office/drawing/2014/main" id="{B437E1DF-2723-4203-8653-F4F3D6D7BC12}"/>
              </a:ext>
            </a:extLst>
          </p:cNvPr>
          <p:cNvGrpSpPr/>
          <p:nvPr/>
        </p:nvGrpSpPr>
        <p:grpSpPr>
          <a:xfrm>
            <a:off x="1967371" y="996263"/>
            <a:ext cx="8627531" cy="2553965"/>
            <a:chOff x="1475528" y="747197"/>
            <a:chExt cx="6470648" cy="1915474"/>
          </a:xfrm>
        </p:grpSpPr>
        <p:sp>
          <p:nvSpPr>
            <p:cNvPr id="9" name="Rectángulo: esquinas redondeadas 8">
              <a:extLst>
                <a:ext uri="{FF2B5EF4-FFF2-40B4-BE49-F238E27FC236}">
                  <a16:creationId xmlns:a16="http://schemas.microsoft.com/office/drawing/2014/main" id="{86671FF1-9785-4F43-BB2F-1248214ECB74}"/>
                </a:ext>
              </a:extLst>
            </p:cNvPr>
            <p:cNvSpPr/>
            <p:nvPr/>
          </p:nvSpPr>
          <p:spPr>
            <a:xfrm>
              <a:off x="1475528" y="747197"/>
              <a:ext cx="6470648" cy="1915474"/>
            </a:xfrm>
            <a:prstGeom prst="roundRect">
              <a:avLst/>
            </a:prstGeom>
            <a:solidFill>
              <a:srgbClr val="E8EEF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0" name="CuadroTexto 9">
              <a:extLst>
                <a:ext uri="{FF2B5EF4-FFF2-40B4-BE49-F238E27FC236}">
                  <a16:creationId xmlns:a16="http://schemas.microsoft.com/office/drawing/2014/main" id="{AD189C5A-1A83-42F8-8DBE-1FA9C30F220E}"/>
                </a:ext>
              </a:extLst>
            </p:cNvPr>
            <p:cNvSpPr txBox="1"/>
            <p:nvPr/>
          </p:nvSpPr>
          <p:spPr>
            <a:xfrm>
              <a:off x="1475528" y="808308"/>
              <a:ext cx="6470648" cy="284742"/>
            </a:xfrm>
            <a:prstGeom prst="rect">
              <a:avLst/>
            </a:prstGeom>
            <a:noFill/>
          </p:spPr>
          <p:txBody>
            <a:bodyPr wrap="square" rtlCol="0">
              <a:spAutoFit/>
            </a:bodyPr>
            <a:lstStyle/>
            <a:p>
              <a:pPr algn="ctr">
                <a:defRPr/>
              </a:pPr>
              <a:r>
                <a:rPr lang="es-MX" sz="1867" b="1" dirty="0">
                  <a:solidFill>
                    <a:srgbClr val="1F497D"/>
                  </a:solidFill>
                  <a:latin typeface="Tahoma" panose="020B0604030504040204" pitchFamily="34" charset="0"/>
                  <a:cs typeface="Tahoma" panose="020B0604030504040204" pitchFamily="34" charset="0"/>
                </a:rPr>
                <a:t>Cálculo del porcentaje estimado de cumplimiento de la meta</a:t>
              </a:r>
              <a:endParaRPr lang="es-CR" sz="1867" dirty="0">
                <a:solidFill>
                  <a:prstClr val="white"/>
                </a:solidFill>
              </a:endParaRPr>
            </a:p>
          </p:txBody>
        </p:sp>
        <p:grpSp>
          <p:nvGrpSpPr>
            <p:cNvPr id="11" name="Grupo 10">
              <a:extLst>
                <a:ext uri="{FF2B5EF4-FFF2-40B4-BE49-F238E27FC236}">
                  <a16:creationId xmlns:a16="http://schemas.microsoft.com/office/drawing/2014/main" id="{C7C583F5-E459-44B7-B1B5-4013E97B7B23}"/>
                </a:ext>
              </a:extLst>
            </p:cNvPr>
            <p:cNvGrpSpPr/>
            <p:nvPr/>
          </p:nvGrpSpPr>
          <p:grpSpPr>
            <a:xfrm>
              <a:off x="2220212" y="1157157"/>
              <a:ext cx="4932426" cy="500232"/>
              <a:chOff x="2279627" y="1232273"/>
              <a:chExt cx="4656266" cy="527900"/>
            </a:xfrm>
            <a:effectLst>
              <a:outerShdw blurRad="50800" dist="38100" dir="5400000" algn="t" rotWithShape="0">
                <a:prstClr val="black">
                  <a:alpha val="40000"/>
                </a:prstClr>
              </a:outerShdw>
            </a:effectLst>
          </p:grpSpPr>
          <p:sp>
            <p:nvSpPr>
              <p:cNvPr id="16" name="Rectángulo 15">
                <a:extLst>
                  <a:ext uri="{FF2B5EF4-FFF2-40B4-BE49-F238E27FC236}">
                    <a16:creationId xmlns:a16="http://schemas.microsoft.com/office/drawing/2014/main" id="{944CA427-F075-4460-ABA8-6EF76EACBB0F}"/>
                  </a:ext>
                </a:extLst>
              </p:cNvPr>
              <p:cNvSpPr/>
              <p:nvPr/>
            </p:nvSpPr>
            <p:spPr>
              <a:xfrm>
                <a:off x="2279629" y="1243707"/>
                <a:ext cx="4656264" cy="319017"/>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ln w="19050">
                    <a:noFill/>
                  </a:ln>
                  <a:solidFill>
                    <a:schemeClr val="bg1"/>
                  </a:solidFill>
                </a:endParaRPr>
              </a:p>
            </p:txBody>
          </p:sp>
          <p:sp>
            <p:nvSpPr>
              <p:cNvPr id="17" name="CuadroTexto 16">
                <a:extLst>
                  <a:ext uri="{FF2B5EF4-FFF2-40B4-BE49-F238E27FC236}">
                    <a16:creationId xmlns:a16="http://schemas.microsoft.com/office/drawing/2014/main" id="{6E044E07-FE56-4743-B8F9-A370334928F3}"/>
                  </a:ext>
                </a:extLst>
              </p:cNvPr>
              <p:cNvSpPr txBox="1"/>
              <p:nvPr/>
            </p:nvSpPr>
            <p:spPr>
              <a:xfrm>
                <a:off x="2279627" y="1232273"/>
                <a:ext cx="4656266" cy="527900"/>
              </a:xfrm>
              <a:prstGeom prst="rect">
                <a:avLst/>
              </a:prstGeom>
              <a:noFill/>
            </p:spPr>
            <p:txBody>
              <a:bodyPr wrap="square" rtlCol="0">
                <a:spAutoFit/>
              </a:bodyPr>
              <a:lstStyle/>
              <a:p>
                <a:pPr algn="ctr"/>
                <a:r>
                  <a:rPr lang="es-CR" sz="1867" b="1" dirty="0">
                    <a:solidFill>
                      <a:srgbClr val="245178"/>
                    </a:solidFill>
                    <a:latin typeface="Myriad Pro" panose="020B0503030403020204" pitchFamily="34" charset="0"/>
                  </a:rPr>
                  <a:t>Cálculo de la reducción alcanzada =</a:t>
                </a:r>
                <a:r>
                  <a:rPr lang="es-CR" sz="1867" dirty="0">
                    <a:solidFill>
                      <a:srgbClr val="245178"/>
                    </a:solidFill>
                    <a:latin typeface="Myriad Pro" panose="020B0503030403020204" pitchFamily="34" charset="0"/>
                  </a:rPr>
                  <a:t> </a:t>
                </a:r>
                <a:r>
                  <a:rPr lang="es-CR" sz="1867" b="1" dirty="0">
                    <a:solidFill>
                      <a:srgbClr val="245178"/>
                    </a:solidFill>
                    <a:latin typeface="Myriad Pro" panose="020B0503030403020204" pitchFamily="34" charset="0"/>
                  </a:rPr>
                  <a:t>[(x-y) * 100] / z</a:t>
                </a:r>
              </a:p>
              <a:p>
                <a:pPr algn="ctr"/>
                <a:endParaRPr lang="es-CR" sz="1867" b="1" dirty="0">
                  <a:solidFill>
                    <a:srgbClr val="245178"/>
                  </a:solidFill>
                  <a:latin typeface="Myriad Pro" panose="020B0503030403020204" pitchFamily="34" charset="0"/>
                </a:endParaRPr>
              </a:p>
            </p:txBody>
          </p:sp>
        </p:grpSp>
        <p:grpSp>
          <p:nvGrpSpPr>
            <p:cNvPr id="26" name="Grupo 25">
              <a:extLst>
                <a:ext uri="{FF2B5EF4-FFF2-40B4-BE49-F238E27FC236}">
                  <a16:creationId xmlns:a16="http://schemas.microsoft.com/office/drawing/2014/main" id="{3C6DD493-7F22-4E6F-9CDE-62BEB00585CD}"/>
                </a:ext>
              </a:extLst>
            </p:cNvPr>
            <p:cNvGrpSpPr/>
            <p:nvPr/>
          </p:nvGrpSpPr>
          <p:grpSpPr>
            <a:xfrm>
              <a:off x="2220215" y="1614475"/>
              <a:ext cx="921517" cy="302297"/>
              <a:chOff x="2222240" y="1602530"/>
              <a:chExt cx="1128356" cy="302298"/>
            </a:xfrm>
          </p:grpSpPr>
          <p:sp>
            <p:nvSpPr>
              <p:cNvPr id="14" name="Rectángulo: esquinas redondeadas 13">
                <a:extLst>
                  <a:ext uri="{FF2B5EF4-FFF2-40B4-BE49-F238E27FC236}">
                    <a16:creationId xmlns:a16="http://schemas.microsoft.com/office/drawing/2014/main" id="{CD3284F9-98C5-4104-8D8C-361643ACF222}"/>
                  </a:ext>
                </a:extLst>
              </p:cNvPr>
              <p:cNvSpPr/>
              <p:nvPr/>
            </p:nvSpPr>
            <p:spPr>
              <a:xfrm>
                <a:off x="2222240" y="1602530"/>
                <a:ext cx="1128356" cy="302298"/>
              </a:xfrm>
              <a:prstGeom prst="roundRect">
                <a:avLst/>
              </a:prstGeom>
              <a:solidFill>
                <a:srgbClr val="245178"/>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esquinas redondeadas 4">
                <a:extLst>
                  <a:ext uri="{FF2B5EF4-FFF2-40B4-BE49-F238E27FC236}">
                    <a16:creationId xmlns:a16="http://schemas.microsoft.com/office/drawing/2014/main" id="{C6B1232A-B0C1-434E-81E0-AD1DC745583C}"/>
                  </a:ext>
                </a:extLst>
              </p:cNvPr>
              <p:cNvSpPr txBox="1"/>
              <p:nvPr/>
            </p:nvSpPr>
            <p:spPr>
              <a:xfrm>
                <a:off x="2222240" y="1664316"/>
                <a:ext cx="1128355" cy="2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81280" rIns="162560" bIns="81280" numCol="1" spcCol="1270" anchor="ctr" anchorCtr="0">
                <a:noAutofit/>
              </a:bodyPr>
              <a:lstStyle/>
              <a:p>
                <a:pPr algn="ctr" defTabSz="1896486">
                  <a:lnSpc>
                    <a:spcPct val="90000"/>
                  </a:lnSpc>
                  <a:spcBef>
                    <a:spcPct val="0"/>
                  </a:spcBef>
                  <a:spcAft>
                    <a:spcPct val="35000"/>
                  </a:spcAft>
                </a:pPr>
                <a:r>
                  <a:rPr lang="es-CR" sz="1867" dirty="0">
                    <a:latin typeface="Myriad Pro" panose="020B0503030403020204" pitchFamily="34" charset="0"/>
                  </a:rPr>
                  <a:t>“X”</a:t>
                </a:r>
              </a:p>
            </p:txBody>
          </p:sp>
        </p:grpSp>
        <p:sp>
          <p:nvSpPr>
            <p:cNvPr id="13" name="Rectángulo: esquinas superiores redondeadas 4">
              <a:extLst>
                <a:ext uri="{FF2B5EF4-FFF2-40B4-BE49-F238E27FC236}">
                  <a16:creationId xmlns:a16="http://schemas.microsoft.com/office/drawing/2014/main" id="{97C188E8-E3B1-4219-9C3B-E13F76E17C97}"/>
                </a:ext>
              </a:extLst>
            </p:cNvPr>
            <p:cNvSpPr txBox="1"/>
            <p:nvPr/>
          </p:nvSpPr>
          <p:spPr>
            <a:xfrm>
              <a:off x="3229046" y="1627019"/>
              <a:ext cx="3923594" cy="233863"/>
            </a:xfrm>
            <a:prstGeom prst="rect">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760" tIns="55880" rIns="111760" bIns="55880" numCol="1" spcCol="1270" anchor="ctr" anchorCtr="0">
              <a:noAutofit/>
            </a:bodyPr>
            <a:lstStyle/>
            <a:p>
              <a:pPr marL="380990" lvl="1" indent="-380990" defTabSz="1303834">
                <a:lnSpc>
                  <a:spcPct val="90000"/>
                </a:lnSpc>
                <a:spcBef>
                  <a:spcPct val="0"/>
                </a:spcBef>
                <a:spcAft>
                  <a:spcPct val="15000"/>
                </a:spcAft>
                <a:buFont typeface="Arial" panose="020B0604020202020204" pitchFamily="34" charset="0"/>
                <a:buChar char="•"/>
              </a:pPr>
              <a:r>
                <a:rPr lang="es-CR" sz="1600" dirty="0">
                  <a:solidFill>
                    <a:srgbClr val="245178"/>
                  </a:solidFill>
                  <a:latin typeface="Myriad Pro" panose="020B0503030403020204" pitchFamily="34" charset="0"/>
                </a:rPr>
                <a:t>Indicador línea base de referencia.</a:t>
              </a:r>
            </a:p>
          </p:txBody>
        </p:sp>
        <p:grpSp>
          <p:nvGrpSpPr>
            <p:cNvPr id="27" name="Grupo 26">
              <a:extLst>
                <a:ext uri="{FF2B5EF4-FFF2-40B4-BE49-F238E27FC236}">
                  <a16:creationId xmlns:a16="http://schemas.microsoft.com/office/drawing/2014/main" id="{99F57FE0-2699-4ADE-911D-DD18FAC6E8D6}"/>
                </a:ext>
              </a:extLst>
            </p:cNvPr>
            <p:cNvGrpSpPr/>
            <p:nvPr/>
          </p:nvGrpSpPr>
          <p:grpSpPr>
            <a:xfrm>
              <a:off x="2220212" y="1900651"/>
              <a:ext cx="921520" cy="302297"/>
              <a:chOff x="2222236" y="1602530"/>
              <a:chExt cx="1128360" cy="302298"/>
            </a:xfrm>
          </p:grpSpPr>
          <p:sp>
            <p:nvSpPr>
              <p:cNvPr id="28" name="Rectángulo: esquinas redondeadas 27">
                <a:extLst>
                  <a:ext uri="{FF2B5EF4-FFF2-40B4-BE49-F238E27FC236}">
                    <a16:creationId xmlns:a16="http://schemas.microsoft.com/office/drawing/2014/main" id="{858BE4AA-7BFD-42AC-B083-BCBFE2E70A2A}"/>
                  </a:ext>
                </a:extLst>
              </p:cNvPr>
              <p:cNvSpPr/>
              <p:nvPr/>
            </p:nvSpPr>
            <p:spPr>
              <a:xfrm>
                <a:off x="2222241" y="1602530"/>
                <a:ext cx="1128355" cy="302298"/>
              </a:xfrm>
              <a:prstGeom prst="roundRect">
                <a:avLst/>
              </a:prstGeom>
              <a:solidFill>
                <a:srgbClr val="245178"/>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ángulo: esquinas redondeadas 4">
                <a:extLst>
                  <a:ext uri="{FF2B5EF4-FFF2-40B4-BE49-F238E27FC236}">
                    <a16:creationId xmlns:a16="http://schemas.microsoft.com/office/drawing/2014/main" id="{3C8C1531-0921-4C0C-BF04-9ABAA6434148}"/>
                  </a:ext>
                </a:extLst>
              </p:cNvPr>
              <p:cNvSpPr txBox="1"/>
              <p:nvPr/>
            </p:nvSpPr>
            <p:spPr>
              <a:xfrm>
                <a:off x="2222236" y="1664316"/>
                <a:ext cx="1088232" cy="2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81280" rIns="162560" bIns="81280" numCol="1" spcCol="1270" anchor="ctr" anchorCtr="0">
                <a:noAutofit/>
              </a:bodyPr>
              <a:lstStyle/>
              <a:p>
                <a:pPr algn="ctr" defTabSz="1896486">
                  <a:lnSpc>
                    <a:spcPct val="90000"/>
                  </a:lnSpc>
                  <a:spcBef>
                    <a:spcPct val="0"/>
                  </a:spcBef>
                  <a:spcAft>
                    <a:spcPct val="35000"/>
                  </a:spcAft>
                </a:pPr>
                <a:r>
                  <a:rPr lang="es-CR" sz="1867" dirty="0">
                    <a:latin typeface="Myriad Pro" panose="020B0503030403020204" pitchFamily="34" charset="0"/>
                  </a:rPr>
                  <a:t>“y”</a:t>
                </a:r>
              </a:p>
            </p:txBody>
          </p:sp>
        </p:grpSp>
        <p:grpSp>
          <p:nvGrpSpPr>
            <p:cNvPr id="30" name="Grupo 29">
              <a:extLst>
                <a:ext uri="{FF2B5EF4-FFF2-40B4-BE49-F238E27FC236}">
                  <a16:creationId xmlns:a16="http://schemas.microsoft.com/office/drawing/2014/main" id="{0BC652D8-3E43-44D8-8C5E-E08FAAB0E6BC}"/>
                </a:ext>
              </a:extLst>
            </p:cNvPr>
            <p:cNvGrpSpPr/>
            <p:nvPr/>
          </p:nvGrpSpPr>
          <p:grpSpPr>
            <a:xfrm>
              <a:off x="2220215" y="2181359"/>
              <a:ext cx="921517" cy="302297"/>
              <a:chOff x="2222240" y="1602530"/>
              <a:chExt cx="1128356" cy="302298"/>
            </a:xfrm>
          </p:grpSpPr>
          <p:sp>
            <p:nvSpPr>
              <p:cNvPr id="31" name="Rectángulo: esquinas redondeadas 30">
                <a:extLst>
                  <a:ext uri="{FF2B5EF4-FFF2-40B4-BE49-F238E27FC236}">
                    <a16:creationId xmlns:a16="http://schemas.microsoft.com/office/drawing/2014/main" id="{23DE3096-15F9-4159-AF99-AB82F0893225}"/>
                  </a:ext>
                </a:extLst>
              </p:cNvPr>
              <p:cNvSpPr/>
              <p:nvPr/>
            </p:nvSpPr>
            <p:spPr>
              <a:xfrm>
                <a:off x="2222240" y="1602530"/>
                <a:ext cx="1128356" cy="302298"/>
              </a:xfrm>
              <a:prstGeom prst="roundRect">
                <a:avLst/>
              </a:prstGeom>
              <a:solidFill>
                <a:srgbClr val="245178"/>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ángulo: esquinas redondeadas 4">
                <a:extLst>
                  <a:ext uri="{FF2B5EF4-FFF2-40B4-BE49-F238E27FC236}">
                    <a16:creationId xmlns:a16="http://schemas.microsoft.com/office/drawing/2014/main" id="{37285B97-EC6F-4F42-95D6-ED7B25799B92}"/>
                  </a:ext>
                </a:extLst>
              </p:cNvPr>
              <p:cNvSpPr txBox="1"/>
              <p:nvPr/>
            </p:nvSpPr>
            <p:spPr>
              <a:xfrm>
                <a:off x="2222240" y="1664316"/>
                <a:ext cx="1128355" cy="2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81280" rIns="162560" bIns="81280" numCol="1" spcCol="1270" anchor="ctr" anchorCtr="0">
                <a:noAutofit/>
              </a:bodyPr>
              <a:lstStyle/>
              <a:p>
                <a:pPr algn="ctr" defTabSz="1896486">
                  <a:lnSpc>
                    <a:spcPct val="90000"/>
                  </a:lnSpc>
                  <a:spcBef>
                    <a:spcPct val="0"/>
                  </a:spcBef>
                  <a:spcAft>
                    <a:spcPct val="35000"/>
                  </a:spcAft>
                </a:pPr>
                <a:r>
                  <a:rPr lang="es-CR" sz="1867" dirty="0">
                    <a:latin typeface="Myriad Pro" panose="020B0503030403020204" pitchFamily="34" charset="0"/>
                  </a:rPr>
                  <a:t>“z”</a:t>
                </a:r>
              </a:p>
            </p:txBody>
          </p:sp>
        </p:grpSp>
        <p:sp>
          <p:nvSpPr>
            <p:cNvPr id="33" name="Rectángulo: esquinas superiores redondeadas 4">
              <a:extLst>
                <a:ext uri="{FF2B5EF4-FFF2-40B4-BE49-F238E27FC236}">
                  <a16:creationId xmlns:a16="http://schemas.microsoft.com/office/drawing/2014/main" id="{7CF0F4EA-1DED-4887-8BBF-1FA438ED044B}"/>
                </a:ext>
              </a:extLst>
            </p:cNvPr>
            <p:cNvSpPr txBox="1"/>
            <p:nvPr/>
          </p:nvSpPr>
          <p:spPr>
            <a:xfrm>
              <a:off x="3229046" y="1913436"/>
              <a:ext cx="3923594" cy="232558"/>
            </a:xfrm>
            <a:prstGeom prst="rect">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760" tIns="55880" rIns="111760" bIns="55880" numCol="1" spcCol="1270" anchor="ctr" anchorCtr="0">
              <a:noAutofit/>
            </a:bodyPr>
            <a:lstStyle/>
            <a:p>
              <a:pPr marL="380990" lvl="1" indent="-380990" defTabSz="1303834">
                <a:lnSpc>
                  <a:spcPct val="90000"/>
                </a:lnSpc>
                <a:spcBef>
                  <a:spcPct val="0"/>
                </a:spcBef>
                <a:spcAft>
                  <a:spcPct val="15000"/>
                </a:spcAft>
                <a:buFont typeface="Arial" panose="020B0604020202020204" pitchFamily="34" charset="0"/>
                <a:buChar char="•"/>
              </a:pPr>
              <a:r>
                <a:rPr lang="es-CR" sz="1600" dirty="0">
                  <a:solidFill>
                    <a:srgbClr val="245178"/>
                  </a:solidFill>
                  <a:latin typeface="Myriad Pro" panose="020B0503030403020204" pitchFamily="34" charset="0"/>
                </a:rPr>
                <a:t>Indicador obtenido en el periodo por reportar</a:t>
              </a:r>
              <a:r>
                <a:rPr lang="es-CR" sz="1867" dirty="0">
                  <a:solidFill>
                    <a:srgbClr val="245178"/>
                  </a:solidFill>
                  <a:latin typeface="Myriad Pro" panose="020B0503030403020204" pitchFamily="34" charset="0"/>
                </a:rPr>
                <a:t>.</a:t>
              </a:r>
            </a:p>
          </p:txBody>
        </p:sp>
        <p:sp>
          <p:nvSpPr>
            <p:cNvPr id="34" name="Rectángulo: esquinas superiores redondeadas 4">
              <a:extLst>
                <a:ext uri="{FF2B5EF4-FFF2-40B4-BE49-F238E27FC236}">
                  <a16:creationId xmlns:a16="http://schemas.microsoft.com/office/drawing/2014/main" id="{7E71BA05-1070-4A1E-A4E8-E59EE46B9F9F}"/>
                </a:ext>
              </a:extLst>
            </p:cNvPr>
            <p:cNvSpPr txBox="1"/>
            <p:nvPr/>
          </p:nvSpPr>
          <p:spPr>
            <a:xfrm>
              <a:off x="3229046" y="2194144"/>
              <a:ext cx="3923593" cy="232558"/>
            </a:xfrm>
            <a:prstGeom prst="rect">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760" tIns="55880" rIns="111760" bIns="55880" numCol="1" spcCol="1270" anchor="ctr" anchorCtr="0">
              <a:noAutofit/>
            </a:bodyPr>
            <a:lstStyle/>
            <a:p>
              <a:pPr marL="380990" lvl="1" indent="-380990" defTabSz="1303834">
                <a:lnSpc>
                  <a:spcPct val="90000"/>
                </a:lnSpc>
                <a:spcBef>
                  <a:spcPct val="0"/>
                </a:spcBef>
                <a:spcAft>
                  <a:spcPct val="15000"/>
                </a:spcAft>
                <a:buFont typeface="Arial" panose="020B0604020202020204" pitchFamily="34" charset="0"/>
                <a:buChar char="•"/>
              </a:pPr>
              <a:r>
                <a:rPr lang="es-CR" sz="1600" dirty="0">
                  <a:solidFill>
                    <a:srgbClr val="245178"/>
                  </a:solidFill>
                  <a:latin typeface="Myriad Pro" panose="020B0503030403020204" pitchFamily="34" charset="0"/>
                </a:rPr>
                <a:t>Reducción del 100% de la meta.</a:t>
              </a:r>
            </a:p>
          </p:txBody>
        </p:sp>
      </p:grpSp>
      <p:grpSp>
        <p:nvGrpSpPr>
          <p:cNvPr id="41" name="Grupo 40">
            <a:extLst>
              <a:ext uri="{FF2B5EF4-FFF2-40B4-BE49-F238E27FC236}">
                <a16:creationId xmlns:a16="http://schemas.microsoft.com/office/drawing/2014/main" id="{7B7F7789-1400-4FA9-8496-AB787F5B1FC6}"/>
              </a:ext>
            </a:extLst>
          </p:cNvPr>
          <p:cNvGrpSpPr/>
          <p:nvPr/>
        </p:nvGrpSpPr>
        <p:grpSpPr>
          <a:xfrm>
            <a:off x="1967372" y="4645527"/>
            <a:ext cx="2787453" cy="697371"/>
            <a:chOff x="1475529" y="3407121"/>
            <a:chExt cx="2090590" cy="523028"/>
          </a:xfrm>
        </p:grpSpPr>
        <p:sp>
          <p:nvSpPr>
            <p:cNvPr id="19" name="Pentágono 8">
              <a:extLst>
                <a:ext uri="{FF2B5EF4-FFF2-40B4-BE49-F238E27FC236}">
                  <a16:creationId xmlns:a16="http://schemas.microsoft.com/office/drawing/2014/main" id="{3B1AFCC1-F1B0-4159-8CB8-8063A3EFE590}"/>
                </a:ext>
              </a:extLst>
            </p:cNvPr>
            <p:cNvSpPr/>
            <p:nvPr/>
          </p:nvSpPr>
          <p:spPr>
            <a:xfrm>
              <a:off x="1475529" y="3407121"/>
              <a:ext cx="1792702" cy="523028"/>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600" dirty="0">
                  <a:solidFill>
                    <a:prstClr val="white"/>
                  </a:solidFill>
                  <a:latin typeface="Myriad Pro" panose="020B0503030403020204" pitchFamily="34" charset="0"/>
                </a:rPr>
                <a:t>Valor de línea base: 5m</a:t>
              </a:r>
              <a:r>
                <a:rPr lang="es-MX" sz="1600" baseline="30000" dirty="0">
                  <a:solidFill>
                    <a:prstClr val="white"/>
                  </a:solidFill>
                  <a:latin typeface="Myriad Pro" panose="020B0503030403020204" pitchFamily="34" charset="0"/>
                </a:rPr>
                <a:t>3</a:t>
              </a:r>
              <a:r>
                <a:rPr lang="es-MX" sz="1600" dirty="0">
                  <a:solidFill>
                    <a:prstClr val="white"/>
                  </a:solidFill>
                  <a:latin typeface="Myriad Pro" panose="020B0503030403020204" pitchFamily="34" charset="0"/>
                </a:rPr>
                <a:t>/</a:t>
              </a:r>
              <a:r>
                <a:rPr lang="es-MX" sz="1600" dirty="0" err="1">
                  <a:solidFill>
                    <a:prstClr val="white"/>
                  </a:solidFill>
                  <a:latin typeface="Myriad Pro" panose="020B0503030403020204" pitchFamily="34" charset="0"/>
                </a:rPr>
                <a:t>emp</a:t>
              </a:r>
              <a:r>
                <a:rPr lang="es-MX" sz="1600" dirty="0">
                  <a:solidFill>
                    <a:prstClr val="white"/>
                  </a:solidFill>
                  <a:latin typeface="Myriad Pro" panose="020B0503030403020204" pitchFamily="34" charset="0"/>
                </a:rPr>
                <a:t>/mes </a:t>
              </a:r>
              <a:endParaRPr lang="es-CR" sz="1600" dirty="0">
                <a:solidFill>
                  <a:prstClr val="white"/>
                </a:solidFill>
                <a:latin typeface="Myriad Pro" panose="020B0503030403020204" pitchFamily="34" charset="0"/>
              </a:endParaRPr>
            </a:p>
          </p:txBody>
        </p:sp>
        <p:sp>
          <p:nvSpPr>
            <p:cNvPr id="36" name="CuadroTexto 35">
              <a:extLst>
                <a:ext uri="{FF2B5EF4-FFF2-40B4-BE49-F238E27FC236}">
                  <a16:creationId xmlns:a16="http://schemas.microsoft.com/office/drawing/2014/main" id="{7E90569F-39B8-4D45-B1CA-A664D7C68744}"/>
                </a:ext>
              </a:extLst>
            </p:cNvPr>
            <p:cNvSpPr txBox="1"/>
            <p:nvPr/>
          </p:nvSpPr>
          <p:spPr>
            <a:xfrm>
              <a:off x="3323873" y="3425777"/>
              <a:ext cx="242246" cy="438581"/>
            </a:xfrm>
            <a:prstGeom prst="rect">
              <a:avLst/>
            </a:prstGeom>
            <a:noFill/>
          </p:spPr>
          <p:txBody>
            <a:bodyPr wrap="square" rtlCol="0">
              <a:spAutoFit/>
            </a:bodyPr>
            <a:lstStyle/>
            <a:p>
              <a:pPr algn="ctr"/>
              <a:r>
                <a:rPr lang="es-CR" sz="3200" b="1" dirty="0">
                  <a:solidFill>
                    <a:srgbClr val="C00000"/>
                  </a:solidFill>
                  <a:latin typeface="Myriad Pro" panose="020B0503030403020204" pitchFamily="34" charset="0"/>
                </a:rPr>
                <a:t>X</a:t>
              </a:r>
            </a:p>
          </p:txBody>
        </p:sp>
      </p:grpSp>
      <p:grpSp>
        <p:nvGrpSpPr>
          <p:cNvPr id="42" name="Grupo 41">
            <a:extLst>
              <a:ext uri="{FF2B5EF4-FFF2-40B4-BE49-F238E27FC236}">
                <a16:creationId xmlns:a16="http://schemas.microsoft.com/office/drawing/2014/main" id="{E0BED39A-B95D-4CAD-A1B8-139152AB176B}"/>
              </a:ext>
            </a:extLst>
          </p:cNvPr>
          <p:cNvGrpSpPr/>
          <p:nvPr/>
        </p:nvGrpSpPr>
        <p:grpSpPr>
          <a:xfrm>
            <a:off x="4865138" y="4656371"/>
            <a:ext cx="2786743" cy="697371"/>
            <a:chOff x="3648853" y="3415254"/>
            <a:chExt cx="2090057" cy="523028"/>
          </a:xfrm>
        </p:grpSpPr>
        <p:sp>
          <p:nvSpPr>
            <p:cNvPr id="20" name="Pentágono 13">
              <a:extLst>
                <a:ext uri="{FF2B5EF4-FFF2-40B4-BE49-F238E27FC236}">
                  <a16:creationId xmlns:a16="http://schemas.microsoft.com/office/drawing/2014/main" id="{1D04CD6B-5DD4-4EAF-9EBF-7810B7573494}"/>
                </a:ext>
              </a:extLst>
            </p:cNvPr>
            <p:cNvSpPr/>
            <p:nvPr/>
          </p:nvSpPr>
          <p:spPr>
            <a:xfrm>
              <a:off x="3648853" y="3415254"/>
              <a:ext cx="1792702" cy="523028"/>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600" dirty="0">
                  <a:solidFill>
                    <a:prstClr val="white"/>
                  </a:solidFill>
                  <a:latin typeface="Myriad Pro" panose="020B0503030403020204" pitchFamily="34" charset="0"/>
                </a:rPr>
                <a:t>Valor del indicador: 4.8 m3/</a:t>
              </a:r>
              <a:r>
                <a:rPr lang="es-MX" sz="1600" dirty="0" err="1">
                  <a:solidFill>
                    <a:prstClr val="white"/>
                  </a:solidFill>
                  <a:latin typeface="Myriad Pro" panose="020B0503030403020204" pitchFamily="34" charset="0"/>
                </a:rPr>
                <a:t>emp</a:t>
              </a:r>
              <a:r>
                <a:rPr lang="es-MX" sz="1600" dirty="0">
                  <a:solidFill>
                    <a:prstClr val="white"/>
                  </a:solidFill>
                  <a:latin typeface="Myriad Pro" panose="020B0503030403020204" pitchFamily="34" charset="0"/>
                </a:rPr>
                <a:t>/mes</a:t>
              </a:r>
              <a:endParaRPr lang="es-CR" sz="1600" dirty="0">
                <a:solidFill>
                  <a:prstClr val="white"/>
                </a:solidFill>
                <a:latin typeface="Myriad Pro" panose="020B0503030403020204" pitchFamily="34" charset="0"/>
              </a:endParaRPr>
            </a:p>
          </p:txBody>
        </p:sp>
        <p:sp>
          <p:nvSpPr>
            <p:cNvPr id="37" name="CuadroTexto 36">
              <a:extLst>
                <a:ext uri="{FF2B5EF4-FFF2-40B4-BE49-F238E27FC236}">
                  <a16:creationId xmlns:a16="http://schemas.microsoft.com/office/drawing/2014/main" id="{CB53E87B-8993-4EC0-85C9-A8D6025E445C}"/>
                </a:ext>
              </a:extLst>
            </p:cNvPr>
            <p:cNvSpPr txBox="1"/>
            <p:nvPr/>
          </p:nvSpPr>
          <p:spPr>
            <a:xfrm>
              <a:off x="5496664" y="3425777"/>
              <a:ext cx="242246" cy="438581"/>
            </a:xfrm>
            <a:prstGeom prst="rect">
              <a:avLst/>
            </a:prstGeom>
            <a:noFill/>
          </p:spPr>
          <p:txBody>
            <a:bodyPr wrap="square" rtlCol="0">
              <a:spAutoFit/>
            </a:bodyPr>
            <a:lstStyle/>
            <a:p>
              <a:pPr algn="ctr"/>
              <a:r>
                <a:rPr lang="es-CR" sz="3200" b="1" dirty="0">
                  <a:solidFill>
                    <a:srgbClr val="C00000"/>
                  </a:solidFill>
                  <a:latin typeface="Myriad Pro" panose="020B0503030403020204" pitchFamily="34" charset="0"/>
                </a:rPr>
                <a:t>Y</a:t>
              </a:r>
            </a:p>
          </p:txBody>
        </p:sp>
      </p:grpSp>
      <p:grpSp>
        <p:nvGrpSpPr>
          <p:cNvPr id="43" name="Grupo 42">
            <a:extLst>
              <a:ext uri="{FF2B5EF4-FFF2-40B4-BE49-F238E27FC236}">
                <a16:creationId xmlns:a16="http://schemas.microsoft.com/office/drawing/2014/main" id="{8663CA6B-DF3E-43F9-AE63-D73DBEC4DC9E}"/>
              </a:ext>
            </a:extLst>
          </p:cNvPr>
          <p:cNvGrpSpPr/>
          <p:nvPr/>
        </p:nvGrpSpPr>
        <p:grpSpPr>
          <a:xfrm>
            <a:off x="7762903" y="4632694"/>
            <a:ext cx="2831999" cy="697370"/>
            <a:chOff x="5822177" y="3397498"/>
            <a:chExt cx="2123999" cy="523028"/>
          </a:xfrm>
        </p:grpSpPr>
        <p:sp>
          <p:nvSpPr>
            <p:cNvPr id="35" name="Pentágono 13">
              <a:extLst>
                <a:ext uri="{FF2B5EF4-FFF2-40B4-BE49-F238E27FC236}">
                  <a16:creationId xmlns:a16="http://schemas.microsoft.com/office/drawing/2014/main" id="{2FB17500-D195-44E9-9F4F-018D05E82630}"/>
                </a:ext>
              </a:extLst>
            </p:cNvPr>
            <p:cNvSpPr/>
            <p:nvPr/>
          </p:nvSpPr>
          <p:spPr>
            <a:xfrm>
              <a:off x="5822177" y="3397498"/>
              <a:ext cx="1853661" cy="523028"/>
            </a:xfrm>
            <a:prstGeom prst="homePlate">
              <a:avLst/>
            </a:prstGeom>
            <a:solidFill>
              <a:srgbClr val="245178"/>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600" dirty="0">
                  <a:solidFill>
                    <a:prstClr val="white"/>
                  </a:solidFill>
                  <a:latin typeface="Myriad Pro" panose="020B0503030403020204" pitchFamily="34" charset="0"/>
                </a:rPr>
                <a:t>Reducción del 100% de la meta: 0,5</a:t>
              </a:r>
              <a:endParaRPr lang="es-CR" sz="1600" dirty="0">
                <a:solidFill>
                  <a:prstClr val="white"/>
                </a:solidFill>
                <a:latin typeface="Myriad Pro" panose="020B0503030403020204" pitchFamily="34" charset="0"/>
              </a:endParaRPr>
            </a:p>
          </p:txBody>
        </p:sp>
        <p:sp>
          <p:nvSpPr>
            <p:cNvPr id="38" name="CuadroTexto 37">
              <a:extLst>
                <a:ext uri="{FF2B5EF4-FFF2-40B4-BE49-F238E27FC236}">
                  <a16:creationId xmlns:a16="http://schemas.microsoft.com/office/drawing/2014/main" id="{1A42ADC7-27DA-4366-8293-FD9B62E797DE}"/>
                </a:ext>
              </a:extLst>
            </p:cNvPr>
            <p:cNvSpPr txBox="1"/>
            <p:nvPr/>
          </p:nvSpPr>
          <p:spPr>
            <a:xfrm>
              <a:off x="7703930" y="3425777"/>
              <a:ext cx="242246" cy="438581"/>
            </a:xfrm>
            <a:prstGeom prst="rect">
              <a:avLst/>
            </a:prstGeom>
            <a:noFill/>
          </p:spPr>
          <p:txBody>
            <a:bodyPr wrap="square" rtlCol="0">
              <a:spAutoFit/>
            </a:bodyPr>
            <a:lstStyle/>
            <a:p>
              <a:pPr algn="ctr"/>
              <a:r>
                <a:rPr lang="es-CR" sz="3200" b="1" dirty="0">
                  <a:solidFill>
                    <a:srgbClr val="C00000"/>
                  </a:solidFill>
                  <a:latin typeface="Myriad Pro" panose="020B0503030403020204" pitchFamily="34" charset="0"/>
                </a:rPr>
                <a:t>Z</a:t>
              </a:r>
            </a:p>
          </p:txBody>
        </p:sp>
      </p:grpSp>
      <p:sp>
        <p:nvSpPr>
          <p:cNvPr id="39" name="CuadroTexto 38">
            <a:extLst>
              <a:ext uri="{FF2B5EF4-FFF2-40B4-BE49-F238E27FC236}">
                <a16:creationId xmlns:a16="http://schemas.microsoft.com/office/drawing/2014/main" id="{858B04B1-6787-4AD5-AE12-E439F8F33896}"/>
              </a:ext>
            </a:extLst>
          </p:cNvPr>
          <p:cNvSpPr txBox="1"/>
          <p:nvPr/>
        </p:nvSpPr>
        <p:spPr>
          <a:xfrm>
            <a:off x="1967371" y="5589145"/>
            <a:ext cx="4128629" cy="379656"/>
          </a:xfrm>
          <a:prstGeom prst="rect">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wrap="square" rtlCol="0">
            <a:spAutoFit/>
          </a:bodyPr>
          <a:lstStyle/>
          <a:p>
            <a:pPr algn="ctr"/>
            <a:r>
              <a:rPr lang="es-CR" sz="1867" b="1" dirty="0">
                <a:solidFill>
                  <a:schemeClr val="bg1"/>
                </a:solidFill>
                <a:latin typeface="Myriad Pro" panose="020B0503030403020204" pitchFamily="34" charset="0"/>
              </a:rPr>
              <a:t>Cálculo de la reducción alcanzada</a:t>
            </a:r>
          </a:p>
        </p:txBody>
      </p:sp>
      <p:sp>
        <p:nvSpPr>
          <p:cNvPr id="40" name="CuadroTexto 39">
            <a:extLst>
              <a:ext uri="{FF2B5EF4-FFF2-40B4-BE49-F238E27FC236}">
                <a16:creationId xmlns:a16="http://schemas.microsoft.com/office/drawing/2014/main" id="{7413973C-B36A-4104-A4E1-12545E874AFB}"/>
              </a:ext>
            </a:extLst>
          </p:cNvPr>
          <p:cNvSpPr txBox="1"/>
          <p:nvPr/>
        </p:nvSpPr>
        <p:spPr>
          <a:xfrm>
            <a:off x="6466272" y="5541181"/>
            <a:ext cx="4128629" cy="461665"/>
          </a:xfrm>
          <a:prstGeom prst="rect">
            <a:avLst/>
          </a:prstGeom>
          <a:solidFill>
            <a:schemeClr val="accent6"/>
          </a:solidFill>
          <a:ln w="19050">
            <a:solidFill>
              <a:schemeClr val="bg1"/>
            </a:solidFill>
          </a:ln>
          <a:effectLst>
            <a:outerShdw blurRad="50800" dist="38100" dir="5400000" algn="t" rotWithShape="0">
              <a:prstClr val="black">
                <a:alpha val="40000"/>
              </a:prstClr>
            </a:outerShdw>
          </a:effectLst>
        </p:spPr>
        <p:txBody>
          <a:bodyPr wrap="square" rtlCol="0">
            <a:spAutoFit/>
          </a:bodyPr>
          <a:lstStyle/>
          <a:p>
            <a:pPr algn="ctr">
              <a:defRPr/>
            </a:pPr>
            <a:r>
              <a:rPr lang="es-MX" sz="2400" b="1" dirty="0">
                <a:solidFill>
                  <a:schemeClr val="bg1"/>
                </a:solidFill>
                <a:latin typeface="Myriad Pro" panose="020B0503030403020204" pitchFamily="34" charset="0"/>
                <a:ea typeface="Calibri" panose="020F0502020204030204" pitchFamily="34" charset="0"/>
                <a:cs typeface="Times New Roman" panose="02020603050405020304" pitchFamily="18" charset="0"/>
              </a:rPr>
              <a:t>[0.2*100]/0.5=40%)</a:t>
            </a:r>
            <a:endParaRPr lang="es-CR" sz="2400" b="1" dirty="0">
              <a:solidFill>
                <a:schemeClr val="bg1"/>
              </a:solidFill>
              <a:latin typeface="Myriad Pro" panose="020B0503030403020204" pitchFamily="34" charset="0"/>
            </a:endParaRPr>
          </a:p>
        </p:txBody>
      </p:sp>
      <p:sp>
        <p:nvSpPr>
          <p:cNvPr id="18" name="Llamada de flecha hacia arriba 5">
            <a:extLst>
              <a:ext uri="{FF2B5EF4-FFF2-40B4-BE49-F238E27FC236}">
                <a16:creationId xmlns:a16="http://schemas.microsoft.com/office/drawing/2014/main" id="{BA6AF366-9689-4B14-8A0A-54E072AAD4AC}"/>
              </a:ext>
            </a:extLst>
          </p:cNvPr>
          <p:cNvSpPr/>
          <p:nvPr/>
        </p:nvSpPr>
        <p:spPr>
          <a:xfrm>
            <a:off x="1967371" y="3362306"/>
            <a:ext cx="8627533" cy="1047697"/>
          </a:xfrm>
          <a:prstGeom prst="upArrowCallout">
            <a:avLst/>
          </a:prstGeom>
          <a:solidFill>
            <a:schemeClr val="accent6"/>
          </a:solidFill>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es-MX" sz="1867" b="1" dirty="0">
                <a:solidFill>
                  <a:schemeClr val="bg1"/>
                </a:solidFill>
                <a:latin typeface="Myriad Pro" panose="020B0503030403020204" pitchFamily="34" charset="0"/>
                <a:ea typeface="Calibri" panose="020F0502020204030204" pitchFamily="34" charset="0"/>
                <a:cs typeface="Times New Roman" panose="02020603050405020304" pitchFamily="18" charset="0"/>
              </a:rPr>
              <a:t>Ejemplo:</a:t>
            </a:r>
          </a:p>
        </p:txBody>
      </p:sp>
      <p:sp>
        <p:nvSpPr>
          <p:cNvPr id="3" name="CuadroTexto 2">
            <a:extLst>
              <a:ext uri="{FF2B5EF4-FFF2-40B4-BE49-F238E27FC236}">
                <a16:creationId xmlns:a16="http://schemas.microsoft.com/office/drawing/2014/main" id="{146B00CA-BCAD-462D-9E86-2B0B8117A82F}"/>
              </a:ext>
            </a:extLst>
          </p:cNvPr>
          <p:cNvSpPr txBox="1"/>
          <p:nvPr/>
        </p:nvSpPr>
        <p:spPr>
          <a:xfrm>
            <a:off x="4145280" y="159495"/>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Herramienta del cálculo</a:t>
            </a:r>
          </a:p>
        </p:txBody>
      </p:sp>
    </p:spTree>
    <p:extLst>
      <p:ext uri="{BB962C8B-B14F-4D97-AF65-F5344CB8AC3E}">
        <p14:creationId xmlns:p14="http://schemas.microsoft.com/office/powerpoint/2010/main" val="38120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80">
                                          <p:stCondLst>
                                            <p:cond delay="0"/>
                                          </p:stCondLst>
                                        </p:cTn>
                                        <p:tgtEl>
                                          <p:spTgt spid="40"/>
                                        </p:tgtEl>
                                      </p:cBhvr>
                                    </p:animEffect>
                                    <p:anim calcmode="lin" valueType="num">
                                      <p:cBhvr>
                                        <p:cTn id="4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7" dur="26">
                                          <p:stCondLst>
                                            <p:cond delay="650"/>
                                          </p:stCondLst>
                                        </p:cTn>
                                        <p:tgtEl>
                                          <p:spTgt spid="40"/>
                                        </p:tgtEl>
                                      </p:cBhvr>
                                      <p:to x="100000" y="60000"/>
                                    </p:animScale>
                                    <p:animScale>
                                      <p:cBhvr>
                                        <p:cTn id="48" dur="166" decel="50000">
                                          <p:stCondLst>
                                            <p:cond delay="676"/>
                                          </p:stCondLst>
                                        </p:cTn>
                                        <p:tgtEl>
                                          <p:spTgt spid="40"/>
                                        </p:tgtEl>
                                      </p:cBhvr>
                                      <p:to x="100000" y="100000"/>
                                    </p:animScale>
                                    <p:animScale>
                                      <p:cBhvr>
                                        <p:cTn id="49" dur="26">
                                          <p:stCondLst>
                                            <p:cond delay="1312"/>
                                          </p:stCondLst>
                                        </p:cTn>
                                        <p:tgtEl>
                                          <p:spTgt spid="40"/>
                                        </p:tgtEl>
                                      </p:cBhvr>
                                      <p:to x="100000" y="80000"/>
                                    </p:animScale>
                                    <p:animScale>
                                      <p:cBhvr>
                                        <p:cTn id="50" dur="166" decel="50000">
                                          <p:stCondLst>
                                            <p:cond delay="1338"/>
                                          </p:stCondLst>
                                        </p:cTn>
                                        <p:tgtEl>
                                          <p:spTgt spid="40"/>
                                        </p:tgtEl>
                                      </p:cBhvr>
                                      <p:to x="100000" y="100000"/>
                                    </p:animScale>
                                    <p:animScale>
                                      <p:cBhvr>
                                        <p:cTn id="51" dur="26">
                                          <p:stCondLst>
                                            <p:cond delay="1642"/>
                                          </p:stCondLst>
                                        </p:cTn>
                                        <p:tgtEl>
                                          <p:spTgt spid="40"/>
                                        </p:tgtEl>
                                      </p:cBhvr>
                                      <p:to x="100000" y="90000"/>
                                    </p:animScale>
                                    <p:animScale>
                                      <p:cBhvr>
                                        <p:cTn id="52" dur="166" decel="50000">
                                          <p:stCondLst>
                                            <p:cond delay="1668"/>
                                          </p:stCondLst>
                                        </p:cTn>
                                        <p:tgtEl>
                                          <p:spTgt spid="40"/>
                                        </p:tgtEl>
                                      </p:cBhvr>
                                      <p:to x="100000" y="100000"/>
                                    </p:animScale>
                                    <p:animScale>
                                      <p:cBhvr>
                                        <p:cTn id="53" dur="26">
                                          <p:stCondLst>
                                            <p:cond delay="1808"/>
                                          </p:stCondLst>
                                        </p:cTn>
                                        <p:tgtEl>
                                          <p:spTgt spid="40"/>
                                        </p:tgtEl>
                                      </p:cBhvr>
                                      <p:to x="100000" y="95000"/>
                                    </p:animScale>
                                    <p:animScale>
                                      <p:cBhvr>
                                        <p:cTn id="54"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2789414"/>
            <a:ext cx="12192000" cy="38907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3" name="CuadroTexto 2">
            <a:extLst>
              <a:ext uri="{FF2B5EF4-FFF2-40B4-BE49-F238E27FC236}">
                <a16:creationId xmlns:a16="http://schemas.microsoft.com/office/drawing/2014/main" id="{146B00CA-BCAD-462D-9E86-2B0B8117A82F}"/>
              </a:ext>
            </a:extLst>
          </p:cNvPr>
          <p:cNvSpPr txBox="1"/>
          <p:nvPr/>
        </p:nvSpPr>
        <p:spPr>
          <a:xfrm>
            <a:off x="4054969" y="178768"/>
            <a:ext cx="7116515" cy="387735"/>
          </a:xfrm>
          <a:prstGeom prst="rect">
            <a:avLst/>
          </a:prstGeom>
          <a:noFill/>
        </p:spPr>
        <p:txBody>
          <a:bodyPr wrap="square" rtlCol="0">
            <a:spAutoFit/>
          </a:bodyPr>
          <a:lstStyle/>
          <a:p>
            <a:pPr algn="ctr">
              <a:lnSpc>
                <a:spcPct val="90000"/>
              </a:lnSpc>
              <a:defRPr/>
            </a:pPr>
            <a:r>
              <a:rPr lang="es-MX" sz="2133" b="1" dirty="0">
                <a:solidFill>
                  <a:srgbClr val="245178"/>
                </a:solidFill>
                <a:latin typeface="Myriad Pro" panose="020B0503030403020204" pitchFamily="34" charset="0"/>
                <a:cs typeface="Tahoma" panose="020B0604030504040204" pitchFamily="34" charset="0"/>
              </a:rPr>
              <a:t>Ejercicio: Cálculo del % de cumplimiento de las metas</a:t>
            </a:r>
            <a:endParaRPr lang="es-CR" sz="2133" dirty="0">
              <a:solidFill>
                <a:srgbClr val="245178"/>
              </a:solidFill>
              <a:latin typeface="Myriad Pro" panose="020B0503030403020204" pitchFamily="34" charset="0"/>
            </a:endParaRPr>
          </a:p>
        </p:txBody>
      </p:sp>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graphicFrame>
        <p:nvGraphicFramePr>
          <p:cNvPr id="9" name="Tabla 8">
            <a:extLst>
              <a:ext uri="{FF2B5EF4-FFF2-40B4-BE49-F238E27FC236}">
                <a16:creationId xmlns:a16="http://schemas.microsoft.com/office/drawing/2014/main" id="{20D73527-A457-4428-92F2-EA380AA4EE58}"/>
              </a:ext>
            </a:extLst>
          </p:cNvPr>
          <p:cNvGraphicFramePr>
            <a:graphicFrameLocks noGrp="1" noChangeAspect="1"/>
          </p:cNvGraphicFramePr>
          <p:nvPr/>
        </p:nvGraphicFramePr>
        <p:xfrm>
          <a:off x="1860069" y="885630"/>
          <a:ext cx="7986024" cy="15394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31004">
                  <a:extLst>
                    <a:ext uri="{9D8B030D-6E8A-4147-A177-3AD203B41FA5}">
                      <a16:colId xmlns:a16="http://schemas.microsoft.com/office/drawing/2014/main" val="20000"/>
                    </a:ext>
                  </a:extLst>
                </a:gridCol>
                <a:gridCol w="1331004">
                  <a:extLst>
                    <a:ext uri="{9D8B030D-6E8A-4147-A177-3AD203B41FA5}">
                      <a16:colId xmlns:a16="http://schemas.microsoft.com/office/drawing/2014/main" val="20001"/>
                    </a:ext>
                  </a:extLst>
                </a:gridCol>
                <a:gridCol w="1331004">
                  <a:extLst>
                    <a:ext uri="{9D8B030D-6E8A-4147-A177-3AD203B41FA5}">
                      <a16:colId xmlns:a16="http://schemas.microsoft.com/office/drawing/2014/main" val="20002"/>
                    </a:ext>
                  </a:extLst>
                </a:gridCol>
                <a:gridCol w="1331004">
                  <a:extLst>
                    <a:ext uri="{9D8B030D-6E8A-4147-A177-3AD203B41FA5}">
                      <a16:colId xmlns:a16="http://schemas.microsoft.com/office/drawing/2014/main" val="20003"/>
                    </a:ext>
                  </a:extLst>
                </a:gridCol>
                <a:gridCol w="1331004">
                  <a:extLst>
                    <a:ext uri="{9D8B030D-6E8A-4147-A177-3AD203B41FA5}">
                      <a16:colId xmlns:a16="http://schemas.microsoft.com/office/drawing/2014/main" val="20004"/>
                    </a:ext>
                  </a:extLst>
                </a:gridCol>
                <a:gridCol w="1331004">
                  <a:extLst>
                    <a:ext uri="{9D8B030D-6E8A-4147-A177-3AD203B41FA5}">
                      <a16:colId xmlns:a16="http://schemas.microsoft.com/office/drawing/2014/main" val="20005"/>
                    </a:ext>
                  </a:extLst>
                </a:gridCol>
              </a:tblGrid>
              <a:tr h="708787">
                <a:tc>
                  <a:txBody>
                    <a:bodyPr/>
                    <a:lstStyle/>
                    <a:p>
                      <a:pPr algn="ctr"/>
                      <a:r>
                        <a:rPr lang="es-CR" sz="1300" b="1" dirty="0">
                          <a:latin typeface="Myriad Pro" panose="020B0503030403020204" pitchFamily="34" charset="0"/>
                        </a:rPr>
                        <a:t>Aspecto Ambiental</a:t>
                      </a:r>
                    </a:p>
                  </a:txBody>
                  <a:tcPr marL="97960" marR="97960" marT="49593" marB="49593"/>
                </a:tc>
                <a:tc>
                  <a:txBody>
                    <a:bodyPr/>
                    <a:lstStyle/>
                    <a:p>
                      <a:pPr algn="ctr"/>
                      <a:r>
                        <a:rPr lang="es-CR" sz="1300" b="1" dirty="0">
                          <a:latin typeface="Myriad Pro" panose="020B0503030403020204" pitchFamily="34" charset="0"/>
                        </a:rPr>
                        <a:t>Meta</a:t>
                      </a:r>
                    </a:p>
                  </a:txBody>
                  <a:tcPr marL="97960" marR="97960" marT="49593" marB="49593"/>
                </a:tc>
                <a:tc>
                  <a:txBody>
                    <a:bodyPr/>
                    <a:lstStyle/>
                    <a:p>
                      <a:pPr algn="ctr"/>
                      <a:r>
                        <a:rPr lang="es-CR" sz="1300" b="1" dirty="0">
                          <a:latin typeface="Myriad Pro" panose="020B0503030403020204" pitchFamily="34" charset="0"/>
                        </a:rPr>
                        <a:t>Indicador</a:t>
                      </a:r>
                      <a:r>
                        <a:rPr lang="es-CR" sz="1300" b="1" baseline="0" dirty="0">
                          <a:latin typeface="Myriad Pro" panose="020B0503030403020204" pitchFamily="34" charset="0"/>
                        </a:rPr>
                        <a:t> referencia</a:t>
                      </a:r>
                      <a:endParaRPr lang="es-CR" sz="1300" b="1" dirty="0">
                        <a:latin typeface="Myriad Pro" panose="020B0503030403020204" pitchFamily="34" charset="0"/>
                      </a:endParaRPr>
                    </a:p>
                  </a:txBody>
                  <a:tcPr marL="97960" marR="97960" marT="49593" marB="49593"/>
                </a:tc>
                <a:tc>
                  <a:txBody>
                    <a:bodyPr/>
                    <a:lstStyle/>
                    <a:p>
                      <a:pPr algn="ctr"/>
                      <a:r>
                        <a:rPr lang="es-CR" sz="1300" b="1" dirty="0">
                          <a:latin typeface="Myriad Pro" panose="020B0503030403020204" pitchFamily="34" charset="0"/>
                        </a:rPr>
                        <a:t>Unidad</a:t>
                      </a:r>
                    </a:p>
                  </a:txBody>
                  <a:tcPr marL="97960" marR="97960" marT="49593" marB="49593"/>
                </a:tc>
                <a:tc>
                  <a:txBody>
                    <a:bodyPr/>
                    <a:lstStyle/>
                    <a:p>
                      <a:pPr algn="ctr"/>
                      <a:r>
                        <a:rPr lang="es-CR" sz="1300" b="1" dirty="0">
                          <a:latin typeface="Myriad Pro" panose="020B0503030403020204" pitchFamily="34" charset="0"/>
                        </a:rPr>
                        <a:t>Año de referencia</a:t>
                      </a:r>
                    </a:p>
                  </a:txBody>
                  <a:tcPr marL="97960" marR="97960" marT="49593" marB="49593"/>
                </a:tc>
                <a:tc>
                  <a:txBody>
                    <a:bodyPr/>
                    <a:lstStyle/>
                    <a:p>
                      <a:pPr algn="ctr"/>
                      <a:r>
                        <a:rPr lang="es-CR" sz="1300" b="1" dirty="0">
                          <a:latin typeface="Myriad Pro" panose="020B0503030403020204" pitchFamily="34" charset="0"/>
                        </a:rPr>
                        <a:t>Fecha</a:t>
                      </a:r>
                      <a:r>
                        <a:rPr lang="es-CR" sz="1300" b="1" baseline="0" dirty="0">
                          <a:latin typeface="Myriad Pro" panose="020B0503030403020204" pitchFamily="34" charset="0"/>
                        </a:rPr>
                        <a:t> estimada de cumplimiento</a:t>
                      </a:r>
                      <a:endParaRPr lang="es-CR" sz="1300" b="1" dirty="0">
                        <a:latin typeface="Myriad Pro" panose="020B0503030403020204" pitchFamily="34" charset="0"/>
                      </a:endParaRPr>
                    </a:p>
                  </a:txBody>
                  <a:tcPr marL="97960" marR="97960" marT="49593" marB="49593"/>
                </a:tc>
                <a:extLst>
                  <a:ext uri="{0D108BD9-81ED-4DB2-BD59-A6C34878D82A}">
                    <a16:rowId xmlns:a16="http://schemas.microsoft.com/office/drawing/2014/main" val="10000"/>
                  </a:ext>
                </a:extLst>
              </a:tr>
              <a:tr h="830707">
                <a:tc>
                  <a:txBody>
                    <a:bodyPr/>
                    <a:lstStyle/>
                    <a:p>
                      <a:r>
                        <a:rPr lang="es-CR" sz="1600" dirty="0">
                          <a:latin typeface="Myriad Pro" panose="020B0503030403020204" pitchFamily="34" charset="0"/>
                        </a:rPr>
                        <a:t>Consumo</a:t>
                      </a:r>
                      <a:r>
                        <a:rPr lang="es-CR" sz="1600" baseline="0" dirty="0">
                          <a:latin typeface="Myriad Pro" panose="020B0503030403020204" pitchFamily="34" charset="0"/>
                        </a:rPr>
                        <a:t> de Energía Eléctrica</a:t>
                      </a:r>
                      <a:endParaRPr lang="es-CR" sz="1600" dirty="0">
                        <a:latin typeface="Myriad Pro" panose="020B0503030403020204" pitchFamily="34" charset="0"/>
                      </a:endParaRPr>
                    </a:p>
                  </a:txBody>
                  <a:tcPr marL="97960" marR="97960" marT="49593" marB="49593"/>
                </a:tc>
                <a:tc>
                  <a:txBody>
                    <a:bodyPr/>
                    <a:lstStyle/>
                    <a:p>
                      <a:r>
                        <a:rPr lang="es-CR" sz="1600" dirty="0">
                          <a:latin typeface="Myriad Pro" panose="020B0503030403020204" pitchFamily="34" charset="0"/>
                        </a:rPr>
                        <a:t>Reducción del 10%</a:t>
                      </a:r>
                    </a:p>
                  </a:txBody>
                  <a:tcPr marL="97960" marR="97960" marT="49593" marB="49593"/>
                </a:tc>
                <a:tc>
                  <a:txBody>
                    <a:bodyPr/>
                    <a:lstStyle/>
                    <a:p>
                      <a:pPr algn="ctr"/>
                      <a:r>
                        <a:rPr lang="es-CR" sz="1600" dirty="0">
                          <a:latin typeface="Myriad Pro" panose="020B0503030403020204" pitchFamily="34" charset="0"/>
                        </a:rPr>
                        <a:t>81951</a:t>
                      </a:r>
                    </a:p>
                  </a:txBody>
                  <a:tcPr marL="97960" marR="97960" marT="49593" marB="49593"/>
                </a:tc>
                <a:tc>
                  <a:txBody>
                    <a:bodyPr/>
                    <a:lstStyle/>
                    <a:p>
                      <a:pPr algn="ctr"/>
                      <a:r>
                        <a:rPr lang="es-CR" sz="1600" dirty="0">
                          <a:latin typeface="Myriad Pro" panose="020B0503030403020204" pitchFamily="34" charset="0"/>
                        </a:rPr>
                        <a:t>KWH</a:t>
                      </a:r>
                    </a:p>
                  </a:txBody>
                  <a:tcPr marL="97960" marR="97960" marT="49593" marB="49593"/>
                </a:tc>
                <a:tc>
                  <a:txBody>
                    <a:bodyPr/>
                    <a:lstStyle/>
                    <a:p>
                      <a:pPr algn="ctr"/>
                      <a:r>
                        <a:rPr lang="es-CR" sz="1600" dirty="0">
                          <a:latin typeface="Myriad Pro" panose="020B0503030403020204" pitchFamily="34" charset="0"/>
                        </a:rPr>
                        <a:t>2011</a:t>
                      </a:r>
                    </a:p>
                  </a:txBody>
                  <a:tcPr marL="97960" marR="97960" marT="49593" marB="49593"/>
                </a:tc>
                <a:tc>
                  <a:txBody>
                    <a:bodyPr/>
                    <a:lstStyle/>
                    <a:p>
                      <a:pPr algn="ctr"/>
                      <a:r>
                        <a:rPr lang="es-CR" sz="1600" dirty="0">
                          <a:latin typeface="Myriad Pro" panose="020B0503030403020204" pitchFamily="34" charset="0"/>
                        </a:rPr>
                        <a:t>2015</a:t>
                      </a:r>
                    </a:p>
                  </a:txBody>
                  <a:tcPr marL="97960" marR="97960" marT="49593" marB="49593"/>
                </a:tc>
                <a:extLst>
                  <a:ext uri="{0D108BD9-81ED-4DB2-BD59-A6C34878D82A}">
                    <a16:rowId xmlns:a16="http://schemas.microsoft.com/office/drawing/2014/main" val="10001"/>
                  </a:ext>
                </a:extLst>
              </a:tr>
            </a:tbl>
          </a:graphicData>
        </a:graphic>
      </p:graphicFrame>
      <p:sp>
        <p:nvSpPr>
          <p:cNvPr id="10" name="CuadroTexto 9">
            <a:extLst>
              <a:ext uri="{FF2B5EF4-FFF2-40B4-BE49-F238E27FC236}">
                <a16:creationId xmlns:a16="http://schemas.microsoft.com/office/drawing/2014/main" id="{4A4A0EE2-3450-4FAC-9B62-CEE806FBE9E9}"/>
              </a:ext>
            </a:extLst>
          </p:cNvPr>
          <p:cNvSpPr txBox="1"/>
          <p:nvPr/>
        </p:nvSpPr>
        <p:spPr>
          <a:xfrm>
            <a:off x="1082125" y="2480890"/>
            <a:ext cx="9566487" cy="338554"/>
          </a:xfrm>
          <a:prstGeom prst="rect">
            <a:avLst/>
          </a:prstGeom>
          <a:solidFill>
            <a:schemeClr val="accent4"/>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s-MX" sz="1600" b="1" dirty="0">
                <a:solidFill>
                  <a:srgbClr val="245178"/>
                </a:solidFill>
                <a:latin typeface="Myriad Pro" panose="020B0503030403020204" pitchFamily="34" charset="0"/>
                <a:cs typeface="Tahoma" panose="020B0604030504040204" pitchFamily="34" charset="0"/>
              </a:rPr>
              <a:t>Calcular porcentaje de cumplimiento de las metas para el primer año de implementación.</a:t>
            </a:r>
            <a:endParaRPr lang="es-CR" sz="1600" dirty="0">
              <a:solidFill>
                <a:srgbClr val="245178"/>
              </a:solidFill>
              <a:latin typeface="Myriad Pro" panose="020B0503030403020204" pitchFamily="34" charset="0"/>
            </a:endParaRPr>
          </a:p>
        </p:txBody>
      </p:sp>
      <p:graphicFrame>
        <p:nvGraphicFramePr>
          <p:cNvPr id="11" name="Tabla 10">
            <a:extLst>
              <a:ext uri="{FF2B5EF4-FFF2-40B4-BE49-F238E27FC236}">
                <a16:creationId xmlns:a16="http://schemas.microsoft.com/office/drawing/2014/main" id="{1F79CF24-D5B7-4858-AEA9-0DEFB0087974}"/>
              </a:ext>
            </a:extLst>
          </p:cNvPr>
          <p:cNvGraphicFramePr>
            <a:graphicFrameLocks noGrp="1" noChangeAspect="1"/>
          </p:cNvGraphicFramePr>
          <p:nvPr/>
        </p:nvGraphicFramePr>
        <p:xfrm>
          <a:off x="1860069" y="2927865"/>
          <a:ext cx="7986024" cy="73392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662008">
                  <a:extLst>
                    <a:ext uri="{9D8B030D-6E8A-4147-A177-3AD203B41FA5}">
                      <a16:colId xmlns:a16="http://schemas.microsoft.com/office/drawing/2014/main" val="20000"/>
                    </a:ext>
                  </a:extLst>
                </a:gridCol>
                <a:gridCol w="2662008">
                  <a:extLst>
                    <a:ext uri="{9D8B030D-6E8A-4147-A177-3AD203B41FA5}">
                      <a16:colId xmlns:a16="http://schemas.microsoft.com/office/drawing/2014/main" val="20001"/>
                    </a:ext>
                  </a:extLst>
                </a:gridCol>
                <a:gridCol w="2662008">
                  <a:extLst>
                    <a:ext uri="{9D8B030D-6E8A-4147-A177-3AD203B41FA5}">
                      <a16:colId xmlns:a16="http://schemas.microsoft.com/office/drawing/2014/main" val="20002"/>
                    </a:ext>
                  </a:extLst>
                </a:gridCol>
              </a:tblGrid>
              <a:tr h="366964">
                <a:tc>
                  <a:txBody>
                    <a:bodyPr/>
                    <a:lstStyle/>
                    <a:p>
                      <a:pPr algn="ctr"/>
                      <a:r>
                        <a:rPr lang="es-CR" sz="1600" dirty="0">
                          <a:latin typeface="Myriad Pro" panose="020B0503030403020204" pitchFamily="34" charset="0"/>
                        </a:rPr>
                        <a:t>Indicador Obtenido</a:t>
                      </a:r>
                    </a:p>
                  </a:txBody>
                  <a:tcPr marL="119792" marR="119792" marT="60727" marB="60727"/>
                </a:tc>
                <a:tc>
                  <a:txBody>
                    <a:bodyPr/>
                    <a:lstStyle/>
                    <a:p>
                      <a:pPr algn="ctr"/>
                      <a:r>
                        <a:rPr lang="es-CR" sz="1600" dirty="0">
                          <a:latin typeface="Myriad Pro" panose="020B0503030403020204" pitchFamily="34" charset="0"/>
                        </a:rPr>
                        <a:t>Unidad</a:t>
                      </a:r>
                    </a:p>
                  </a:txBody>
                  <a:tcPr marL="119792" marR="119792" marT="60727" marB="60727"/>
                </a:tc>
                <a:tc>
                  <a:txBody>
                    <a:bodyPr/>
                    <a:lstStyle/>
                    <a:p>
                      <a:pPr algn="ctr"/>
                      <a:r>
                        <a:rPr lang="es-CR" sz="1600" dirty="0">
                          <a:latin typeface="Myriad Pro" panose="020B0503030403020204" pitchFamily="34" charset="0"/>
                        </a:rPr>
                        <a:t>Año</a:t>
                      </a:r>
                    </a:p>
                  </a:txBody>
                  <a:tcPr marL="119792" marR="119792" marT="60727" marB="60727"/>
                </a:tc>
                <a:extLst>
                  <a:ext uri="{0D108BD9-81ED-4DB2-BD59-A6C34878D82A}">
                    <a16:rowId xmlns:a16="http://schemas.microsoft.com/office/drawing/2014/main" val="10000"/>
                  </a:ext>
                </a:extLst>
              </a:tr>
              <a:tr h="366964">
                <a:tc>
                  <a:txBody>
                    <a:bodyPr/>
                    <a:lstStyle/>
                    <a:p>
                      <a:pPr algn="ctr"/>
                      <a:r>
                        <a:rPr lang="es-CR" sz="1600" dirty="0">
                          <a:latin typeface="Myriad Pro" panose="020B0503030403020204" pitchFamily="34" charset="0"/>
                        </a:rPr>
                        <a:t>78445</a:t>
                      </a:r>
                    </a:p>
                  </a:txBody>
                  <a:tcPr marL="119792" marR="119792" marT="60727" marB="6072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R" sz="1600" dirty="0">
                          <a:latin typeface="Myriad Pro" panose="020B0503030403020204" pitchFamily="34" charset="0"/>
                        </a:rPr>
                        <a:t>KWH</a:t>
                      </a:r>
                    </a:p>
                  </a:txBody>
                  <a:tcPr marL="119792" marR="119792" marT="60727" marB="60727"/>
                </a:tc>
                <a:tc>
                  <a:txBody>
                    <a:bodyPr/>
                    <a:lstStyle/>
                    <a:p>
                      <a:pPr algn="ctr"/>
                      <a:r>
                        <a:rPr lang="es-CR" sz="1600" dirty="0">
                          <a:latin typeface="Myriad Pro" panose="020B0503030403020204" pitchFamily="34" charset="0"/>
                        </a:rPr>
                        <a:t>2012</a:t>
                      </a:r>
                    </a:p>
                  </a:txBody>
                  <a:tcPr marL="119792" marR="119792" marT="60727" marB="60727"/>
                </a:tc>
                <a:extLst>
                  <a:ext uri="{0D108BD9-81ED-4DB2-BD59-A6C34878D82A}">
                    <a16:rowId xmlns:a16="http://schemas.microsoft.com/office/drawing/2014/main" val="10001"/>
                  </a:ext>
                </a:extLst>
              </a:tr>
            </a:tbl>
          </a:graphicData>
        </a:graphic>
      </p:graphicFrame>
      <p:grpSp>
        <p:nvGrpSpPr>
          <p:cNvPr id="23" name="Grupo 22">
            <a:extLst>
              <a:ext uri="{FF2B5EF4-FFF2-40B4-BE49-F238E27FC236}">
                <a16:creationId xmlns:a16="http://schemas.microsoft.com/office/drawing/2014/main" id="{88E2B3AA-AF85-43F6-AD9B-7E9A614ADFB4}"/>
              </a:ext>
            </a:extLst>
          </p:cNvPr>
          <p:cNvGrpSpPr/>
          <p:nvPr/>
        </p:nvGrpSpPr>
        <p:grpSpPr>
          <a:xfrm>
            <a:off x="1179767" y="3738319"/>
            <a:ext cx="4031488" cy="1839920"/>
            <a:chOff x="704848" y="2986615"/>
            <a:chExt cx="3149602" cy="1437438"/>
          </a:xfrm>
          <a:effectLst>
            <a:outerShdw blurRad="50800" dist="38100" dir="5400000" algn="t" rotWithShape="0">
              <a:prstClr val="black">
                <a:alpha val="40000"/>
              </a:prstClr>
            </a:outerShdw>
          </a:effectLst>
        </p:grpSpPr>
        <p:sp>
          <p:nvSpPr>
            <p:cNvPr id="21" name="Rectángulo 20">
              <a:extLst>
                <a:ext uri="{FF2B5EF4-FFF2-40B4-BE49-F238E27FC236}">
                  <a16:creationId xmlns:a16="http://schemas.microsoft.com/office/drawing/2014/main" id="{7CCE7B48-CF89-48D1-823D-DF066C59FDBF}"/>
                </a:ext>
              </a:extLst>
            </p:cNvPr>
            <p:cNvSpPr/>
            <p:nvPr/>
          </p:nvSpPr>
          <p:spPr>
            <a:xfrm>
              <a:off x="704849" y="3137503"/>
              <a:ext cx="3149601" cy="126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pic>
          <p:nvPicPr>
            <p:cNvPr id="12" name="Diagrama 15">
              <a:extLst>
                <a:ext uri="{FF2B5EF4-FFF2-40B4-BE49-F238E27FC236}">
                  <a16:creationId xmlns:a16="http://schemas.microsoft.com/office/drawing/2014/main" id="{9EDDCE50-CA64-4DF1-A6F3-13D56645EDE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831" y="3254007"/>
              <a:ext cx="2155769" cy="117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o 16">
              <a:extLst>
                <a:ext uri="{FF2B5EF4-FFF2-40B4-BE49-F238E27FC236}">
                  <a16:creationId xmlns:a16="http://schemas.microsoft.com/office/drawing/2014/main" id="{25B32E43-C96F-4CD5-A14B-7CB8C7AB5183}"/>
                </a:ext>
              </a:extLst>
            </p:cNvPr>
            <p:cNvGrpSpPr/>
            <p:nvPr/>
          </p:nvGrpSpPr>
          <p:grpSpPr>
            <a:xfrm>
              <a:off x="704848" y="2986615"/>
              <a:ext cx="3149602" cy="271617"/>
              <a:chOff x="914398" y="3440853"/>
              <a:chExt cx="3149602" cy="271617"/>
            </a:xfrm>
          </p:grpSpPr>
          <p:sp>
            <p:nvSpPr>
              <p:cNvPr id="16" name="Rectángulo: esquinas redondeadas 15">
                <a:extLst>
                  <a:ext uri="{FF2B5EF4-FFF2-40B4-BE49-F238E27FC236}">
                    <a16:creationId xmlns:a16="http://schemas.microsoft.com/office/drawing/2014/main" id="{287E3A38-D3C0-49F6-807C-7D891657C73F}"/>
                  </a:ext>
                </a:extLst>
              </p:cNvPr>
              <p:cNvSpPr/>
              <p:nvPr/>
            </p:nvSpPr>
            <p:spPr>
              <a:xfrm>
                <a:off x="914400" y="3440853"/>
                <a:ext cx="3149600" cy="27161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3" name="CuadroTexto 12">
                <a:extLst>
                  <a:ext uri="{FF2B5EF4-FFF2-40B4-BE49-F238E27FC236}">
                    <a16:creationId xmlns:a16="http://schemas.microsoft.com/office/drawing/2014/main" id="{A7E228E6-45A8-4976-BC8E-D4321962C189}"/>
                  </a:ext>
                </a:extLst>
              </p:cNvPr>
              <p:cNvSpPr txBox="1">
                <a:spLocks noChangeArrowheads="1"/>
              </p:cNvSpPr>
              <p:nvPr/>
            </p:nvSpPr>
            <p:spPr bwMode="auto">
              <a:xfrm>
                <a:off x="914398" y="3483113"/>
                <a:ext cx="3149602" cy="176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indent="-609585" algn="ctr">
                  <a:defRPr/>
                </a:pPr>
                <a:r>
                  <a:rPr lang="es-CR" sz="1467" b="1" dirty="0">
                    <a:solidFill>
                      <a:schemeClr val="bg1"/>
                    </a:solidFill>
                    <a:latin typeface="Myriad Pro" panose="020B0503030403020204" pitchFamily="34" charset="0"/>
                  </a:rPr>
                  <a:t>Cálculo del indicador= X-(X*% de reducción)</a:t>
                </a:r>
              </a:p>
            </p:txBody>
          </p:sp>
        </p:grpSp>
      </p:grpSp>
      <p:grpSp>
        <p:nvGrpSpPr>
          <p:cNvPr id="24" name="Grupo 23">
            <a:extLst>
              <a:ext uri="{FF2B5EF4-FFF2-40B4-BE49-F238E27FC236}">
                <a16:creationId xmlns:a16="http://schemas.microsoft.com/office/drawing/2014/main" id="{A3879AEC-8B38-4B01-A5CD-FC90FA55AA43}"/>
              </a:ext>
            </a:extLst>
          </p:cNvPr>
          <p:cNvGrpSpPr/>
          <p:nvPr/>
        </p:nvGrpSpPr>
        <p:grpSpPr>
          <a:xfrm>
            <a:off x="6071973" y="3738317"/>
            <a:ext cx="4364739" cy="1862099"/>
            <a:chOff x="4955656" y="2986615"/>
            <a:chExt cx="3409954" cy="1454765"/>
          </a:xfrm>
          <a:effectLst>
            <a:outerShdw blurRad="50800" dist="38100" dir="5400000" algn="t" rotWithShape="0">
              <a:prstClr val="black">
                <a:alpha val="40000"/>
              </a:prstClr>
            </a:outerShdw>
          </a:effectLst>
        </p:grpSpPr>
        <p:sp>
          <p:nvSpPr>
            <p:cNvPr id="22" name="Rectángulo 21">
              <a:extLst>
                <a:ext uri="{FF2B5EF4-FFF2-40B4-BE49-F238E27FC236}">
                  <a16:creationId xmlns:a16="http://schemas.microsoft.com/office/drawing/2014/main" id="{450CE957-185A-4545-97C5-6D8676AF6CFF}"/>
                </a:ext>
              </a:extLst>
            </p:cNvPr>
            <p:cNvSpPr/>
            <p:nvPr/>
          </p:nvSpPr>
          <p:spPr>
            <a:xfrm>
              <a:off x="4955657" y="3137503"/>
              <a:ext cx="3409951" cy="126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pic>
          <p:nvPicPr>
            <p:cNvPr id="14" name="Diagrama 20">
              <a:extLst>
                <a:ext uri="{FF2B5EF4-FFF2-40B4-BE49-F238E27FC236}">
                  <a16:creationId xmlns:a16="http://schemas.microsoft.com/office/drawing/2014/main" id="{C015FA5C-F448-4373-B03F-D44A25B62D2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983" y="3235482"/>
              <a:ext cx="2869205" cy="120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o 17">
              <a:extLst>
                <a:ext uri="{FF2B5EF4-FFF2-40B4-BE49-F238E27FC236}">
                  <a16:creationId xmlns:a16="http://schemas.microsoft.com/office/drawing/2014/main" id="{79968890-A881-403B-BA2B-8EF1F5104F06}"/>
                </a:ext>
              </a:extLst>
            </p:cNvPr>
            <p:cNvGrpSpPr/>
            <p:nvPr/>
          </p:nvGrpSpPr>
          <p:grpSpPr>
            <a:xfrm>
              <a:off x="4955656" y="2986615"/>
              <a:ext cx="3409954" cy="271617"/>
              <a:chOff x="914397" y="3440853"/>
              <a:chExt cx="3409954" cy="271617"/>
            </a:xfrm>
          </p:grpSpPr>
          <p:sp>
            <p:nvSpPr>
              <p:cNvPr id="19" name="Rectángulo: esquinas redondeadas 18">
                <a:extLst>
                  <a:ext uri="{FF2B5EF4-FFF2-40B4-BE49-F238E27FC236}">
                    <a16:creationId xmlns:a16="http://schemas.microsoft.com/office/drawing/2014/main" id="{75A2BFAF-E891-4CD3-B75C-FA92A159F44E}"/>
                  </a:ext>
                </a:extLst>
              </p:cNvPr>
              <p:cNvSpPr/>
              <p:nvPr/>
            </p:nvSpPr>
            <p:spPr>
              <a:xfrm>
                <a:off x="914399" y="3440853"/>
                <a:ext cx="3409951" cy="27161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0" name="CuadroTexto 19">
                <a:extLst>
                  <a:ext uri="{FF2B5EF4-FFF2-40B4-BE49-F238E27FC236}">
                    <a16:creationId xmlns:a16="http://schemas.microsoft.com/office/drawing/2014/main" id="{76AF0A2D-E8E2-472F-9F42-A1EFB57E50B6}"/>
                  </a:ext>
                </a:extLst>
              </p:cNvPr>
              <p:cNvSpPr txBox="1">
                <a:spLocks noChangeArrowheads="1"/>
              </p:cNvSpPr>
              <p:nvPr/>
            </p:nvSpPr>
            <p:spPr bwMode="auto">
              <a:xfrm>
                <a:off x="914397" y="3483113"/>
                <a:ext cx="3409954" cy="176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s-CR" sz="1467" b="1" dirty="0">
                    <a:solidFill>
                      <a:schemeClr val="bg1"/>
                    </a:solidFill>
                    <a:latin typeface="Myriad Pro" panose="020B0503030403020204" pitchFamily="34" charset="0"/>
                  </a:rPr>
                  <a:t>Cálculo de la Reducción alcanzada=[(X-Y)*100]/Z</a:t>
                </a:r>
              </a:p>
            </p:txBody>
          </p:sp>
        </p:grpSp>
      </p:grpSp>
      <p:grpSp>
        <p:nvGrpSpPr>
          <p:cNvPr id="35" name="Grupo 34">
            <a:extLst>
              <a:ext uri="{FF2B5EF4-FFF2-40B4-BE49-F238E27FC236}">
                <a16:creationId xmlns:a16="http://schemas.microsoft.com/office/drawing/2014/main" id="{9BA3F710-AC3C-4660-A528-AD6C0AC5E2E7}"/>
              </a:ext>
            </a:extLst>
          </p:cNvPr>
          <p:cNvGrpSpPr/>
          <p:nvPr/>
        </p:nvGrpSpPr>
        <p:grpSpPr>
          <a:xfrm>
            <a:off x="1674883" y="5699262"/>
            <a:ext cx="7933663" cy="780639"/>
            <a:chOff x="1283254" y="4274446"/>
            <a:chExt cx="5950247" cy="585479"/>
          </a:xfrm>
          <a:effectLst>
            <a:outerShdw blurRad="50800" dist="38100" dir="5400000" algn="t" rotWithShape="0">
              <a:prstClr val="black">
                <a:alpha val="40000"/>
              </a:prstClr>
            </a:outerShdw>
          </a:effectLst>
        </p:grpSpPr>
        <p:sp>
          <p:nvSpPr>
            <p:cNvPr id="27" name="CuadroTexto 26">
              <a:extLst>
                <a:ext uri="{FF2B5EF4-FFF2-40B4-BE49-F238E27FC236}">
                  <a16:creationId xmlns:a16="http://schemas.microsoft.com/office/drawing/2014/main" id="{9624F822-6562-4D54-A0D0-E6287B4567D8}"/>
                </a:ext>
              </a:extLst>
            </p:cNvPr>
            <p:cNvSpPr txBox="1"/>
            <p:nvPr/>
          </p:nvSpPr>
          <p:spPr>
            <a:xfrm>
              <a:off x="1615891" y="4281642"/>
              <a:ext cx="2574323" cy="238575"/>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s-MX" sz="1467" b="1" dirty="0">
                  <a:solidFill>
                    <a:schemeClr val="bg1"/>
                  </a:solidFill>
                  <a:latin typeface="Myriad Pro" panose="020B0503030403020204" pitchFamily="34" charset="0"/>
                  <a:cs typeface="Tahoma" panose="020B0604030504040204" pitchFamily="34" charset="0"/>
                </a:rPr>
                <a:t>Cálculo del indicador</a:t>
              </a:r>
              <a:endParaRPr lang="es-CR" sz="1467" dirty="0">
                <a:solidFill>
                  <a:schemeClr val="bg1"/>
                </a:solidFill>
                <a:latin typeface="Myriad Pro" panose="020B0503030403020204" pitchFamily="34" charset="0"/>
              </a:endParaRPr>
            </a:p>
          </p:txBody>
        </p:sp>
        <p:sp>
          <p:nvSpPr>
            <p:cNvPr id="28" name="CuadroTexto 27">
              <a:extLst>
                <a:ext uri="{FF2B5EF4-FFF2-40B4-BE49-F238E27FC236}">
                  <a16:creationId xmlns:a16="http://schemas.microsoft.com/office/drawing/2014/main" id="{3985D067-2A8D-4CC9-9E20-9AB4B52A6F43}"/>
                </a:ext>
              </a:extLst>
            </p:cNvPr>
            <p:cNvSpPr txBox="1"/>
            <p:nvPr/>
          </p:nvSpPr>
          <p:spPr>
            <a:xfrm>
              <a:off x="4326541" y="4274446"/>
              <a:ext cx="2574324" cy="238575"/>
            </a:xfrm>
            <a:prstGeom prst="rect">
              <a:avLst/>
            </a:prstGeom>
            <a:solidFill>
              <a:schemeClr val="accent2"/>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s-MX" sz="1467" b="1" dirty="0">
                  <a:solidFill>
                    <a:schemeClr val="bg1"/>
                  </a:solidFill>
                  <a:latin typeface="Myriad Pro" panose="020B0503030403020204" pitchFamily="34" charset="0"/>
                  <a:cs typeface="Tahoma" panose="020B0604030504040204" pitchFamily="34" charset="0"/>
                </a:rPr>
                <a:t>Cálculo de la reducción alcanzada</a:t>
              </a:r>
              <a:endParaRPr lang="es-CR" sz="1467" dirty="0">
                <a:solidFill>
                  <a:schemeClr val="bg1"/>
                </a:solidFill>
                <a:latin typeface="Myriad Pro" panose="020B0503030403020204" pitchFamily="34" charset="0"/>
              </a:endParaRPr>
            </a:p>
          </p:txBody>
        </p:sp>
        <p:grpSp>
          <p:nvGrpSpPr>
            <p:cNvPr id="31" name="Grupo 30">
              <a:extLst>
                <a:ext uri="{FF2B5EF4-FFF2-40B4-BE49-F238E27FC236}">
                  <a16:creationId xmlns:a16="http://schemas.microsoft.com/office/drawing/2014/main" id="{5779A487-80DE-433F-934F-D1DA0DA1F16E}"/>
                </a:ext>
              </a:extLst>
            </p:cNvPr>
            <p:cNvGrpSpPr/>
            <p:nvPr/>
          </p:nvGrpSpPr>
          <p:grpSpPr>
            <a:xfrm>
              <a:off x="4326541" y="4624397"/>
              <a:ext cx="2906960" cy="215444"/>
              <a:chOff x="4362027" y="4752203"/>
              <a:chExt cx="2906960" cy="215444"/>
            </a:xfrm>
          </p:grpSpPr>
          <p:sp>
            <p:nvSpPr>
              <p:cNvPr id="30" name="Rectángulo: esquinas redondeadas 29">
                <a:extLst>
                  <a:ext uri="{FF2B5EF4-FFF2-40B4-BE49-F238E27FC236}">
                    <a16:creationId xmlns:a16="http://schemas.microsoft.com/office/drawing/2014/main" id="{33C252B5-95B2-4D97-86FE-2466A711E1BE}"/>
                  </a:ext>
                </a:extLst>
              </p:cNvPr>
              <p:cNvSpPr/>
              <p:nvPr/>
            </p:nvSpPr>
            <p:spPr>
              <a:xfrm>
                <a:off x="4362027" y="4752203"/>
                <a:ext cx="2906960" cy="2154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solidFill>
                    <a:srgbClr val="245178"/>
                  </a:solidFill>
                </a:endParaRPr>
              </a:p>
            </p:txBody>
          </p:sp>
          <p:sp>
            <p:nvSpPr>
              <p:cNvPr id="29" name="CuadroTexto 28">
                <a:extLst>
                  <a:ext uri="{FF2B5EF4-FFF2-40B4-BE49-F238E27FC236}">
                    <a16:creationId xmlns:a16="http://schemas.microsoft.com/office/drawing/2014/main" id="{D05E87E0-5301-4B0E-802F-111E5E584392}"/>
                  </a:ext>
                </a:extLst>
              </p:cNvPr>
              <p:cNvSpPr txBox="1">
                <a:spLocks noChangeArrowheads="1"/>
              </p:cNvSpPr>
              <p:nvPr/>
            </p:nvSpPr>
            <p:spPr bwMode="auto">
              <a:xfrm>
                <a:off x="4425779" y="4752203"/>
                <a:ext cx="2580033"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s-CR" sz="1600" b="1" dirty="0">
                    <a:solidFill>
                      <a:srgbClr val="245178"/>
                    </a:solidFill>
                    <a:latin typeface="Myriad Pro" panose="020B0503030403020204" pitchFamily="34" charset="0"/>
                  </a:rPr>
                  <a:t>[(81951-78445)*100]/73755=4,75%</a:t>
                </a:r>
              </a:p>
            </p:txBody>
          </p:sp>
        </p:grpSp>
        <p:grpSp>
          <p:nvGrpSpPr>
            <p:cNvPr id="32" name="Grupo 31">
              <a:extLst>
                <a:ext uri="{FF2B5EF4-FFF2-40B4-BE49-F238E27FC236}">
                  <a16:creationId xmlns:a16="http://schemas.microsoft.com/office/drawing/2014/main" id="{4463C9DF-8252-4017-AAF6-45C4AE85ECDD}"/>
                </a:ext>
              </a:extLst>
            </p:cNvPr>
            <p:cNvGrpSpPr/>
            <p:nvPr/>
          </p:nvGrpSpPr>
          <p:grpSpPr>
            <a:xfrm>
              <a:off x="1283254" y="4644481"/>
              <a:ext cx="2906960" cy="215444"/>
              <a:chOff x="4362027" y="4752203"/>
              <a:chExt cx="2906960" cy="215444"/>
            </a:xfrm>
          </p:grpSpPr>
          <p:sp>
            <p:nvSpPr>
              <p:cNvPr id="33" name="Rectángulo: esquinas redondeadas 32">
                <a:extLst>
                  <a:ext uri="{FF2B5EF4-FFF2-40B4-BE49-F238E27FC236}">
                    <a16:creationId xmlns:a16="http://schemas.microsoft.com/office/drawing/2014/main" id="{EC9FBF41-5947-4A5D-BD4C-1A94C784AB29}"/>
                  </a:ext>
                </a:extLst>
              </p:cNvPr>
              <p:cNvSpPr/>
              <p:nvPr/>
            </p:nvSpPr>
            <p:spPr>
              <a:xfrm>
                <a:off x="4362027" y="4752203"/>
                <a:ext cx="2906960" cy="2154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solidFill>
                    <a:srgbClr val="245178"/>
                  </a:solidFill>
                </a:endParaRPr>
              </a:p>
            </p:txBody>
          </p:sp>
          <p:sp>
            <p:nvSpPr>
              <p:cNvPr id="34" name="CuadroTexto 33">
                <a:extLst>
                  <a:ext uri="{FF2B5EF4-FFF2-40B4-BE49-F238E27FC236}">
                    <a16:creationId xmlns:a16="http://schemas.microsoft.com/office/drawing/2014/main" id="{BD2871AF-E1FB-444C-8580-27939003B432}"/>
                  </a:ext>
                </a:extLst>
              </p:cNvPr>
              <p:cNvSpPr txBox="1">
                <a:spLocks noChangeArrowheads="1"/>
              </p:cNvSpPr>
              <p:nvPr/>
            </p:nvSpPr>
            <p:spPr bwMode="auto">
              <a:xfrm>
                <a:off x="4362027" y="4752203"/>
                <a:ext cx="2906960"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s-CR" sz="1600" b="1" dirty="0">
                    <a:solidFill>
                      <a:srgbClr val="245178"/>
                    </a:solidFill>
                    <a:latin typeface="Myriad Pro" panose="020B0503030403020204" pitchFamily="34" charset="0"/>
                  </a:rPr>
                  <a:t>81951-(81951*0.10)=73755 KWH</a:t>
                </a:r>
              </a:p>
            </p:txBody>
          </p:sp>
        </p:grpSp>
      </p:grpSp>
    </p:spTree>
    <p:extLst>
      <p:ext uri="{BB962C8B-B14F-4D97-AF65-F5344CB8AC3E}">
        <p14:creationId xmlns:p14="http://schemas.microsoft.com/office/powerpoint/2010/main" val="22426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80">
                                          <p:stCondLst>
                                            <p:cond delay="0"/>
                                          </p:stCondLst>
                                        </p:cTn>
                                        <p:tgtEl>
                                          <p:spTgt spid="35"/>
                                        </p:tgtEl>
                                      </p:cBhvr>
                                    </p:animEffect>
                                    <p:anim calcmode="lin" valueType="num">
                                      <p:cBhvr>
                                        <p:cTn id="3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36" dur="26">
                                          <p:stCondLst>
                                            <p:cond delay="650"/>
                                          </p:stCondLst>
                                        </p:cTn>
                                        <p:tgtEl>
                                          <p:spTgt spid="35"/>
                                        </p:tgtEl>
                                      </p:cBhvr>
                                      <p:to x="100000" y="60000"/>
                                    </p:animScale>
                                    <p:animScale>
                                      <p:cBhvr>
                                        <p:cTn id="37" dur="166" decel="50000">
                                          <p:stCondLst>
                                            <p:cond delay="676"/>
                                          </p:stCondLst>
                                        </p:cTn>
                                        <p:tgtEl>
                                          <p:spTgt spid="35"/>
                                        </p:tgtEl>
                                      </p:cBhvr>
                                      <p:to x="100000" y="100000"/>
                                    </p:animScale>
                                    <p:animScale>
                                      <p:cBhvr>
                                        <p:cTn id="38" dur="26">
                                          <p:stCondLst>
                                            <p:cond delay="1312"/>
                                          </p:stCondLst>
                                        </p:cTn>
                                        <p:tgtEl>
                                          <p:spTgt spid="35"/>
                                        </p:tgtEl>
                                      </p:cBhvr>
                                      <p:to x="100000" y="80000"/>
                                    </p:animScale>
                                    <p:animScale>
                                      <p:cBhvr>
                                        <p:cTn id="39" dur="166" decel="50000">
                                          <p:stCondLst>
                                            <p:cond delay="1338"/>
                                          </p:stCondLst>
                                        </p:cTn>
                                        <p:tgtEl>
                                          <p:spTgt spid="35"/>
                                        </p:tgtEl>
                                      </p:cBhvr>
                                      <p:to x="100000" y="100000"/>
                                    </p:animScale>
                                    <p:animScale>
                                      <p:cBhvr>
                                        <p:cTn id="40" dur="26">
                                          <p:stCondLst>
                                            <p:cond delay="1642"/>
                                          </p:stCondLst>
                                        </p:cTn>
                                        <p:tgtEl>
                                          <p:spTgt spid="35"/>
                                        </p:tgtEl>
                                      </p:cBhvr>
                                      <p:to x="100000" y="90000"/>
                                    </p:animScale>
                                    <p:animScale>
                                      <p:cBhvr>
                                        <p:cTn id="41" dur="166" decel="50000">
                                          <p:stCondLst>
                                            <p:cond delay="1668"/>
                                          </p:stCondLst>
                                        </p:cTn>
                                        <p:tgtEl>
                                          <p:spTgt spid="35"/>
                                        </p:tgtEl>
                                      </p:cBhvr>
                                      <p:to x="100000" y="100000"/>
                                    </p:animScale>
                                    <p:animScale>
                                      <p:cBhvr>
                                        <p:cTn id="42" dur="26">
                                          <p:stCondLst>
                                            <p:cond delay="1808"/>
                                          </p:stCondLst>
                                        </p:cTn>
                                        <p:tgtEl>
                                          <p:spTgt spid="35"/>
                                        </p:tgtEl>
                                      </p:cBhvr>
                                      <p:to x="100000" y="95000"/>
                                    </p:animScale>
                                    <p:animScale>
                                      <p:cBhvr>
                                        <p:cTn id="43"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3253586"/>
            <a:ext cx="12192000" cy="342661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8" name="CuadroTexto 7">
            <a:extLst>
              <a:ext uri="{FF2B5EF4-FFF2-40B4-BE49-F238E27FC236}">
                <a16:creationId xmlns:a16="http://schemas.microsoft.com/office/drawing/2014/main" id="{6C1472AD-9B5B-487D-A39F-0E126FE6DA6D}"/>
              </a:ext>
            </a:extLst>
          </p:cNvPr>
          <p:cNvSpPr txBox="1"/>
          <p:nvPr/>
        </p:nvSpPr>
        <p:spPr>
          <a:xfrm>
            <a:off x="1598508" y="917135"/>
            <a:ext cx="9229795" cy="666977"/>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VI. Reporte del Reglamento para la identificación y eliminación ambientalmente segura de los bifenilos policlorados” DE-40697</a:t>
            </a:r>
            <a:endParaRPr lang="es-CR" sz="1867" b="1" dirty="0">
              <a:solidFill>
                <a:schemeClr val="bg1"/>
              </a:solidFill>
              <a:latin typeface="Myriad Pro" panose="020B050303040302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08CE8F1C-86DA-43BC-B4B3-E0FE322357F6}"/>
              </a:ext>
            </a:extLst>
          </p:cNvPr>
          <p:cNvSpPr txBox="1"/>
          <p:nvPr/>
        </p:nvSpPr>
        <p:spPr>
          <a:xfrm>
            <a:off x="4036907" y="159495"/>
            <a:ext cx="7144899"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12" name="Rectángulo 11">
            <a:extLst>
              <a:ext uri="{FF2B5EF4-FFF2-40B4-BE49-F238E27FC236}">
                <a16:creationId xmlns:a16="http://schemas.microsoft.com/office/drawing/2014/main" id="{6809E5BE-EDA6-4CA9-880B-F9A4C3A04007}"/>
              </a:ext>
            </a:extLst>
          </p:cNvPr>
          <p:cNvSpPr/>
          <p:nvPr/>
        </p:nvSpPr>
        <p:spPr>
          <a:xfrm>
            <a:off x="1598508" y="1698158"/>
            <a:ext cx="9229795" cy="1933671"/>
          </a:xfrm>
          <a:prstGeom prst="rect">
            <a:avLst/>
          </a:prstGeom>
          <a:solidFill>
            <a:schemeClr val="accent6"/>
          </a:solidFill>
          <a:ln w="28575">
            <a:solidFill>
              <a:schemeClr val="bg1"/>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L="95998">
              <a:lnSpc>
                <a:spcPct val="115000"/>
              </a:lnSpc>
              <a:spcAft>
                <a:spcPts val="1333"/>
              </a:spcAft>
              <a:defRPr/>
            </a:pPr>
            <a:r>
              <a:rPr lang="es-CR" sz="1600" dirty="0">
                <a:solidFill>
                  <a:schemeClr val="bg1"/>
                </a:solidFill>
                <a:latin typeface="Myriad Pro" panose="020B0503030403020204" pitchFamily="34" charset="0"/>
                <a:ea typeface="Calibri" panose="020F0502020204030204" pitchFamily="34" charset="0"/>
                <a:cs typeface="Times New Roman" panose="02020603050405020304" pitchFamily="18" charset="0"/>
              </a:rPr>
              <a:t>De N°40697-</a:t>
            </a:r>
            <a:r>
              <a:rPr lang="es-CR" sz="1600" b="1" dirty="0">
                <a:solidFill>
                  <a:schemeClr val="bg1"/>
                </a:solidFill>
                <a:latin typeface="Myriad Pro" panose="020B0503030403020204" pitchFamily="34" charset="0"/>
                <a:ea typeface="Calibri" panose="020F0502020204030204" pitchFamily="34" charset="0"/>
                <a:cs typeface="Times New Roman" panose="02020603050405020304" pitchFamily="18" charset="0"/>
              </a:rPr>
              <a:t>“Reglamento para la identificación y eliminación ambientalmente segura de Bifenilos Policlorados” (PCB), </a:t>
            </a:r>
            <a:r>
              <a:rPr lang="es-CR" sz="1600" dirty="0">
                <a:solidFill>
                  <a:schemeClr val="bg1"/>
                </a:solidFill>
                <a:latin typeface="Myriad Pro" panose="020B0503030403020204" pitchFamily="34" charset="0"/>
                <a:ea typeface="Calibri" panose="020F0502020204030204" pitchFamily="34" charset="0"/>
                <a:cs typeface="Times New Roman" panose="02020603050405020304" pitchFamily="18" charset="0"/>
              </a:rPr>
              <a:t>se estable un manual de procedimientos para el registro en línea con el objetivo de apoyar a toda persona física o jurídica, pública o privada, que sea propietaria de equipos que contengan aceites dieléctricos que deben inscribirse ante la Dirección de Gestión de Calidad Ambiental (DIGECA).</a:t>
            </a:r>
          </a:p>
          <a:p>
            <a:pPr marL="95998">
              <a:lnSpc>
                <a:spcPct val="115000"/>
              </a:lnSpc>
              <a:spcAft>
                <a:spcPts val="1333"/>
              </a:spcAft>
              <a:defRPr/>
            </a:pPr>
            <a:endParaRPr lang="es-CR" sz="1600" dirty="0">
              <a:solidFill>
                <a:schemeClr val="bg1"/>
              </a:solidFill>
              <a:latin typeface="Myriad Pro" panose="020B0503030403020204" pitchFamily="34" charset="0"/>
              <a:ea typeface="Calibri" panose="020F0502020204030204" pitchFamily="34" charset="0"/>
              <a:cs typeface="Times New Roman" panose="02020603050405020304" pitchFamily="18" charset="0"/>
            </a:endParaRPr>
          </a:p>
        </p:txBody>
      </p:sp>
      <p:grpSp>
        <p:nvGrpSpPr>
          <p:cNvPr id="18" name="Grupo 17">
            <a:extLst>
              <a:ext uri="{FF2B5EF4-FFF2-40B4-BE49-F238E27FC236}">
                <a16:creationId xmlns:a16="http://schemas.microsoft.com/office/drawing/2014/main" id="{81DFC035-9E25-48C2-A4AB-551E5995406E}"/>
              </a:ext>
            </a:extLst>
          </p:cNvPr>
          <p:cNvGrpSpPr/>
          <p:nvPr/>
        </p:nvGrpSpPr>
        <p:grpSpPr>
          <a:xfrm>
            <a:off x="3797513" y="3495885"/>
            <a:ext cx="4831784" cy="3031879"/>
            <a:chOff x="2658533" y="2945013"/>
            <a:chExt cx="3654213" cy="2292969"/>
          </a:xfrm>
        </p:grpSpPr>
        <p:pic>
          <p:nvPicPr>
            <p:cNvPr id="15" name="Diagrama 5">
              <a:extLst>
                <a:ext uri="{FF2B5EF4-FFF2-40B4-BE49-F238E27FC236}">
                  <a16:creationId xmlns:a16="http://schemas.microsoft.com/office/drawing/2014/main" id="{8117C21E-1BCB-4571-AF1D-971B8558F84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533" y="2945013"/>
              <a:ext cx="3654213" cy="229296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echa: a la derecha 15">
              <a:extLst>
                <a:ext uri="{FF2B5EF4-FFF2-40B4-BE49-F238E27FC236}">
                  <a16:creationId xmlns:a16="http://schemas.microsoft.com/office/drawing/2014/main" id="{E7A2815D-7267-44A5-8F13-3FB7FFB7DD8D}"/>
                </a:ext>
              </a:extLst>
            </p:cNvPr>
            <p:cNvSpPr/>
            <p:nvPr/>
          </p:nvSpPr>
          <p:spPr>
            <a:xfrm>
              <a:off x="4570382" y="3266403"/>
              <a:ext cx="1715272" cy="1664584"/>
            </a:xfrm>
            <a:prstGeom prst="rightArrow">
              <a:avLst>
                <a:gd name="adj1" fmla="val 52441"/>
                <a:gd name="adj2" fmla="val 35351"/>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7" name="Flecha: a la derecha 16">
              <a:extLst>
                <a:ext uri="{FF2B5EF4-FFF2-40B4-BE49-F238E27FC236}">
                  <a16:creationId xmlns:a16="http://schemas.microsoft.com/office/drawing/2014/main" id="{9AB6160D-D558-4236-BE37-9B747FF6ECFB}"/>
                </a:ext>
              </a:extLst>
            </p:cNvPr>
            <p:cNvSpPr/>
            <p:nvPr/>
          </p:nvSpPr>
          <p:spPr>
            <a:xfrm flipH="1">
              <a:off x="2693246" y="3266403"/>
              <a:ext cx="1715272" cy="1664584"/>
            </a:xfrm>
            <a:prstGeom prst="rightArrow">
              <a:avLst>
                <a:gd name="adj1" fmla="val 52441"/>
                <a:gd name="adj2" fmla="val 35351"/>
              </a:avLst>
            </a:prstGeom>
            <a:noFill/>
            <a:ln w="28575">
              <a:solidFill>
                <a:srgbClr val="2451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21" name="Llamada de flecha hacia arriba 2">
            <a:extLst>
              <a:ext uri="{FF2B5EF4-FFF2-40B4-BE49-F238E27FC236}">
                <a16:creationId xmlns:a16="http://schemas.microsoft.com/office/drawing/2014/main" id="{7A8514E7-F2C5-4A98-8D5A-2479CEDAE44C}"/>
              </a:ext>
            </a:extLst>
          </p:cNvPr>
          <p:cNvSpPr/>
          <p:nvPr/>
        </p:nvSpPr>
        <p:spPr>
          <a:xfrm>
            <a:off x="3631072" y="5999709"/>
            <a:ext cx="5164667" cy="668073"/>
          </a:xfrm>
          <a:prstGeom prst="upArrowCallout">
            <a:avLst>
              <a:gd name="adj1" fmla="val 38785"/>
              <a:gd name="adj2" fmla="val 47045"/>
              <a:gd name="adj3" fmla="val 25000"/>
              <a:gd name="adj4" fmla="val 64977"/>
            </a:avLst>
          </a:prstGeom>
          <a:solidFill>
            <a:schemeClr val="accent2"/>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latin typeface="Myriad Pro" panose="020B0503030403020204" pitchFamily="34" charset="0"/>
              </a:rPr>
              <a:t>Para consultas en este tema: </a:t>
            </a:r>
            <a:r>
              <a:rPr lang="es-CR" sz="1600" b="1" dirty="0">
                <a:solidFill>
                  <a:srgbClr val="245178"/>
                </a:solidFill>
                <a:latin typeface="Myriad Pro" panose="020B0503030403020204" pitchFamily="34" charset="0"/>
                <a:hlinkClick r:id="rId6">
                  <a:extLst>
                    <a:ext uri="{A12FA001-AC4F-418D-AE19-62706E023703}">
                      <ahyp:hlinkClr xmlns:ahyp="http://schemas.microsoft.com/office/drawing/2018/hyperlinkcolor" val="tx"/>
                    </a:ext>
                  </a:extLst>
                </a:hlinkClick>
              </a:rPr>
              <a:t>registropcb@minae.go.cr</a:t>
            </a:r>
            <a:endParaRPr lang="es-CR" sz="1600" b="1" dirty="0">
              <a:solidFill>
                <a:srgbClr val="245178"/>
              </a:solidFill>
              <a:latin typeface="Myriad Pro" panose="020B0503030403020204" pitchFamily="34" charset="0"/>
            </a:endParaRPr>
          </a:p>
        </p:txBody>
      </p:sp>
      <p:grpSp>
        <p:nvGrpSpPr>
          <p:cNvPr id="27" name="Grupo 26">
            <a:extLst>
              <a:ext uri="{FF2B5EF4-FFF2-40B4-BE49-F238E27FC236}">
                <a16:creationId xmlns:a16="http://schemas.microsoft.com/office/drawing/2014/main" id="{99FB417C-5C05-4E9F-9E0A-3C6D4182795B}"/>
              </a:ext>
            </a:extLst>
          </p:cNvPr>
          <p:cNvGrpSpPr/>
          <p:nvPr/>
        </p:nvGrpSpPr>
        <p:grpSpPr>
          <a:xfrm>
            <a:off x="210004" y="4547619"/>
            <a:ext cx="3585352" cy="929379"/>
            <a:chOff x="-63553" y="3754867"/>
            <a:chExt cx="2689014" cy="697034"/>
          </a:xfrm>
        </p:grpSpPr>
        <p:sp>
          <p:nvSpPr>
            <p:cNvPr id="22" name="Flecha: pentágono 21">
              <a:extLst>
                <a:ext uri="{FF2B5EF4-FFF2-40B4-BE49-F238E27FC236}">
                  <a16:creationId xmlns:a16="http://schemas.microsoft.com/office/drawing/2014/main" id="{9B6F8F11-CF9D-451D-9392-F74F46C0902A}"/>
                </a:ext>
              </a:extLst>
            </p:cNvPr>
            <p:cNvSpPr/>
            <p:nvPr/>
          </p:nvSpPr>
          <p:spPr>
            <a:xfrm>
              <a:off x="-61935" y="3754867"/>
              <a:ext cx="2687396" cy="697034"/>
            </a:xfrm>
            <a:prstGeom prst="homePlate">
              <a:avLst/>
            </a:prstGeom>
            <a:solidFill>
              <a:srgbClr val="245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3" name="CuadroTexto 22">
              <a:extLst>
                <a:ext uri="{FF2B5EF4-FFF2-40B4-BE49-F238E27FC236}">
                  <a16:creationId xmlns:a16="http://schemas.microsoft.com/office/drawing/2014/main" id="{2E8EFE99-E055-4F94-83CC-D536DDFAAFC6}"/>
                </a:ext>
              </a:extLst>
            </p:cNvPr>
            <p:cNvSpPr txBox="1"/>
            <p:nvPr/>
          </p:nvSpPr>
          <p:spPr>
            <a:xfrm>
              <a:off x="-63553" y="3925905"/>
              <a:ext cx="2529891" cy="284742"/>
            </a:xfrm>
            <a:prstGeom prst="rect">
              <a:avLst/>
            </a:prstGeom>
            <a:noFill/>
          </p:spPr>
          <p:txBody>
            <a:bodyPr wrap="square" rtlCol="0">
              <a:spAutoFit/>
            </a:bodyPr>
            <a:lstStyle/>
            <a:p>
              <a:pPr algn="ctr"/>
              <a:r>
                <a:rPr lang="es-CR" sz="1867" dirty="0">
                  <a:solidFill>
                    <a:schemeClr val="bg1"/>
                  </a:solidFill>
                  <a:hlinkClick r:id="rId7">
                    <a:extLst>
                      <a:ext uri="{A12FA001-AC4F-418D-AE19-62706E023703}">
                        <ahyp:hlinkClr xmlns:ahyp="http://schemas.microsoft.com/office/drawing/2018/hyperlinkcolor" val="tx"/>
                      </a:ext>
                    </a:extLst>
                  </a:hlinkClick>
                </a:rPr>
                <a:t>http://cops.digeca.go.cr</a:t>
              </a:r>
              <a:endParaRPr lang="es-CR" sz="1867" dirty="0"/>
            </a:p>
          </p:txBody>
        </p:sp>
      </p:grpSp>
      <p:grpSp>
        <p:nvGrpSpPr>
          <p:cNvPr id="26" name="Grupo 25">
            <a:extLst>
              <a:ext uri="{FF2B5EF4-FFF2-40B4-BE49-F238E27FC236}">
                <a16:creationId xmlns:a16="http://schemas.microsoft.com/office/drawing/2014/main" id="{14F95184-5A5D-41D3-A568-31E6512309C4}"/>
              </a:ext>
            </a:extLst>
          </p:cNvPr>
          <p:cNvGrpSpPr/>
          <p:nvPr/>
        </p:nvGrpSpPr>
        <p:grpSpPr>
          <a:xfrm>
            <a:off x="8629298" y="4544080"/>
            <a:ext cx="3350543" cy="934621"/>
            <a:chOff x="6326292" y="3746246"/>
            <a:chExt cx="2512907" cy="700966"/>
          </a:xfrm>
        </p:grpSpPr>
        <p:sp>
          <p:nvSpPr>
            <p:cNvPr id="24" name="Flecha: pentágono 23">
              <a:extLst>
                <a:ext uri="{FF2B5EF4-FFF2-40B4-BE49-F238E27FC236}">
                  <a16:creationId xmlns:a16="http://schemas.microsoft.com/office/drawing/2014/main" id="{BC12EC4E-C9E0-478C-978B-592C405A401D}"/>
                </a:ext>
              </a:extLst>
            </p:cNvPr>
            <p:cNvSpPr/>
            <p:nvPr/>
          </p:nvSpPr>
          <p:spPr>
            <a:xfrm flipH="1">
              <a:off x="6326292" y="3750178"/>
              <a:ext cx="2512907" cy="6970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5" name="CuadroTexto 24">
              <a:extLst>
                <a:ext uri="{FF2B5EF4-FFF2-40B4-BE49-F238E27FC236}">
                  <a16:creationId xmlns:a16="http://schemas.microsoft.com/office/drawing/2014/main" id="{C9DD2C1D-48C0-4689-A011-6C11B53CEF9E}"/>
                </a:ext>
              </a:extLst>
            </p:cNvPr>
            <p:cNvSpPr txBox="1"/>
            <p:nvPr/>
          </p:nvSpPr>
          <p:spPr>
            <a:xfrm>
              <a:off x="6708139" y="3746246"/>
              <a:ext cx="2103966" cy="623248"/>
            </a:xfrm>
            <a:prstGeom prst="rect">
              <a:avLst/>
            </a:prstGeom>
            <a:noFill/>
          </p:spPr>
          <p:txBody>
            <a:bodyPr wrap="square" rtlCol="0">
              <a:spAutoFit/>
            </a:bodyPr>
            <a:lstStyle/>
            <a:p>
              <a:pPr algn="ctr">
                <a:defRPr/>
              </a:pPr>
              <a:r>
                <a:rPr lang="es-CR" sz="1200" u="sng" dirty="0">
                  <a:solidFill>
                    <a:schemeClr val="bg1"/>
                  </a:solidFill>
                  <a:latin typeface="Myriad Pro" panose="020B0503030403020204" pitchFamily="34" charset="0"/>
                  <a:hlinkClick r:id="rId8">
                    <a:extLst>
                      <a:ext uri="{A12FA001-AC4F-418D-AE19-62706E023703}">
                        <ahyp:hlinkClr xmlns:ahyp="http://schemas.microsoft.com/office/drawing/2018/hyperlinkcolor" val="tx"/>
                      </a:ext>
                    </a:extLst>
                  </a:hlinkClick>
                </a:rPr>
                <a:t>http://www.digeca.go.cr/documentos/exencion-del-reporte-del-reglamento-para-la-identificacion-y-eliminacion-ambientalmente</a:t>
              </a:r>
              <a:r>
                <a:rPr lang="es-CR" sz="1200" dirty="0">
                  <a:solidFill>
                    <a:schemeClr val="bg1"/>
                  </a:solidFill>
                  <a:latin typeface="Myriad Pro" panose="020B0503030403020204" pitchFamily="34" charset="0"/>
                </a:rPr>
                <a:t> </a:t>
              </a:r>
            </a:p>
          </p:txBody>
        </p:sp>
      </p:grpSp>
      <p:sp>
        <p:nvSpPr>
          <p:cNvPr id="14" name="Flecha izquierda, derecha y arriba 8">
            <a:extLst>
              <a:ext uri="{FF2B5EF4-FFF2-40B4-BE49-F238E27FC236}">
                <a16:creationId xmlns:a16="http://schemas.microsoft.com/office/drawing/2014/main" id="{D099198D-B4BD-4648-AA24-319EA303046B}"/>
              </a:ext>
            </a:extLst>
          </p:cNvPr>
          <p:cNvSpPr/>
          <p:nvPr/>
        </p:nvSpPr>
        <p:spPr>
          <a:xfrm>
            <a:off x="4957315" y="2937159"/>
            <a:ext cx="2512181" cy="1362555"/>
          </a:xfrm>
          <a:prstGeom prst="leftRightUpArrow">
            <a:avLst>
              <a:gd name="adj1" fmla="val 21166"/>
              <a:gd name="adj2" fmla="val 33306"/>
              <a:gd name="adj3" fmla="val 16694"/>
            </a:avLst>
          </a:prstGeom>
          <a:solidFill>
            <a:schemeClr val="accent4"/>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R" sz="1600" b="1" dirty="0">
                <a:solidFill>
                  <a:srgbClr val="245178"/>
                </a:solidFill>
                <a:latin typeface="Myriad Pro" panose="020B0503030403020204" pitchFamily="34" charset="0"/>
              </a:rPr>
              <a:t>Registrantes</a:t>
            </a:r>
          </a:p>
        </p:txBody>
      </p:sp>
    </p:spTree>
    <p:extLst>
      <p:ext uri="{BB962C8B-B14F-4D97-AF65-F5344CB8AC3E}">
        <p14:creationId xmlns:p14="http://schemas.microsoft.com/office/powerpoint/2010/main" val="34460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610901"/>
            <a:ext cx="12192000" cy="6069299"/>
          </a:xfrm>
          <a:prstGeom prst="rect">
            <a:avLst/>
          </a:prstGeom>
          <a:solidFill>
            <a:srgbClr val="F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9" name="CuadroTexto 8">
            <a:extLst>
              <a:ext uri="{FF2B5EF4-FFF2-40B4-BE49-F238E27FC236}">
                <a16:creationId xmlns:a16="http://schemas.microsoft.com/office/drawing/2014/main" id="{6F1BADEE-EBFF-45D3-8B00-AACC81901E7C}"/>
              </a:ext>
            </a:extLst>
          </p:cNvPr>
          <p:cNvSpPr txBox="1"/>
          <p:nvPr/>
        </p:nvSpPr>
        <p:spPr>
          <a:xfrm>
            <a:off x="4036907" y="159495"/>
            <a:ext cx="7144899"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grpSp>
        <p:nvGrpSpPr>
          <p:cNvPr id="29" name="Grupo 28">
            <a:extLst>
              <a:ext uri="{FF2B5EF4-FFF2-40B4-BE49-F238E27FC236}">
                <a16:creationId xmlns:a16="http://schemas.microsoft.com/office/drawing/2014/main" id="{BE9DB5D5-4353-4E48-AB97-6DFC588EC84B}"/>
              </a:ext>
            </a:extLst>
          </p:cNvPr>
          <p:cNvGrpSpPr/>
          <p:nvPr/>
        </p:nvGrpSpPr>
        <p:grpSpPr>
          <a:xfrm>
            <a:off x="1502453" y="1549400"/>
            <a:ext cx="6973624" cy="4167296"/>
            <a:chOff x="1490266" y="1184051"/>
            <a:chExt cx="5952988" cy="3557384"/>
          </a:xfrm>
        </p:grpSpPr>
        <p:sp>
          <p:nvSpPr>
            <p:cNvPr id="11" name="Rectángulo: esquinas redondeadas 10">
              <a:extLst>
                <a:ext uri="{FF2B5EF4-FFF2-40B4-BE49-F238E27FC236}">
                  <a16:creationId xmlns:a16="http://schemas.microsoft.com/office/drawing/2014/main" id="{EC350ECB-915F-4EF7-BF45-A019E1D5FCFA}"/>
                </a:ext>
              </a:extLst>
            </p:cNvPr>
            <p:cNvSpPr/>
            <p:nvPr/>
          </p:nvSpPr>
          <p:spPr>
            <a:xfrm>
              <a:off x="1490266" y="1184051"/>
              <a:ext cx="5847690" cy="3557384"/>
            </a:xfrm>
            <a:prstGeom prst="roundRect">
              <a:avLst>
                <a:gd name="adj"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pic>
          <p:nvPicPr>
            <p:cNvPr id="10" name="Diagrama 2">
              <a:extLst>
                <a:ext uri="{FF2B5EF4-FFF2-40B4-BE49-F238E27FC236}">
                  <a16:creationId xmlns:a16="http://schemas.microsoft.com/office/drawing/2014/main" id="{979F6697-A760-487C-80C1-682CD6A67600}"/>
                </a:ext>
              </a:extLst>
            </p:cNvPr>
            <p:cNvPicPr>
              <a:picLocks noChangeArrowheads="1"/>
            </p:cNvPicPr>
            <p:nvPr/>
          </p:nvPicPr>
          <p:blipFill rotWithShape="1">
            <a:blip r:embed="rId4">
              <a:extLst>
                <a:ext uri="{28A0092B-C50C-407E-A947-70E740481C1C}">
                  <a14:useLocalDpi xmlns:a14="http://schemas.microsoft.com/office/drawing/2010/main" val="0"/>
                </a:ext>
              </a:extLst>
            </a:blip>
            <a:srcRect t="3526"/>
            <a:stretch/>
          </p:blipFill>
          <p:spPr bwMode="auto">
            <a:xfrm>
              <a:off x="1490267" y="1225973"/>
              <a:ext cx="5952987" cy="35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ángulo 12">
            <a:extLst>
              <a:ext uri="{FF2B5EF4-FFF2-40B4-BE49-F238E27FC236}">
                <a16:creationId xmlns:a16="http://schemas.microsoft.com/office/drawing/2014/main" id="{2B5C7A77-F4FF-4979-B3B9-FB63F5553206}"/>
              </a:ext>
            </a:extLst>
          </p:cNvPr>
          <p:cNvSpPr/>
          <p:nvPr/>
        </p:nvSpPr>
        <p:spPr>
          <a:xfrm>
            <a:off x="1483353" y="5906348"/>
            <a:ext cx="6869376" cy="498791"/>
          </a:xfrm>
          <a:prstGeom prst="rect">
            <a:avLst/>
          </a:prstGeom>
          <a:solidFill>
            <a:schemeClr val="accent4"/>
          </a:solidFill>
          <a:ln w="19050">
            <a:solidFill>
              <a:srgbClr val="5B9BD5"/>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15000"/>
              </a:lnSpc>
              <a:spcAft>
                <a:spcPts val="1333"/>
              </a:spcAft>
              <a:defRPr/>
            </a:pPr>
            <a:r>
              <a:rPr lang="es-MX" sz="1200" dirty="0">
                <a:solidFill>
                  <a:srgbClr val="245178"/>
                </a:solidFill>
                <a:latin typeface="Myriad Pro" panose="020B0503030403020204" pitchFamily="34" charset="0"/>
                <a:ea typeface="Calibri" panose="020F0502020204030204" pitchFamily="34" charset="0"/>
                <a:cs typeface="Times New Roman" panose="02020603050405020304" pitchFamily="18" charset="0"/>
              </a:rPr>
              <a:t>Nota: las plantillas que se deben emplear para los anexos anteriores se encuentran disponibles en el sitio </a:t>
            </a:r>
            <a:r>
              <a:rPr lang="es-MX" sz="1200" b="1" u="sng" dirty="0">
                <a:solidFill>
                  <a:srgbClr val="245178"/>
                </a:solidFill>
                <a:latin typeface="Myriad Pro" panose="020B0503030403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http://www.digeca.go.cr/areas/herramientas-para-elaborar-pgai</a:t>
            </a:r>
            <a:r>
              <a:rPr lang="es-MX" sz="1200" b="1" dirty="0">
                <a:solidFill>
                  <a:srgbClr val="245178"/>
                </a:solidFill>
                <a:latin typeface="Myriad Pro" panose="020B0503030403020204" pitchFamily="34" charset="0"/>
                <a:ea typeface="Calibri" panose="020F0502020204030204" pitchFamily="34" charset="0"/>
                <a:cs typeface="Times New Roman" panose="02020603050405020304" pitchFamily="18" charset="0"/>
              </a:rPr>
              <a:t> </a:t>
            </a:r>
            <a:endParaRPr lang="es-CR" sz="1400" b="1" dirty="0">
              <a:solidFill>
                <a:srgbClr val="245178"/>
              </a:solidFill>
              <a:latin typeface="Myriad Pro" panose="020B0503030403020204" pitchFamily="34" charset="0"/>
              <a:ea typeface="Calibri" panose="020F0502020204030204" pitchFamily="34" charset="0"/>
              <a:cs typeface="Times New Roman" panose="02020603050405020304" pitchFamily="18" charset="0"/>
            </a:endParaRPr>
          </a:p>
        </p:txBody>
      </p:sp>
      <p:grpSp>
        <p:nvGrpSpPr>
          <p:cNvPr id="24" name="Grupo 23">
            <a:extLst>
              <a:ext uri="{FF2B5EF4-FFF2-40B4-BE49-F238E27FC236}">
                <a16:creationId xmlns:a16="http://schemas.microsoft.com/office/drawing/2014/main" id="{25D45EA7-84F1-4EC7-AD25-A201CAFBB36B}"/>
              </a:ext>
            </a:extLst>
          </p:cNvPr>
          <p:cNvGrpSpPr/>
          <p:nvPr/>
        </p:nvGrpSpPr>
        <p:grpSpPr>
          <a:xfrm>
            <a:off x="7966299" y="2218597"/>
            <a:ext cx="3983460" cy="838187"/>
            <a:chOff x="5101499" y="1425479"/>
            <a:chExt cx="2942878" cy="612982"/>
          </a:xfrm>
          <a:effectLst>
            <a:outerShdw blurRad="50800" dist="38100" dir="5400000" algn="t" rotWithShape="0">
              <a:prstClr val="black">
                <a:alpha val="40000"/>
              </a:prstClr>
            </a:outerShdw>
          </a:effectLst>
        </p:grpSpPr>
        <p:grpSp>
          <p:nvGrpSpPr>
            <p:cNvPr id="25" name="Grupo 24">
              <a:extLst>
                <a:ext uri="{FF2B5EF4-FFF2-40B4-BE49-F238E27FC236}">
                  <a16:creationId xmlns:a16="http://schemas.microsoft.com/office/drawing/2014/main" id="{CEC39EFE-5EE8-47C5-8986-004DEE124C2D}"/>
                </a:ext>
              </a:extLst>
            </p:cNvPr>
            <p:cNvGrpSpPr/>
            <p:nvPr/>
          </p:nvGrpSpPr>
          <p:grpSpPr>
            <a:xfrm>
              <a:off x="5280857" y="1425479"/>
              <a:ext cx="2763520" cy="612982"/>
              <a:chOff x="5612750" y="1358358"/>
              <a:chExt cx="2763520" cy="612982"/>
            </a:xfrm>
          </p:grpSpPr>
          <p:sp>
            <p:nvSpPr>
              <p:cNvPr id="27" name="Rectángulo: esquinas redondeadas 26">
                <a:extLst>
                  <a:ext uri="{FF2B5EF4-FFF2-40B4-BE49-F238E27FC236}">
                    <a16:creationId xmlns:a16="http://schemas.microsoft.com/office/drawing/2014/main" id="{7C2CA277-05AB-408B-BF8F-57151E87ECAF}"/>
                  </a:ext>
                </a:extLst>
              </p:cNvPr>
              <p:cNvSpPr/>
              <p:nvPr/>
            </p:nvSpPr>
            <p:spPr>
              <a:xfrm>
                <a:off x="5612750" y="1358358"/>
                <a:ext cx="2763520" cy="565920"/>
              </a:xfrm>
              <a:prstGeom prst="roundRect">
                <a:avLst>
                  <a:gd name="adj" fmla="val 11150"/>
                </a:avLst>
              </a:prstGeom>
              <a:solidFill>
                <a:schemeClr val="accent4"/>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8" name="CuadroTexto 27">
                <a:extLst>
                  <a:ext uri="{FF2B5EF4-FFF2-40B4-BE49-F238E27FC236}">
                    <a16:creationId xmlns:a16="http://schemas.microsoft.com/office/drawing/2014/main" id="{0CAA5BFA-B403-442D-AB2B-9903EAE99D80}"/>
                  </a:ext>
                </a:extLst>
              </p:cNvPr>
              <p:cNvSpPr txBox="1"/>
              <p:nvPr/>
            </p:nvSpPr>
            <p:spPr>
              <a:xfrm>
                <a:off x="5819471" y="1363616"/>
                <a:ext cx="2541951" cy="607724"/>
              </a:xfrm>
              <a:prstGeom prst="rect">
                <a:avLst/>
              </a:prstGeom>
              <a:noFill/>
              <a:ln>
                <a:noFill/>
              </a:ln>
            </p:spPr>
            <p:txBody>
              <a:bodyPr wrap="square" rtlCol="0">
                <a:spAutoFit/>
              </a:bodyPr>
              <a:lstStyle/>
              <a:p>
                <a:pPr algn="ctr"/>
                <a:r>
                  <a:rPr lang="es-CR" sz="1600" dirty="0">
                    <a:solidFill>
                      <a:srgbClr val="245178"/>
                    </a:solidFill>
                    <a:latin typeface="Myriad Pro" panose="020B0503030403020204" pitchFamily="34" charset="0"/>
                  </a:rPr>
                  <a:t>Para todos los documentos, no poner nombres muy largos en los archivos.</a:t>
                </a:r>
                <a:endParaRPr lang="es-CR" sz="2400" dirty="0">
                  <a:solidFill>
                    <a:srgbClr val="245178"/>
                  </a:solidFill>
                </a:endParaRPr>
              </a:p>
            </p:txBody>
          </p:sp>
        </p:grpSp>
        <p:sp>
          <p:nvSpPr>
            <p:cNvPr id="26" name="Flecha: a la derecha 25">
              <a:extLst>
                <a:ext uri="{FF2B5EF4-FFF2-40B4-BE49-F238E27FC236}">
                  <a16:creationId xmlns:a16="http://schemas.microsoft.com/office/drawing/2014/main" id="{0B2E9F1D-5360-4299-B87D-35AA130A2ADC}"/>
                </a:ext>
              </a:extLst>
            </p:cNvPr>
            <p:cNvSpPr/>
            <p:nvPr/>
          </p:nvSpPr>
          <p:spPr>
            <a:xfrm rot="10800000">
              <a:off x="5101499" y="1519569"/>
              <a:ext cx="386080" cy="381570"/>
            </a:xfrm>
            <a:prstGeom prst="rightArrow">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8" name="CuadroTexto 7">
            <a:extLst>
              <a:ext uri="{FF2B5EF4-FFF2-40B4-BE49-F238E27FC236}">
                <a16:creationId xmlns:a16="http://schemas.microsoft.com/office/drawing/2014/main" id="{73A5E1F8-07AE-4884-901C-7C1E00D38919}"/>
              </a:ext>
            </a:extLst>
          </p:cNvPr>
          <p:cNvSpPr txBox="1"/>
          <p:nvPr/>
        </p:nvSpPr>
        <p:spPr>
          <a:xfrm>
            <a:off x="1502453" y="1050991"/>
            <a:ext cx="6869376"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solidFill>
                  <a:schemeClr val="bg1"/>
                </a:solidFill>
                <a:latin typeface="Myriad Pro" panose="020B0503030403020204" pitchFamily="34" charset="0"/>
                <a:cs typeface="Tahoma" panose="020B0604030504040204" pitchFamily="34" charset="0"/>
              </a:rPr>
              <a:t>VIII. Anexos</a:t>
            </a:r>
            <a:endParaRPr lang="es-CR" sz="1867" b="1" dirty="0">
              <a:solidFill>
                <a:schemeClr val="bg1"/>
              </a:solidFill>
              <a:latin typeface="Myriad Pro" panose="020B0503030403020204" pitchFamily="34" charset="0"/>
              <a:cs typeface="Tahoma" panose="020B0604030504040204" pitchFamily="34" charset="0"/>
            </a:endParaRPr>
          </a:p>
        </p:txBody>
      </p:sp>
    </p:spTree>
    <p:extLst>
      <p:ext uri="{BB962C8B-B14F-4D97-AF65-F5344CB8AC3E}">
        <p14:creationId xmlns:p14="http://schemas.microsoft.com/office/powerpoint/2010/main" val="35617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EE1780-0805-4A1F-80AE-AC12D2DD3E70}"/>
              </a:ext>
            </a:extLst>
          </p:cNvPr>
          <p:cNvSpPr/>
          <p:nvPr/>
        </p:nvSpPr>
        <p:spPr>
          <a:xfrm>
            <a:off x="0" y="3826090"/>
            <a:ext cx="12192000" cy="2854109"/>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4" name="Imagen 3">
            <a:extLst>
              <a:ext uri="{FF2B5EF4-FFF2-40B4-BE49-F238E27FC236}">
                <a16:creationId xmlns:a16="http://schemas.microsoft.com/office/drawing/2014/main" id="{40CC0ADC-B9C6-4263-B7EF-E51FAB7A2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967"/>
          </a:xfrm>
          <a:prstGeom prst="rect">
            <a:avLst/>
          </a:prstGeom>
          <a:effectLst>
            <a:outerShdw blurRad="50800" dist="38100" dir="5400000" algn="t" rotWithShape="0">
              <a:prstClr val="black">
                <a:alpha val="40000"/>
              </a:prstClr>
            </a:outerShdw>
          </a:effectLst>
        </p:spPr>
      </p:pic>
      <p:pic>
        <p:nvPicPr>
          <p:cNvPr id="3" name="Imagen 2">
            <a:extLst>
              <a:ext uri="{FF2B5EF4-FFF2-40B4-BE49-F238E27FC236}">
                <a16:creationId xmlns:a16="http://schemas.microsoft.com/office/drawing/2014/main" id="{AD592F8B-4BC8-46AA-8E06-D2E0174EE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6317" cy="6858000"/>
          </a:xfrm>
          <a:prstGeom prst="rect">
            <a:avLst/>
          </a:prstGeom>
        </p:spPr>
      </p:pic>
      <p:sp>
        <p:nvSpPr>
          <p:cNvPr id="5" name="CuadroTexto 4">
            <a:extLst>
              <a:ext uri="{FF2B5EF4-FFF2-40B4-BE49-F238E27FC236}">
                <a16:creationId xmlns:a16="http://schemas.microsoft.com/office/drawing/2014/main" id="{CB2DAFBF-C053-4564-8540-8F08A4CA4A14}"/>
              </a:ext>
            </a:extLst>
          </p:cNvPr>
          <p:cNvSpPr txBox="1"/>
          <p:nvPr/>
        </p:nvSpPr>
        <p:spPr>
          <a:xfrm>
            <a:off x="4145280" y="14143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Contenido</a:t>
            </a:r>
          </a:p>
        </p:txBody>
      </p:sp>
      <p:sp>
        <p:nvSpPr>
          <p:cNvPr id="6" name="Elipse 5">
            <a:extLst>
              <a:ext uri="{FF2B5EF4-FFF2-40B4-BE49-F238E27FC236}">
                <a16:creationId xmlns:a16="http://schemas.microsoft.com/office/drawing/2014/main" id="{D201A299-F532-43CF-9DC6-162ED1566580}"/>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A4E0B7B7-FC4D-485F-B2BD-37952DFFC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graphicFrame>
        <p:nvGraphicFramePr>
          <p:cNvPr id="24" name="Diagrama 23">
            <a:extLst>
              <a:ext uri="{FF2B5EF4-FFF2-40B4-BE49-F238E27FC236}">
                <a16:creationId xmlns:a16="http://schemas.microsoft.com/office/drawing/2014/main" id="{2F2C54F4-7D79-4DD3-B26A-C10A207D2F85}"/>
              </a:ext>
            </a:extLst>
          </p:cNvPr>
          <p:cNvGraphicFramePr/>
          <p:nvPr>
            <p:extLst>
              <p:ext uri="{D42A27DB-BD31-4B8C-83A1-F6EECF244321}">
                <p14:modId xmlns:p14="http://schemas.microsoft.com/office/powerpoint/2010/main" val="1162630521"/>
              </p:ext>
            </p:extLst>
          </p:nvPr>
        </p:nvGraphicFramePr>
        <p:xfrm>
          <a:off x="1403498" y="1194678"/>
          <a:ext cx="9930809" cy="47489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6" name="Imagen 5">
            <a:extLst>
              <a:ext uri="{FF2B5EF4-FFF2-40B4-BE49-F238E27FC236}">
                <a16:creationId xmlns:a16="http://schemas.microsoft.com/office/drawing/2014/main" id="{CE5FE978-AE41-4E05-B764-A9E79052445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36998" y="3751406"/>
            <a:ext cx="14557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IFiscal">
            <a:extLst>
              <a:ext uri="{FF2B5EF4-FFF2-40B4-BE49-F238E27FC236}">
                <a16:creationId xmlns:a16="http://schemas.microsoft.com/office/drawing/2014/main" id="{FCF8C3A7-F3C2-4E1F-A5B3-0974990CD3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5823" y="1316325"/>
            <a:ext cx="1338089" cy="9856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erente de fondo de la oficina trabajo sketch carácter de dibujos animados">
            <a:extLst>
              <a:ext uri="{FF2B5EF4-FFF2-40B4-BE49-F238E27FC236}">
                <a16:creationId xmlns:a16="http://schemas.microsoft.com/office/drawing/2014/main" id="{4B9B9CD4-C979-4E66-A36B-BCD56DB20A0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sharpenSoften amount="10000"/>
                    </a14:imgEffect>
                    <a14:imgEffect>
                      <a14:colorTemperature colorTemp="6680"/>
                    </a14:imgEffect>
                    <a14:imgEffect>
                      <a14:saturation sat="64000"/>
                    </a14:imgEffect>
                    <a14:imgEffect>
                      <a14:brightnessContrast bright="2000" contrast="-9000"/>
                    </a14:imgEffect>
                  </a14:imgLayer>
                </a14:imgProps>
              </a:ext>
              <a:ext uri="{28A0092B-C50C-407E-A947-70E740481C1C}">
                <a14:useLocalDpi xmlns:a14="http://schemas.microsoft.com/office/drawing/2010/main" val="0"/>
              </a:ext>
            </a:extLst>
          </a:blip>
          <a:srcRect l="22222" t="27600" r="12636" b="6229"/>
          <a:stretch/>
        </p:blipFill>
        <p:spPr bwMode="auto">
          <a:xfrm flipH="1">
            <a:off x="1007448" y="2447199"/>
            <a:ext cx="1157420" cy="1023584"/>
          </a:xfrm>
          <a:prstGeom prst="rect">
            <a:avLst/>
          </a:prstGeom>
          <a:noFill/>
          <a:ln w="57150">
            <a:solidFill>
              <a:srgbClr val="E2DFD4"/>
            </a:solidFill>
          </a:ln>
          <a:extLst>
            <a:ext uri="{909E8E84-426E-40DD-AFC4-6F175D3DCCD1}">
              <a14:hiddenFill xmlns:a14="http://schemas.microsoft.com/office/drawing/2010/main">
                <a:solidFill>
                  <a:srgbClr val="FFFFFF"/>
                </a:solidFill>
              </a14:hiddenFill>
            </a:ext>
          </a:extLst>
        </p:spPr>
      </p:pic>
      <p:pic>
        <p:nvPicPr>
          <p:cNvPr id="1028" name="Picture 4" descr="Cinco errores comunes que pueden arruinar tu SEO">
            <a:extLst>
              <a:ext uri="{FF2B5EF4-FFF2-40B4-BE49-F238E27FC236}">
                <a16:creationId xmlns:a16="http://schemas.microsoft.com/office/drawing/2014/main" id="{4A90B073-1403-404A-83D7-ED7304D07F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448" y="4889953"/>
            <a:ext cx="1455738" cy="93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6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3657601"/>
            <a:ext cx="12192000" cy="3022599"/>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9" name="Llamada rectangular 5">
            <a:extLst>
              <a:ext uri="{FF2B5EF4-FFF2-40B4-BE49-F238E27FC236}">
                <a16:creationId xmlns:a16="http://schemas.microsoft.com/office/drawing/2014/main" id="{9AAB4181-F5D8-4933-BFE7-7C34DA85729F}"/>
              </a:ext>
            </a:extLst>
          </p:cNvPr>
          <p:cNvSpPr/>
          <p:nvPr/>
        </p:nvSpPr>
        <p:spPr>
          <a:xfrm>
            <a:off x="5232897" y="1496868"/>
            <a:ext cx="6100535" cy="555973"/>
          </a:xfrm>
          <a:prstGeom prst="wedgeRectCallout">
            <a:avLst>
              <a:gd name="adj1" fmla="val -21083"/>
              <a:gd name="adj2" fmla="val 123010"/>
            </a:avLst>
          </a:prstGeom>
          <a:solidFill>
            <a:srgbClr val="245178"/>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just">
              <a:lnSpc>
                <a:spcPct val="90000"/>
              </a:lnSpc>
              <a:defRPr/>
            </a:pPr>
            <a:r>
              <a:rPr lang="es-MX" sz="1467" dirty="0">
                <a:solidFill>
                  <a:schemeClr val="bg1"/>
                </a:solidFill>
                <a:latin typeface="Myriad Pro" panose="020B0503030403020204" pitchFamily="34" charset="0"/>
              </a:rPr>
              <a:t>En caso que se planteen modificaciones al  Plan de Acción del PGAI entregado al MINAE (ver apartado IV), el presente informe deberá ser: </a:t>
            </a:r>
            <a:endParaRPr lang="es-CR" sz="1467" dirty="0">
              <a:solidFill>
                <a:schemeClr val="bg1"/>
              </a:solidFill>
              <a:latin typeface="Myriad Pro" panose="020B0503030403020204" pitchFamily="34" charset="0"/>
            </a:endParaRPr>
          </a:p>
        </p:txBody>
      </p:sp>
      <p:sp>
        <p:nvSpPr>
          <p:cNvPr id="10" name="Flecha izquierda y derecha 6">
            <a:extLst>
              <a:ext uri="{FF2B5EF4-FFF2-40B4-BE49-F238E27FC236}">
                <a16:creationId xmlns:a16="http://schemas.microsoft.com/office/drawing/2014/main" id="{856C202A-BE9F-4A0D-A27A-93D43BF1DADA}"/>
              </a:ext>
            </a:extLst>
          </p:cNvPr>
          <p:cNvSpPr/>
          <p:nvPr/>
        </p:nvSpPr>
        <p:spPr>
          <a:xfrm>
            <a:off x="2146141" y="3770813"/>
            <a:ext cx="6522779" cy="1120435"/>
          </a:xfrm>
          <a:prstGeom prst="leftRightArrow">
            <a:avLst/>
          </a:prstGeom>
          <a:solidFill>
            <a:schemeClr val="accent6"/>
          </a:solidFill>
          <a:ln w="19050">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Firma digital, remitir en forma digital.</a:t>
            </a:r>
          </a:p>
        </p:txBody>
      </p:sp>
      <p:sp>
        <p:nvSpPr>
          <p:cNvPr id="11" name="Rectángulo redondeado 7">
            <a:extLst>
              <a:ext uri="{FF2B5EF4-FFF2-40B4-BE49-F238E27FC236}">
                <a16:creationId xmlns:a16="http://schemas.microsoft.com/office/drawing/2014/main" id="{CAFFF4E9-46E3-450B-B15D-FF1F28E32965}"/>
              </a:ext>
            </a:extLst>
          </p:cNvPr>
          <p:cNvSpPr/>
          <p:nvPr/>
        </p:nvSpPr>
        <p:spPr>
          <a:xfrm>
            <a:off x="3605107" y="4763514"/>
            <a:ext cx="3856567" cy="894335"/>
          </a:xfrm>
          <a:prstGeom prst="roundRect">
            <a:avLst/>
          </a:prstGeom>
          <a:solidFill>
            <a:schemeClr val="bg1"/>
          </a:solidFill>
          <a:ln>
            <a:no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es-CR" sz="1867" b="1" dirty="0">
                <a:solidFill>
                  <a:srgbClr val="245178"/>
                </a:solidFill>
                <a:latin typeface="Myriad Pro" panose="020B0503030403020204" pitchFamily="34" charset="0"/>
                <a:hlinkClick r:id="rId5">
                  <a:extLst>
                    <a:ext uri="{A12FA001-AC4F-418D-AE19-62706E023703}">
                      <ahyp:hlinkClr xmlns:ahyp="http://schemas.microsoft.com/office/drawing/2018/hyperlinkcolor" val="tx"/>
                    </a:ext>
                  </a:extLst>
                </a:hlinkClick>
              </a:rPr>
              <a:t>pgai@minae.go.cr</a:t>
            </a:r>
            <a:r>
              <a:rPr lang="es-CR" sz="1867" b="1" dirty="0">
                <a:solidFill>
                  <a:srgbClr val="245178"/>
                </a:solidFill>
                <a:latin typeface="Myriad Pro" panose="020B0503030403020204" pitchFamily="34" charset="0"/>
              </a:rPr>
              <a:t> </a:t>
            </a:r>
          </a:p>
          <a:p>
            <a:pPr algn="ctr">
              <a:defRPr/>
            </a:pPr>
            <a:r>
              <a:rPr lang="es-CR" sz="1867" b="1" dirty="0">
                <a:solidFill>
                  <a:srgbClr val="245178"/>
                </a:solidFill>
                <a:latin typeface="Myriad Pro" panose="020B0503030403020204" pitchFamily="34" charset="0"/>
                <a:hlinkClick r:id="rId6">
                  <a:extLst>
                    <a:ext uri="{A12FA001-AC4F-418D-AE19-62706E023703}">
                      <ahyp:hlinkClr xmlns:ahyp="http://schemas.microsoft.com/office/drawing/2018/hyperlinkcolor" val="tx"/>
                    </a:ext>
                  </a:extLst>
                </a:hlinkClick>
              </a:rPr>
              <a:t>jcampos@minae.go.cr</a:t>
            </a:r>
            <a:endParaRPr lang="es-CR" sz="1867" b="1" dirty="0">
              <a:solidFill>
                <a:srgbClr val="245178"/>
              </a:solidFill>
              <a:latin typeface="Myriad Pro" panose="020B0503030403020204" pitchFamily="34" charset="0"/>
            </a:endParaRPr>
          </a:p>
          <a:p>
            <a:pPr algn="ctr">
              <a:defRPr/>
            </a:pPr>
            <a:r>
              <a:rPr lang="es-CR" sz="1867" b="1" dirty="0">
                <a:solidFill>
                  <a:srgbClr val="245178"/>
                </a:solidFill>
                <a:latin typeface="Myriad Pro" panose="020B0503030403020204" pitchFamily="34" charset="0"/>
                <a:hlinkClick r:id="rId7">
                  <a:extLst>
                    <a:ext uri="{A12FA001-AC4F-418D-AE19-62706E023703}">
                      <ahyp:hlinkClr xmlns:ahyp="http://schemas.microsoft.com/office/drawing/2018/hyperlinkcolor" val="tx"/>
                    </a:ext>
                  </a:extLst>
                </a:hlinkClick>
              </a:rPr>
              <a:t>durena@minae.go.cr</a:t>
            </a:r>
            <a:r>
              <a:rPr lang="es-CR" sz="1867" b="1" dirty="0">
                <a:solidFill>
                  <a:srgbClr val="245178"/>
                </a:solidFill>
                <a:latin typeface="Myriad Pro" panose="020B0503030403020204" pitchFamily="34" charset="0"/>
              </a:rPr>
              <a:t> </a:t>
            </a:r>
          </a:p>
        </p:txBody>
      </p:sp>
      <p:sp>
        <p:nvSpPr>
          <p:cNvPr id="12" name="Rectángulo redondeado 8">
            <a:extLst>
              <a:ext uri="{FF2B5EF4-FFF2-40B4-BE49-F238E27FC236}">
                <a16:creationId xmlns:a16="http://schemas.microsoft.com/office/drawing/2014/main" id="{BBC3B4FE-0310-4B0B-9FC7-CDB26A321450}"/>
              </a:ext>
            </a:extLst>
          </p:cNvPr>
          <p:cNvSpPr/>
          <p:nvPr/>
        </p:nvSpPr>
        <p:spPr>
          <a:xfrm>
            <a:off x="2588849" y="5802760"/>
            <a:ext cx="5889080" cy="865937"/>
          </a:xfrm>
          <a:prstGeom prst="roundRect">
            <a:avLst/>
          </a:prstGeom>
          <a:solidFill>
            <a:srgbClr val="EBE9E1"/>
          </a:solidFill>
          <a:ln w="19050">
            <a:solidFill>
              <a:srgbClr val="245178"/>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867" b="1" dirty="0">
                <a:solidFill>
                  <a:srgbClr val="245178"/>
                </a:solidFill>
              </a:rPr>
              <a:t>Momento de entrega: </a:t>
            </a:r>
          </a:p>
          <a:p>
            <a:pPr algn="ctr">
              <a:defRPr/>
            </a:pPr>
            <a:r>
              <a:rPr lang="es-ES" sz="1867" dirty="0">
                <a:solidFill>
                  <a:srgbClr val="245178"/>
                </a:solidFill>
              </a:rPr>
              <a:t>Durante el mes de marzo de cada año.</a:t>
            </a:r>
            <a:endParaRPr lang="es-CR" sz="1867" dirty="0">
              <a:solidFill>
                <a:srgbClr val="245178"/>
              </a:solidFill>
            </a:endParaRPr>
          </a:p>
        </p:txBody>
      </p:sp>
      <p:sp>
        <p:nvSpPr>
          <p:cNvPr id="14" name="CuadroTexto 13">
            <a:extLst>
              <a:ext uri="{FF2B5EF4-FFF2-40B4-BE49-F238E27FC236}">
                <a16:creationId xmlns:a16="http://schemas.microsoft.com/office/drawing/2014/main" id="{67B2BEFB-9F56-406F-943C-356CBF9583F1}"/>
              </a:ext>
            </a:extLst>
          </p:cNvPr>
          <p:cNvSpPr txBox="1"/>
          <p:nvPr/>
        </p:nvSpPr>
        <p:spPr>
          <a:xfrm>
            <a:off x="4036907" y="159495"/>
            <a:ext cx="7144899"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Plantilla de Informe</a:t>
            </a:r>
          </a:p>
        </p:txBody>
      </p:sp>
      <p:sp>
        <p:nvSpPr>
          <p:cNvPr id="15" name="CuadroTexto 14">
            <a:extLst>
              <a:ext uri="{FF2B5EF4-FFF2-40B4-BE49-F238E27FC236}">
                <a16:creationId xmlns:a16="http://schemas.microsoft.com/office/drawing/2014/main" id="{2049886B-1666-4D6D-90AA-574ACF061860}"/>
              </a:ext>
            </a:extLst>
          </p:cNvPr>
          <p:cNvSpPr txBox="1"/>
          <p:nvPr/>
        </p:nvSpPr>
        <p:spPr>
          <a:xfrm>
            <a:off x="1692106" y="941588"/>
            <a:ext cx="9235537" cy="379656"/>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defRPr/>
            </a:pPr>
            <a:r>
              <a:rPr lang="es-MX" sz="1867" b="1" dirty="0">
                <a:latin typeface="Myriad Pro" panose="020B0503030403020204" pitchFamily="34" charset="0"/>
              </a:rPr>
              <a:t>IX. Responsable del Informe</a:t>
            </a:r>
            <a:endParaRPr lang="es-CR" sz="1867" b="1" dirty="0">
              <a:latin typeface="Myriad Pro" panose="020B0503030403020204" pitchFamily="34" charset="0"/>
            </a:endParaRPr>
          </a:p>
        </p:txBody>
      </p:sp>
      <p:grpSp>
        <p:nvGrpSpPr>
          <p:cNvPr id="35" name="Grupo 34">
            <a:extLst>
              <a:ext uri="{FF2B5EF4-FFF2-40B4-BE49-F238E27FC236}">
                <a16:creationId xmlns:a16="http://schemas.microsoft.com/office/drawing/2014/main" id="{A7D04300-268C-4FB3-9A12-72102B8EF747}"/>
              </a:ext>
            </a:extLst>
          </p:cNvPr>
          <p:cNvGrpSpPr/>
          <p:nvPr/>
        </p:nvGrpSpPr>
        <p:grpSpPr>
          <a:xfrm>
            <a:off x="1041540" y="2091272"/>
            <a:ext cx="8731979" cy="2095016"/>
            <a:chOff x="781155" y="1588773"/>
            <a:chExt cx="6548984" cy="1571262"/>
          </a:xfrm>
        </p:grpSpPr>
        <p:grpSp>
          <p:nvGrpSpPr>
            <p:cNvPr id="24" name="Grupo 23">
              <a:extLst>
                <a:ext uri="{FF2B5EF4-FFF2-40B4-BE49-F238E27FC236}">
                  <a16:creationId xmlns:a16="http://schemas.microsoft.com/office/drawing/2014/main" id="{4399BEFF-BB17-4FF5-9B6F-7D94F14AC60B}"/>
                </a:ext>
              </a:extLst>
            </p:cNvPr>
            <p:cNvGrpSpPr/>
            <p:nvPr/>
          </p:nvGrpSpPr>
          <p:grpSpPr>
            <a:xfrm>
              <a:off x="781155" y="1588773"/>
              <a:ext cx="2913684" cy="1571262"/>
              <a:chOff x="781155" y="1829317"/>
              <a:chExt cx="3289618" cy="1925736"/>
            </a:xfrm>
            <a:effectLst>
              <a:outerShdw blurRad="50800" dist="38100" dir="5400000" algn="t" rotWithShape="0">
                <a:prstClr val="black">
                  <a:alpha val="40000"/>
                </a:prstClr>
              </a:outerShdw>
            </a:effectLst>
          </p:grpSpPr>
          <p:sp>
            <p:nvSpPr>
              <p:cNvPr id="16" name="Flecha: a la derecha 15">
                <a:extLst>
                  <a:ext uri="{FF2B5EF4-FFF2-40B4-BE49-F238E27FC236}">
                    <a16:creationId xmlns:a16="http://schemas.microsoft.com/office/drawing/2014/main" id="{7782939E-9DDF-4EF0-BE13-881BA4AD18BF}"/>
                  </a:ext>
                </a:extLst>
              </p:cNvPr>
              <p:cNvSpPr/>
              <p:nvPr/>
            </p:nvSpPr>
            <p:spPr>
              <a:xfrm flipH="1">
                <a:off x="781155" y="1829317"/>
                <a:ext cx="3289618" cy="1925736"/>
              </a:xfrm>
              <a:prstGeom prst="rightArrow">
                <a:avLst>
                  <a:gd name="adj1" fmla="val 50000"/>
                  <a:gd name="adj2" fmla="val 52971"/>
                </a:avLst>
              </a:prstGeom>
              <a:solidFill>
                <a:srgbClr val="08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7" name="CuadroTexto 16">
                <a:extLst>
                  <a:ext uri="{FF2B5EF4-FFF2-40B4-BE49-F238E27FC236}">
                    <a16:creationId xmlns:a16="http://schemas.microsoft.com/office/drawing/2014/main" id="{0165B6B1-68EB-4D11-B37E-FA0DF32586EB}"/>
                  </a:ext>
                </a:extLst>
              </p:cNvPr>
              <p:cNvSpPr txBox="1"/>
              <p:nvPr/>
            </p:nvSpPr>
            <p:spPr>
              <a:xfrm>
                <a:off x="1126839" y="2401202"/>
                <a:ext cx="2943934" cy="797978"/>
              </a:xfrm>
              <a:prstGeom prst="rect">
                <a:avLst/>
              </a:prstGeom>
              <a:noFill/>
            </p:spPr>
            <p:txBody>
              <a:bodyPr wrap="square" rtlCol="0">
                <a:spAutoFit/>
              </a:bodyPr>
              <a:lstStyle/>
              <a:p>
                <a:pPr algn="ctr">
                  <a:lnSpc>
                    <a:spcPct val="90000"/>
                  </a:lnSpc>
                </a:pPr>
                <a:r>
                  <a:rPr lang="es-CR" sz="1867" dirty="0">
                    <a:solidFill>
                      <a:schemeClr val="bg1"/>
                    </a:solidFill>
                    <a:latin typeface="Myriad Pro" panose="020B0503030403020204" pitchFamily="34" charset="0"/>
                  </a:rPr>
                  <a:t>Firmado por el Coordinador de la Comisión Institucional del PGAI.</a:t>
                </a:r>
              </a:p>
            </p:txBody>
          </p:sp>
        </p:grpSp>
        <p:grpSp>
          <p:nvGrpSpPr>
            <p:cNvPr id="25" name="Grupo 24">
              <a:extLst>
                <a:ext uri="{FF2B5EF4-FFF2-40B4-BE49-F238E27FC236}">
                  <a16:creationId xmlns:a16="http://schemas.microsoft.com/office/drawing/2014/main" id="{F86B720B-B830-4957-A257-34CDC004FBAF}"/>
                </a:ext>
              </a:extLst>
            </p:cNvPr>
            <p:cNvGrpSpPr/>
            <p:nvPr/>
          </p:nvGrpSpPr>
          <p:grpSpPr>
            <a:xfrm>
              <a:off x="4416456" y="1588773"/>
              <a:ext cx="2913683" cy="1571262"/>
              <a:chOff x="4145096" y="1829317"/>
              <a:chExt cx="3289617" cy="1925736"/>
            </a:xfrm>
            <a:solidFill>
              <a:schemeClr val="accent4"/>
            </a:solidFill>
            <a:effectLst>
              <a:outerShdw blurRad="50800" dist="38100" dir="5400000" algn="t" rotWithShape="0">
                <a:prstClr val="black">
                  <a:alpha val="40000"/>
                </a:prstClr>
              </a:outerShdw>
            </a:effectLst>
          </p:grpSpPr>
          <p:sp>
            <p:nvSpPr>
              <p:cNvPr id="22" name="Flecha: a la derecha 21">
                <a:extLst>
                  <a:ext uri="{FF2B5EF4-FFF2-40B4-BE49-F238E27FC236}">
                    <a16:creationId xmlns:a16="http://schemas.microsoft.com/office/drawing/2014/main" id="{69787F8D-F4A5-4955-9514-0D98AAC7095B}"/>
                  </a:ext>
                </a:extLst>
              </p:cNvPr>
              <p:cNvSpPr/>
              <p:nvPr/>
            </p:nvSpPr>
            <p:spPr>
              <a:xfrm>
                <a:off x="4145096" y="1829317"/>
                <a:ext cx="3289617" cy="1925736"/>
              </a:xfrm>
              <a:prstGeom prst="rightArrow">
                <a:avLst>
                  <a:gd name="adj1" fmla="val 50000"/>
                  <a:gd name="adj2" fmla="val 525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23" name="CuadroTexto 22">
                <a:extLst>
                  <a:ext uri="{FF2B5EF4-FFF2-40B4-BE49-F238E27FC236}">
                    <a16:creationId xmlns:a16="http://schemas.microsoft.com/office/drawing/2014/main" id="{AFC11538-C928-4682-979C-B3D9DE90F933}"/>
                  </a:ext>
                </a:extLst>
              </p:cNvPr>
              <p:cNvSpPr txBox="1"/>
              <p:nvPr/>
            </p:nvSpPr>
            <p:spPr>
              <a:xfrm>
                <a:off x="4145096" y="2473569"/>
                <a:ext cx="2546261" cy="613084"/>
              </a:xfrm>
              <a:prstGeom prst="rect">
                <a:avLst/>
              </a:prstGeom>
              <a:noFill/>
            </p:spPr>
            <p:txBody>
              <a:bodyPr wrap="square" rtlCol="0">
                <a:spAutoFit/>
              </a:bodyPr>
              <a:lstStyle/>
              <a:p>
                <a:pPr algn="ctr"/>
                <a:r>
                  <a:rPr lang="es-CR" sz="1867" dirty="0">
                    <a:solidFill>
                      <a:srgbClr val="245178"/>
                    </a:solidFill>
                    <a:latin typeface="Myriad Pro" panose="020B0503030403020204" pitchFamily="34" charset="0"/>
                  </a:rPr>
                  <a:t>Firmado por el </a:t>
                </a:r>
              </a:p>
              <a:p>
                <a:pPr algn="ctr"/>
                <a:r>
                  <a:rPr lang="es-CR" sz="1867" dirty="0">
                    <a:solidFill>
                      <a:srgbClr val="245178"/>
                    </a:solidFill>
                    <a:latin typeface="Myriad Pro" panose="020B0503030403020204" pitchFamily="34" charset="0"/>
                  </a:rPr>
                  <a:t>máximo jerarca.</a:t>
                </a:r>
              </a:p>
            </p:txBody>
          </p:sp>
        </p:grpSp>
      </p:grpSp>
      <p:grpSp>
        <p:nvGrpSpPr>
          <p:cNvPr id="36" name="Grupo 35">
            <a:extLst>
              <a:ext uri="{FF2B5EF4-FFF2-40B4-BE49-F238E27FC236}">
                <a16:creationId xmlns:a16="http://schemas.microsoft.com/office/drawing/2014/main" id="{DAB7BC33-4013-4F40-B71B-6EFE28995EEE}"/>
              </a:ext>
            </a:extLst>
          </p:cNvPr>
          <p:cNvGrpSpPr/>
          <p:nvPr/>
        </p:nvGrpSpPr>
        <p:grpSpPr>
          <a:xfrm>
            <a:off x="8477929" y="4763514"/>
            <a:ext cx="3081112" cy="1472213"/>
            <a:chOff x="6358447" y="3572635"/>
            <a:chExt cx="2310834" cy="1104160"/>
          </a:xfrm>
        </p:grpSpPr>
        <p:cxnSp>
          <p:nvCxnSpPr>
            <p:cNvPr id="30" name="Conector: angular 29">
              <a:extLst>
                <a:ext uri="{FF2B5EF4-FFF2-40B4-BE49-F238E27FC236}">
                  <a16:creationId xmlns:a16="http://schemas.microsoft.com/office/drawing/2014/main" id="{1B0181CB-C548-46AD-ADFC-64F52D545D01}"/>
                </a:ext>
              </a:extLst>
            </p:cNvPr>
            <p:cNvCxnSpPr>
              <a:cxnSpLocks/>
              <a:endCxn id="12" idx="3"/>
            </p:cNvCxnSpPr>
            <p:nvPr/>
          </p:nvCxnSpPr>
          <p:spPr>
            <a:xfrm rot="10800000" flipV="1">
              <a:off x="6358447" y="3905750"/>
              <a:ext cx="843916" cy="771045"/>
            </a:xfrm>
            <a:prstGeom prst="bentConnector3">
              <a:avLst>
                <a:gd name="adj1" fmla="val 56421"/>
              </a:avLst>
            </a:prstGeom>
            <a:ln w="19050">
              <a:solidFill>
                <a:srgbClr val="245178"/>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8" name="Grupo 27">
              <a:extLst>
                <a:ext uri="{FF2B5EF4-FFF2-40B4-BE49-F238E27FC236}">
                  <a16:creationId xmlns:a16="http://schemas.microsoft.com/office/drawing/2014/main" id="{92588443-B0F5-4104-A618-75FBDE2FA09F}"/>
                </a:ext>
              </a:extLst>
            </p:cNvPr>
            <p:cNvGrpSpPr/>
            <p:nvPr/>
          </p:nvGrpSpPr>
          <p:grpSpPr>
            <a:xfrm>
              <a:off x="6976408" y="3572635"/>
              <a:ext cx="1692873" cy="570146"/>
              <a:chOff x="6807200" y="3467947"/>
              <a:chExt cx="1692873" cy="570146"/>
            </a:xfrm>
            <a:effectLst>
              <a:outerShdw blurRad="50800" dist="38100" dir="5400000" algn="t" rotWithShape="0">
                <a:prstClr val="black">
                  <a:alpha val="40000"/>
                </a:prstClr>
              </a:outerShdw>
            </a:effectLst>
          </p:grpSpPr>
          <p:sp>
            <p:nvSpPr>
              <p:cNvPr id="26" name="Rectángulo: esquinas redondeadas 25">
                <a:extLst>
                  <a:ext uri="{FF2B5EF4-FFF2-40B4-BE49-F238E27FC236}">
                    <a16:creationId xmlns:a16="http://schemas.microsoft.com/office/drawing/2014/main" id="{74528D37-7349-42A1-9B91-DE9BF188C85C}"/>
                  </a:ext>
                </a:extLst>
              </p:cNvPr>
              <p:cNvSpPr/>
              <p:nvPr/>
            </p:nvSpPr>
            <p:spPr>
              <a:xfrm>
                <a:off x="6807200" y="3467947"/>
                <a:ext cx="1692873" cy="570146"/>
              </a:xfrm>
              <a:prstGeom prst="roundRect">
                <a:avLst/>
              </a:prstGeom>
              <a:solidFill>
                <a:srgbClr val="245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7" name="CuadroTexto 26">
                <a:extLst>
                  <a:ext uri="{FF2B5EF4-FFF2-40B4-BE49-F238E27FC236}">
                    <a16:creationId xmlns:a16="http://schemas.microsoft.com/office/drawing/2014/main" id="{B3F46983-44C0-4580-B069-77B340F7A977}"/>
                  </a:ext>
                </a:extLst>
              </p:cNvPr>
              <p:cNvSpPr txBox="1"/>
              <p:nvPr/>
            </p:nvSpPr>
            <p:spPr>
              <a:xfrm>
                <a:off x="6925019" y="3568354"/>
                <a:ext cx="1457234" cy="346249"/>
              </a:xfrm>
              <a:prstGeom prst="rect">
                <a:avLst/>
              </a:prstGeom>
              <a:noFill/>
            </p:spPr>
            <p:txBody>
              <a:bodyPr wrap="square" rtlCol="0">
                <a:spAutoFit/>
              </a:bodyPr>
              <a:lstStyle/>
              <a:p>
                <a:r>
                  <a:rPr lang="es-CR" sz="2400" dirty="0">
                    <a:solidFill>
                      <a:prstClr val="white"/>
                    </a:solidFill>
                  </a:rPr>
                  <a:t>Directriz 011</a:t>
                </a:r>
              </a:p>
            </p:txBody>
          </p:sp>
        </p:grpSp>
      </p:grpSp>
    </p:spTree>
    <p:extLst>
      <p:ext uri="{BB962C8B-B14F-4D97-AF65-F5344CB8AC3E}">
        <p14:creationId xmlns:p14="http://schemas.microsoft.com/office/powerpoint/2010/main" val="27705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1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right)">
                                      <p:cBhvr>
                                        <p:cTn id="3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3448595"/>
            <a:ext cx="12192000" cy="3231604"/>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3" name="CuadroTexto 2">
            <a:extLst>
              <a:ext uri="{FF2B5EF4-FFF2-40B4-BE49-F238E27FC236}">
                <a16:creationId xmlns:a16="http://schemas.microsoft.com/office/drawing/2014/main" id="{146B00CA-BCAD-462D-9E86-2B0B8117A82F}"/>
              </a:ext>
            </a:extLst>
          </p:cNvPr>
          <p:cNvSpPr txBox="1"/>
          <p:nvPr/>
        </p:nvSpPr>
        <p:spPr>
          <a:xfrm>
            <a:off x="4145280" y="123372"/>
            <a:ext cx="7036525"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Errores Comunes</a:t>
            </a:r>
          </a:p>
        </p:txBody>
      </p:sp>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14" name="Llamada de flecha hacia arriba 13">
            <a:extLst>
              <a:ext uri="{FF2B5EF4-FFF2-40B4-BE49-F238E27FC236}">
                <a16:creationId xmlns:a16="http://schemas.microsoft.com/office/drawing/2014/main" id="{1FFCB0F1-4B6A-48C6-86DA-B132B8908719}"/>
              </a:ext>
            </a:extLst>
          </p:cNvPr>
          <p:cNvSpPr/>
          <p:nvPr/>
        </p:nvSpPr>
        <p:spPr>
          <a:xfrm>
            <a:off x="2428402" y="1951465"/>
            <a:ext cx="4886799" cy="1356471"/>
          </a:xfrm>
          <a:prstGeom prst="upArrowCallout">
            <a:avLst>
              <a:gd name="adj1" fmla="val 56958"/>
              <a:gd name="adj2" fmla="val 45639"/>
              <a:gd name="adj3" fmla="val 25000"/>
              <a:gd name="adj4" fmla="val 64977"/>
            </a:avLst>
          </a:prstGeom>
          <a:solidFill>
            <a:schemeClr val="accent2"/>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467" dirty="0">
                <a:solidFill>
                  <a:prstClr val="white"/>
                </a:solidFill>
                <a:latin typeface="Myriad Pro" panose="020B0503030403020204" pitchFamily="34" charset="0"/>
              </a:rPr>
              <a:t>La única excepción de colocar valores en esta columna sucedería para el primer año de implementación cuando no se tienen históricos de los consumos.</a:t>
            </a:r>
          </a:p>
        </p:txBody>
      </p:sp>
      <p:grpSp>
        <p:nvGrpSpPr>
          <p:cNvPr id="20" name="Grupo 19">
            <a:extLst>
              <a:ext uri="{FF2B5EF4-FFF2-40B4-BE49-F238E27FC236}">
                <a16:creationId xmlns:a16="http://schemas.microsoft.com/office/drawing/2014/main" id="{25D5DE26-9C95-4A0E-B6E4-445E44DD5283}"/>
              </a:ext>
            </a:extLst>
          </p:cNvPr>
          <p:cNvGrpSpPr/>
          <p:nvPr/>
        </p:nvGrpSpPr>
        <p:grpSpPr>
          <a:xfrm>
            <a:off x="1562543" y="1292796"/>
            <a:ext cx="9384413" cy="586287"/>
            <a:chOff x="444499" y="3856789"/>
            <a:chExt cx="7038310" cy="439715"/>
          </a:xfrm>
        </p:grpSpPr>
        <p:sp>
          <p:nvSpPr>
            <p:cNvPr id="21" name="CuadroTexto 20">
              <a:extLst>
                <a:ext uri="{FF2B5EF4-FFF2-40B4-BE49-F238E27FC236}">
                  <a16:creationId xmlns:a16="http://schemas.microsoft.com/office/drawing/2014/main" id="{FADE5FB1-6CCF-4C5E-B30F-42782D607970}"/>
                </a:ext>
              </a:extLst>
            </p:cNvPr>
            <p:cNvSpPr txBox="1"/>
            <p:nvPr/>
          </p:nvSpPr>
          <p:spPr>
            <a:xfrm>
              <a:off x="1093893" y="3857923"/>
              <a:ext cx="6388916" cy="438581"/>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s-CR" sz="1600" dirty="0">
                  <a:solidFill>
                    <a:schemeClr val="bg1"/>
                  </a:solidFill>
                </a:rPr>
                <a:t>En la Matriz de Avance no se colocan los valores de los indicadores de referencia o existe confusión en cual emplear durante los años de implementación.</a:t>
              </a:r>
            </a:p>
          </p:txBody>
        </p:sp>
        <p:sp>
          <p:nvSpPr>
            <p:cNvPr id="22" name="Flecha derecha 12">
              <a:extLst>
                <a:ext uri="{FF2B5EF4-FFF2-40B4-BE49-F238E27FC236}">
                  <a16:creationId xmlns:a16="http://schemas.microsoft.com/office/drawing/2014/main" id="{06B9C408-CB07-4D53-B046-4E698F7649EE}"/>
                </a:ext>
              </a:extLst>
            </p:cNvPr>
            <p:cNvSpPr/>
            <p:nvPr/>
          </p:nvSpPr>
          <p:spPr>
            <a:xfrm>
              <a:off x="444499" y="3856789"/>
              <a:ext cx="536009" cy="430887"/>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1</a:t>
              </a:r>
            </a:p>
          </p:txBody>
        </p:sp>
      </p:grpSp>
      <p:grpSp>
        <p:nvGrpSpPr>
          <p:cNvPr id="23" name="Grupo 22">
            <a:extLst>
              <a:ext uri="{FF2B5EF4-FFF2-40B4-BE49-F238E27FC236}">
                <a16:creationId xmlns:a16="http://schemas.microsoft.com/office/drawing/2014/main" id="{BC2CB88F-D500-477D-8E64-A33BE3A54023}"/>
              </a:ext>
            </a:extLst>
          </p:cNvPr>
          <p:cNvGrpSpPr/>
          <p:nvPr/>
        </p:nvGrpSpPr>
        <p:grpSpPr>
          <a:xfrm>
            <a:off x="1562543" y="3619331"/>
            <a:ext cx="9384415" cy="852636"/>
            <a:chOff x="444500" y="4109265"/>
            <a:chExt cx="7038311" cy="639477"/>
          </a:xfrm>
        </p:grpSpPr>
        <p:sp>
          <p:nvSpPr>
            <p:cNvPr id="24" name="CuadroTexto 23">
              <a:extLst>
                <a:ext uri="{FF2B5EF4-FFF2-40B4-BE49-F238E27FC236}">
                  <a16:creationId xmlns:a16="http://schemas.microsoft.com/office/drawing/2014/main" id="{F14D4082-B16E-4A83-A567-E100E26D2312}"/>
                </a:ext>
              </a:extLst>
            </p:cNvPr>
            <p:cNvSpPr txBox="1"/>
            <p:nvPr/>
          </p:nvSpPr>
          <p:spPr>
            <a:xfrm>
              <a:off x="1093893" y="4125494"/>
              <a:ext cx="6388918" cy="623248"/>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600" dirty="0">
                  <a:solidFill>
                    <a:srgbClr val="245178"/>
                  </a:solidFill>
                </a:rPr>
                <a:t>En la Matriz de Avance no se colocan la mayoría de las acciones que se reportan no son las que se indican en el plan acción original y tampoco la mayoría que se reportan durante las inspecciones de campo.</a:t>
              </a:r>
            </a:p>
          </p:txBody>
        </p:sp>
        <p:sp>
          <p:nvSpPr>
            <p:cNvPr id="25" name="Flecha derecha 13">
              <a:extLst>
                <a:ext uri="{FF2B5EF4-FFF2-40B4-BE49-F238E27FC236}">
                  <a16:creationId xmlns:a16="http://schemas.microsoft.com/office/drawing/2014/main" id="{B34136BD-A50D-4C0E-8A2F-0E98F8BBCD7E}"/>
                </a:ext>
              </a:extLst>
            </p:cNvPr>
            <p:cNvSpPr/>
            <p:nvPr/>
          </p:nvSpPr>
          <p:spPr>
            <a:xfrm>
              <a:off x="444500" y="4109265"/>
              <a:ext cx="536008" cy="430888"/>
            </a:xfrm>
            <a:prstGeom prst="rightArrow">
              <a:avLst/>
            </a:prstGeom>
            <a:solidFill>
              <a:schemeClr val="accent4"/>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srgbClr val="245178"/>
                  </a:solidFill>
                  <a:latin typeface="Myriad Pro" panose="020B0503030403020204" pitchFamily="34" charset="0"/>
                </a:rPr>
                <a:t>2</a:t>
              </a:r>
            </a:p>
          </p:txBody>
        </p:sp>
      </p:grpSp>
      <p:sp>
        <p:nvSpPr>
          <p:cNvPr id="27" name="Llamada de flecha hacia arriba 13">
            <a:extLst>
              <a:ext uri="{FF2B5EF4-FFF2-40B4-BE49-F238E27FC236}">
                <a16:creationId xmlns:a16="http://schemas.microsoft.com/office/drawing/2014/main" id="{D60961D7-CDFB-4839-86EE-C2677183BF44}"/>
              </a:ext>
            </a:extLst>
          </p:cNvPr>
          <p:cNvSpPr/>
          <p:nvPr/>
        </p:nvSpPr>
        <p:spPr>
          <a:xfrm>
            <a:off x="7463246" y="1951465"/>
            <a:ext cx="3483711" cy="1356471"/>
          </a:xfrm>
          <a:prstGeom prst="upArrowCallout">
            <a:avLst>
              <a:gd name="adj1" fmla="val 56958"/>
              <a:gd name="adj2" fmla="val 45639"/>
              <a:gd name="adj3" fmla="val 25000"/>
              <a:gd name="adj4" fmla="val 64977"/>
            </a:avLst>
          </a:prstGeom>
          <a:solidFill>
            <a:schemeClr val="accent2"/>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rPr>
              <a:t>No se puede calcular % de cumplimiento de las metas.</a:t>
            </a:r>
          </a:p>
        </p:txBody>
      </p:sp>
      <p:grpSp>
        <p:nvGrpSpPr>
          <p:cNvPr id="31" name="Grupo 30">
            <a:extLst>
              <a:ext uri="{FF2B5EF4-FFF2-40B4-BE49-F238E27FC236}">
                <a16:creationId xmlns:a16="http://schemas.microsoft.com/office/drawing/2014/main" id="{545A094A-BEC9-48D9-828F-1AC2431A2F39}"/>
              </a:ext>
            </a:extLst>
          </p:cNvPr>
          <p:cNvGrpSpPr/>
          <p:nvPr/>
        </p:nvGrpSpPr>
        <p:grpSpPr>
          <a:xfrm>
            <a:off x="4045939" y="4563975"/>
            <a:ext cx="4822613" cy="1356471"/>
            <a:chOff x="3034454" y="3810184"/>
            <a:chExt cx="3616960" cy="1017353"/>
          </a:xfrm>
          <a:solidFill>
            <a:schemeClr val="accent2"/>
          </a:solidFill>
        </p:grpSpPr>
        <p:sp>
          <p:nvSpPr>
            <p:cNvPr id="28" name="Llamada de flecha hacia arriba 13">
              <a:extLst>
                <a:ext uri="{FF2B5EF4-FFF2-40B4-BE49-F238E27FC236}">
                  <a16:creationId xmlns:a16="http://schemas.microsoft.com/office/drawing/2014/main" id="{9D41867B-5008-42B6-9410-40DFFA6E16A8}"/>
                </a:ext>
              </a:extLst>
            </p:cNvPr>
            <p:cNvSpPr/>
            <p:nvPr/>
          </p:nvSpPr>
          <p:spPr>
            <a:xfrm>
              <a:off x="3034454" y="3810184"/>
              <a:ext cx="3616960" cy="1017353"/>
            </a:xfrm>
            <a:prstGeom prst="upArrowCallout">
              <a:avLst>
                <a:gd name="adj1" fmla="val 56958"/>
                <a:gd name="adj2" fmla="val 47636"/>
                <a:gd name="adj3" fmla="val 37650"/>
                <a:gd name="adj4" fmla="val 46335"/>
              </a:avLst>
            </a:prstGeom>
            <a:grp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rPr>
                <a:t>PGAI 		Instrumento de planificación.</a:t>
              </a:r>
            </a:p>
          </p:txBody>
        </p:sp>
        <p:cxnSp>
          <p:nvCxnSpPr>
            <p:cNvPr id="30" name="Conector recto de flecha 29">
              <a:extLst>
                <a:ext uri="{FF2B5EF4-FFF2-40B4-BE49-F238E27FC236}">
                  <a16:creationId xmlns:a16="http://schemas.microsoft.com/office/drawing/2014/main" id="{3C5EC220-89B5-4A33-8999-C75144BC57DF}"/>
                </a:ext>
              </a:extLst>
            </p:cNvPr>
            <p:cNvCxnSpPr/>
            <p:nvPr/>
          </p:nvCxnSpPr>
          <p:spPr>
            <a:xfrm>
              <a:off x="3860800" y="4592320"/>
              <a:ext cx="480907" cy="0"/>
            </a:xfrm>
            <a:prstGeom prst="straightConnector1">
              <a:avLst/>
            </a:prstGeom>
            <a:grpFill/>
            <a:ln w="28575">
              <a:solidFill>
                <a:srgbClr val="24517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56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1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6" name="Rectángulo 5">
            <a:extLst>
              <a:ext uri="{FF2B5EF4-FFF2-40B4-BE49-F238E27FC236}">
                <a16:creationId xmlns:a16="http://schemas.microsoft.com/office/drawing/2014/main" id="{2EB4C4E0-0CEA-44D5-BD49-316B4CA3DEBC}"/>
              </a:ext>
            </a:extLst>
          </p:cNvPr>
          <p:cNvSpPr/>
          <p:nvPr/>
        </p:nvSpPr>
        <p:spPr>
          <a:xfrm>
            <a:off x="0" y="3448595"/>
            <a:ext cx="12192000" cy="3231604"/>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8" name="CuadroTexto 7">
            <a:extLst>
              <a:ext uri="{FF2B5EF4-FFF2-40B4-BE49-F238E27FC236}">
                <a16:creationId xmlns:a16="http://schemas.microsoft.com/office/drawing/2014/main" id="{3098D503-001C-4B7B-BD5E-09480B7ABF60}"/>
              </a:ext>
            </a:extLst>
          </p:cNvPr>
          <p:cNvSpPr txBox="1"/>
          <p:nvPr/>
        </p:nvSpPr>
        <p:spPr>
          <a:xfrm>
            <a:off x="4145280" y="123372"/>
            <a:ext cx="7036525"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Errores Comunes</a:t>
            </a:r>
          </a:p>
        </p:txBody>
      </p:sp>
      <p:grpSp>
        <p:nvGrpSpPr>
          <p:cNvPr id="9" name="Grupo 8">
            <a:extLst>
              <a:ext uri="{FF2B5EF4-FFF2-40B4-BE49-F238E27FC236}">
                <a16:creationId xmlns:a16="http://schemas.microsoft.com/office/drawing/2014/main" id="{7A560FF6-45CE-456F-B030-9B0A7658CAD8}"/>
              </a:ext>
            </a:extLst>
          </p:cNvPr>
          <p:cNvGrpSpPr/>
          <p:nvPr/>
        </p:nvGrpSpPr>
        <p:grpSpPr>
          <a:xfrm>
            <a:off x="1562543" y="1271172"/>
            <a:ext cx="9384413" cy="574516"/>
            <a:chOff x="1015184" y="1058891"/>
            <a:chExt cx="7038310" cy="430887"/>
          </a:xfrm>
        </p:grpSpPr>
        <p:sp>
          <p:nvSpPr>
            <p:cNvPr id="10" name="Rectángulo 9">
              <a:extLst>
                <a:ext uri="{FF2B5EF4-FFF2-40B4-BE49-F238E27FC236}">
                  <a16:creationId xmlns:a16="http://schemas.microsoft.com/office/drawing/2014/main" id="{2E90A3F6-85EE-44C7-92EA-8124338E6AB6}"/>
                </a:ext>
              </a:extLst>
            </p:cNvPr>
            <p:cNvSpPr/>
            <p:nvPr/>
          </p:nvSpPr>
          <p:spPr>
            <a:xfrm>
              <a:off x="1664578" y="1147819"/>
              <a:ext cx="6388916" cy="253915"/>
            </a:xfrm>
            <a:prstGeom prst="rect">
              <a:avLst/>
            </a:prstGeom>
            <a:solidFill>
              <a:srgbClr val="7086A4"/>
            </a:solidFill>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600" dirty="0">
                  <a:solidFill>
                    <a:prstClr val="white"/>
                  </a:solidFill>
                  <a:latin typeface="Myriad Pro" panose="020B0503030403020204" pitchFamily="34" charset="0"/>
                </a:rPr>
                <a:t>En la Matriz de Avance no se colocan los valores de los indicadores actuales.</a:t>
              </a:r>
            </a:p>
          </p:txBody>
        </p:sp>
        <p:sp>
          <p:nvSpPr>
            <p:cNvPr id="11" name="Flecha derecha 8">
              <a:extLst>
                <a:ext uri="{FF2B5EF4-FFF2-40B4-BE49-F238E27FC236}">
                  <a16:creationId xmlns:a16="http://schemas.microsoft.com/office/drawing/2014/main" id="{BE56CE7E-E9B3-4475-AD03-977E9247FC2C}"/>
                </a:ext>
              </a:extLst>
            </p:cNvPr>
            <p:cNvSpPr/>
            <p:nvPr/>
          </p:nvSpPr>
          <p:spPr>
            <a:xfrm>
              <a:off x="1015184" y="1058891"/>
              <a:ext cx="536009" cy="430887"/>
            </a:xfrm>
            <a:prstGeom prst="rightArrow">
              <a:avLst/>
            </a:prstGeom>
            <a:solidFill>
              <a:srgbClr val="7086A4"/>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3</a:t>
              </a:r>
            </a:p>
          </p:txBody>
        </p:sp>
      </p:grpSp>
      <p:grpSp>
        <p:nvGrpSpPr>
          <p:cNvPr id="12" name="Grupo 11">
            <a:extLst>
              <a:ext uri="{FF2B5EF4-FFF2-40B4-BE49-F238E27FC236}">
                <a16:creationId xmlns:a16="http://schemas.microsoft.com/office/drawing/2014/main" id="{C69437EB-E81C-4D30-99AA-BA15E7EED431}"/>
              </a:ext>
            </a:extLst>
          </p:cNvPr>
          <p:cNvGrpSpPr/>
          <p:nvPr/>
        </p:nvGrpSpPr>
        <p:grpSpPr>
          <a:xfrm>
            <a:off x="1562543" y="3802196"/>
            <a:ext cx="9384413" cy="586287"/>
            <a:chOff x="444499" y="3856789"/>
            <a:chExt cx="7038310" cy="439715"/>
          </a:xfrm>
        </p:grpSpPr>
        <p:sp>
          <p:nvSpPr>
            <p:cNvPr id="13" name="CuadroTexto 12">
              <a:extLst>
                <a:ext uri="{FF2B5EF4-FFF2-40B4-BE49-F238E27FC236}">
                  <a16:creationId xmlns:a16="http://schemas.microsoft.com/office/drawing/2014/main" id="{5B2AE892-92AC-4AAB-BFF5-EB0CB1A7B582}"/>
                </a:ext>
              </a:extLst>
            </p:cNvPr>
            <p:cNvSpPr txBox="1"/>
            <p:nvPr/>
          </p:nvSpPr>
          <p:spPr>
            <a:xfrm>
              <a:off x="1093893" y="3857923"/>
              <a:ext cx="6388916" cy="438581"/>
            </a:xfrm>
            <a:prstGeom prst="rect">
              <a:avLst/>
            </a:prstGeom>
            <a:solidFill>
              <a:srgbClr val="895A05"/>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s-CR" sz="1600" dirty="0">
                  <a:solidFill>
                    <a:schemeClr val="bg1"/>
                  </a:solidFill>
                  <a:latin typeface="Myriad Pro" panose="020B0503030403020204" pitchFamily="34" charset="0"/>
                </a:rPr>
                <a:t>En la Matriz de Avance no se colocan los valores de los indicadores de referencia o existe confusión en cual emplear durante los años de implementación.</a:t>
              </a:r>
            </a:p>
          </p:txBody>
        </p:sp>
        <p:sp>
          <p:nvSpPr>
            <p:cNvPr id="14" name="Flecha derecha 12">
              <a:extLst>
                <a:ext uri="{FF2B5EF4-FFF2-40B4-BE49-F238E27FC236}">
                  <a16:creationId xmlns:a16="http://schemas.microsoft.com/office/drawing/2014/main" id="{30AE8B08-FEF8-426C-9C02-D90FD8823CFC}"/>
                </a:ext>
              </a:extLst>
            </p:cNvPr>
            <p:cNvSpPr/>
            <p:nvPr/>
          </p:nvSpPr>
          <p:spPr>
            <a:xfrm>
              <a:off x="444499" y="3856789"/>
              <a:ext cx="536009" cy="430887"/>
            </a:xfrm>
            <a:prstGeom prst="rightArrow">
              <a:avLst/>
            </a:prstGeom>
            <a:solidFill>
              <a:srgbClr val="895A05"/>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4</a:t>
              </a:r>
            </a:p>
          </p:txBody>
        </p:sp>
      </p:grpSp>
      <p:sp>
        <p:nvSpPr>
          <p:cNvPr id="15" name="Llamada de flecha hacia arriba 13">
            <a:extLst>
              <a:ext uri="{FF2B5EF4-FFF2-40B4-BE49-F238E27FC236}">
                <a16:creationId xmlns:a16="http://schemas.microsoft.com/office/drawing/2014/main" id="{2815F8EE-421C-4DAD-958D-4A4A2DFFA337}"/>
              </a:ext>
            </a:extLst>
          </p:cNvPr>
          <p:cNvSpPr/>
          <p:nvPr/>
        </p:nvSpPr>
        <p:spPr>
          <a:xfrm>
            <a:off x="3066202" y="1802585"/>
            <a:ext cx="7116516" cy="1644992"/>
          </a:xfrm>
          <a:prstGeom prst="upArrowCallout">
            <a:avLst>
              <a:gd name="adj1" fmla="val 56958"/>
              <a:gd name="adj2" fmla="val 45639"/>
              <a:gd name="adj3" fmla="val 25000"/>
              <a:gd name="adj4" fmla="val 64977"/>
            </a:avLst>
          </a:prstGeom>
          <a:solidFill>
            <a:schemeClr val="accent2"/>
          </a:solidFill>
          <a:ln w="28575">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latin typeface="Myriad Pro" panose="020B0503030403020204" pitchFamily="34" charset="0"/>
              </a:rPr>
              <a:t>La única excepción de colocar valores en esta columna sucedería cuando por alguna razón no se recolectan los registros de consumo y generación de residuos.</a:t>
            </a:r>
          </a:p>
        </p:txBody>
      </p:sp>
      <p:sp>
        <p:nvSpPr>
          <p:cNvPr id="17" name="Flecha derecha 15">
            <a:extLst>
              <a:ext uri="{FF2B5EF4-FFF2-40B4-BE49-F238E27FC236}">
                <a16:creationId xmlns:a16="http://schemas.microsoft.com/office/drawing/2014/main" id="{C09F6ECB-C39A-4EE3-92B4-42DE9ECED38A}"/>
              </a:ext>
            </a:extLst>
          </p:cNvPr>
          <p:cNvSpPr/>
          <p:nvPr/>
        </p:nvSpPr>
        <p:spPr>
          <a:xfrm>
            <a:off x="2428403" y="5126412"/>
            <a:ext cx="2250603" cy="791633"/>
          </a:xfrm>
          <a:prstGeom prst="rightArrow">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2133" dirty="0">
                <a:solidFill>
                  <a:prstClr val="white"/>
                </a:solidFill>
                <a:latin typeface="Myriad Pro" panose="020B0503030403020204" pitchFamily="34" charset="0"/>
              </a:rPr>
              <a:t>Cálculo</a:t>
            </a:r>
          </a:p>
        </p:txBody>
      </p:sp>
      <p:sp>
        <p:nvSpPr>
          <p:cNvPr id="18" name="Flecha a la derecha con bandas 16">
            <a:extLst>
              <a:ext uri="{FF2B5EF4-FFF2-40B4-BE49-F238E27FC236}">
                <a16:creationId xmlns:a16="http://schemas.microsoft.com/office/drawing/2014/main" id="{2FEA02C4-FEE5-476E-B378-E1D6A95C048D}"/>
              </a:ext>
            </a:extLst>
          </p:cNvPr>
          <p:cNvSpPr/>
          <p:nvPr/>
        </p:nvSpPr>
        <p:spPr>
          <a:xfrm>
            <a:off x="6506190" y="5126411"/>
            <a:ext cx="4440767" cy="770467"/>
          </a:xfrm>
          <a:prstGeom prst="stripedRightArrow">
            <a:avLst>
              <a:gd name="adj1" fmla="val 57033"/>
              <a:gd name="adj2" fmla="val 55861"/>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2133" dirty="0">
                <a:solidFill>
                  <a:prstClr val="white"/>
                </a:solidFill>
                <a:latin typeface="Myriad Pro" panose="020B0503030403020204" pitchFamily="34" charset="0"/>
              </a:rPr>
              <a:t>Avance en la implementación?</a:t>
            </a:r>
          </a:p>
        </p:txBody>
      </p:sp>
      <p:cxnSp>
        <p:nvCxnSpPr>
          <p:cNvPr id="21" name="Conector: angular 20">
            <a:extLst>
              <a:ext uri="{FF2B5EF4-FFF2-40B4-BE49-F238E27FC236}">
                <a16:creationId xmlns:a16="http://schemas.microsoft.com/office/drawing/2014/main" id="{0B51917A-0870-407A-91C6-57A07CC285D4}"/>
              </a:ext>
            </a:extLst>
          </p:cNvPr>
          <p:cNvCxnSpPr>
            <a:cxnSpLocks/>
          </p:cNvCxnSpPr>
          <p:nvPr/>
        </p:nvCxnSpPr>
        <p:spPr>
          <a:xfrm rot="16200000" flipH="1">
            <a:off x="2097106" y="4432534"/>
            <a:ext cx="943165" cy="564036"/>
          </a:xfrm>
          <a:prstGeom prst="bentConnector3">
            <a:avLst>
              <a:gd name="adj1" fmla="val 50000"/>
            </a:avLst>
          </a:prstGeom>
          <a:ln w="12700">
            <a:solidFill>
              <a:srgbClr val="245178"/>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B1A25BF0-AC68-45A6-8258-32AEBEF9A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577" y="4528175"/>
            <a:ext cx="1655795" cy="21525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02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697134"/>
            <a:ext cx="12192000" cy="5983065"/>
          </a:xfrm>
          <a:prstGeom prst="rect">
            <a:avLst/>
          </a:prstGeom>
          <a:solidFill>
            <a:srgbClr val="D2C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415059"/>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12" name="CuadroTexto 11">
            <a:extLst>
              <a:ext uri="{FF2B5EF4-FFF2-40B4-BE49-F238E27FC236}">
                <a16:creationId xmlns:a16="http://schemas.microsoft.com/office/drawing/2014/main" id="{120937FE-064D-4FE6-ACDD-B5503C048277}"/>
              </a:ext>
            </a:extLst>
          </p:cNvPr>
          <p:cNvSpPr txBox="1"/>
          <p:nvPr/>
        </p:nvSpPr>
        <p:spPr>
          <a:xfrm>
            <a:off x="4145280" y="123372"/>
            <a:ext cx="7036525"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Errores Comunes</a:t>
            </a:r>
          </a:p>
        </p:txBody>
      </p:sp>
      <p:grpSp>
        <p:nvGrpSpPr>
          <p:cNvPr id="13" name="Grupo 12">
            <a:extLst>
              <a:ext uri="{FF2B5EF4-FFF2-40B4-BE49-F238E27FC236}">
                <a16:creationId xmlns:a16="http://schemas.microsoft.com/office/drawing/2014/main" id="{4C276C78-E6FF-4EB1-B49F-2468DC58FEE6}"/>
              </a:ext>
            </a:extLst>
          </p:cNvPr>
          <p:cNvGrpSpPr/>
          <p:nvPr/>
        </p:nvGrpSpPr>
        <p:grpSpPr>
          <a:xfrm>
            <a:off x="1607699" y="951594"/>
            <a:ext cx="9384413" cy="574516"/>
            <a:chOff x="1015184" y="1058891"/>
            <a:chExt cx="7038310" cy="430887"/>
          </a:xfrm>
        </p:grpSpPr>
        <p:sp>
          <p:nvSpPr>
            <p:cNvPr id="14" name="Rectángulo 13">
              <a:extLst>
                <a:ext uri="{FF2B5EF4-FFF2-40B4-BE49-F238E27FC236}">
                  <a16:creationId xmlns:a16="http://schemas.microsoft.com/office/drawing/2014/main" id="{638D51C4-96F9-4E72-92F3-7BC56EBF1770}"/>
                </a:ext>
              </a:extLst>
            </p:cNvPr>
            <p:cNvSpPr/>
            <p:nvPr/>
          </p:nvSpPr>
          <p:spPr>
            <a:xfrm>
              <a:off x="1664578" y="1147819"/>
              <a:ext cx="6388916" cy="253916"/>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600" dirty="0">
                  <a:solidFill>
                    <a:prstClr val="white"/>
                  </a:solidFill>
                </a:rPr>
                <a:t>Acciones a indicar en Matriz de Avance.</a:t>
              </a:r>
              <a:endParaRPr lang="es-CR" sz="1600" dirty="0">
                <a:solidFill>
                  <a:prstClr val="white"/>
                </a:solidFill>
                <a:latin typeface="Myriad Pro" panose="020B0503030403020204" pitchFamily="34" charset="0"/>
              </a:endParaRPr>
            </a:p>
          </p:txBody>
        </p:sp>
        <p:sp>
          <p:nvSpPr>
            <p:cNvPr id="15" name="Flecha derecha 8">
              <a:extLst>
                <a:ext uri="{FF2B5EF4-FFF2-40B4-BE49-F238E27FC236}">
                  <a16:creationId xmlns:a16="http://schemas.microsoft.com/office/drawing/2014/main" id="{934DC1EC-B957-4F16-BDD7-5669A132C12A}"/>
                </a:ext>
              </a:extLst>
            </p:cNvPr>
            <p:cNvSpPr/>
            <p:nvPr/>
          </p:nvSpPr>
          <p:spPr>
            <a:xfrm>
              <a:off x="1015184" y="1058891"/>
              <a:ext cx="536009" cy="430887"/>
            </a:xfrm>
            <a:prstGeom prst="rightArrow">
              <a:avLst/>
            </a:prstGeom>
            <a:solidFill>
              <a:schemeClr val="accent6">
                <a:lumMod val="75000"/>
              </a:schemeClr>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5</a:t>
              </a:r>
            </a:p>
          </p:txBody>
        </p:sp>
      </p:grpSp>
      <p:grpSp>
        <p:nvGrpSpPr>
          <p:cNvPr id="23" name="Grupo 22">
            <a:extLst>
              <a:ext uri="{FF2B5EF4-FFF2-40B4-BE49-F238E27FC236}">
                <a16:creationId xmlns:a16="http://schemas.microsoft.com/office/drawing/2014/main" id="{BDC7BFF7-5C8B-4E84-953B-A106B80CA4E4}"/>
              </a:ext>
            </a:extLst>
          </p:cNvPr>
          <p:cNvGrpSpPr/>
          <p:nvPr/>
        </p:nvGrpSpPr>
        <p:grpSpPr>
          <a:xfrm>
            <a:off x="3916519" y="2154312"/>
            <a:ext cx="1373527" cy="1461199"/>
            <a:chOff x="2518062" y="2550180"/>
            <a:chExt cx="1622061" cy="1622061"/>
          </a:xfrm>
        </p:grpSpPr>
        <p:sp>
          <p:nvSpPr>
            <p:cNvPr id="21" name="Lágrima 20">
              <a:extLst>
                <a:ext uri="{FF2B5EF4-FFF2-40B4-BE49-F238E27FC236}">
                  <a16:creationId xmlns:a16="http://schemas.microsoft.com/office/drawing/2014/main" id="{5781D6E9-F798-4FEC-ACE9-D36EF720DC99}"/>
                </a:ext>
              </a:extLst>
            </p:cNvPr>
            <p:cNvSpPr/>
            <p:nvPr/>
          </p:nvSpPr>
          <p:spPr>
            <a:xfrm rot="18900000">
              <a:off x="2518062" y="2550180"/>
              <a:ext cx="1622061" cy="1622061"/>
            </a:xfrm>
            <a:prstGeom prst="teardrop">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nvGrpSpPr>
            <p:cNvPr id="22" name="Grupo 21">
              <a:extLst>
                <a:ext uri="{FF2B5EF4-FFF2-40B4-BE49-F238E27FC236}">
                  <a16:creationId xmlns:a16="http://schemas.microsoft.com/office/drawing/2014/main" id="{3020D17D-CD5C-47DF-AE96-B27A5430F6F0}"/>
                </a:ext>
              </a:extLst>
            </p:cNvPr>
            <p:cNvGrpSpPr/>
            <p:nvPr/>
          </p:nvGrpSpPr>
          <p:grpSpPr>
            <a:xfrm>
              <a:off x="2638279" y="2655770"/>
              <a:ext cx="1381626" cy="1381626"/>
              <a:chOff x="2137054" y="2060950"/>
              <a:chExt cx="1381626" cy="1381626"/>
            </a:xfrm>
          </p:grpSpPr>
          <p:sp>
            <p:nvSpPr>
              <p:cNvPr id="19" name="Lágrima 18">
                <a:extLst>
                  <a:ext uri="{FF2B5EF4-FFF2-40B4-BE49-F238E27FC236}">
                    <a16:creationId xmlns:a16="http://schemas.microsoft.com/office/drawing/2014/main" id="{5C83CF9E-B1C7-4C2B-A60A-522669033620}"/>
                  </a:ext>
                </a:extLst>
              </p:cNvPr>
              <p:cNvSpPr/>
              <p:nvPr/>
            </p:nvSpPr>
            <p:spPr>
              <a:xfrm rot="18900000">
                <a:off x="2137054" y="2060950"/>
                <a:ext cx="1381626" cy="1381626"/>
              </a:xfrm>
              <a:prstGeom prst="teardrop">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20" name="CuadroTexto 19">
                <a:extLst>
                  <a:ext uri="{FF2B5EF4-FFF2-40B4-BE49-F238E27FC236}">
                    <a16:creationId xmlns:a16="http://schemas.microsoft.com/office/drawing/2014/main" id="{933EC087-AD44-4364-9399-E5DDCE417500}"/>
                  </a:ext>
                </a:extLst>
              </p:cNvPr>
              <p:cNvSpPr txBox="1"/>
              <p:nvPr/>
            </p:nvSpPr>
            <p:spPr>
              <a:xfrm>
                <a:off x="2215913" y="2230961"/>
                <a:ext cx="1205653" cy="1013519"/>
              </a:xfrm>
              <a:prstGeom prst="rect">
                <a:avLst/>
              </a:prstGeom>
              <a:noFill/>
            </p:spPr>
            <p:txBody>
              <a:bodyPr wrap="square" rtlCol="0">
                <a:spAutoFit/>
              </a:bodyPr>
              <a:lstStyle/>
              <a:p>
                <a:pPr algn="ctr"/>
                <a:r>
                  <a:rPr lang="es-CR" sz="5333" dirty="0">
                    <a:solidFill>
                      <a:schemeClr val="bg1"/>
                    </a:solidFill>
                  </a:rPr>
                  <a:t>CP</a:t>
                </a:r>
              </a:p>
            </p:txBody>
          </p:sp>
        </p:grpSp>
      </p:grpSp>
      <p:grpSp>
        <p:nvGrpSpPr>
          <p:cNvPr id="24" name="Grupo 23">
            <a:extLst>
              <a:ext uri="{FF2B5EF4-FFF2-40B4-BE49-F238E27FC236}">
                <a16:creationId xmlns:a16="http://schemas.microsoft.com/office/drawing/2014/main" id="{499AFE17-8D95-4007-993C-3FDBA0A626E3}"/>
              </a:ext>
            </a:extLst>
          </p:cNvPr>
          <p:cNvGrpSpPr/>
          <p:nvPr/>
        </p:nvGrpSpPr>
        <p:grpSpPr>
          <a:xfrm>
            <a:off x="6598811" y="2164231"/>
            <a:ext cx="1373527" cy="1461199"/>
            <a:chOff x="2518062" y="2550180"/>
            <a:chExt cx="1622061" cy="1622061"/>
          </a:xfrm>
        </p:grpSpPr>
        <p:sp>
          <p:nvSpPr>
            <p:cNvPr id="25" name="Lágrima 24">
              <a:extLst>
                <a:ext uri="{FF2B5EF4-FFF2-40B4-BE49-F238E27FC236}">
                  <a16:creationId xmlns:a16="http://schemas.microsoft.com/office/drawing/2014/main" id="{09F30F51-AE77-4FC3-8AEF-BF9E102B3EE9}"/>
                </a:ext>
              </a:extLst>
            </p:cNvPr>
            <p:cNvSpPr/>
            <p:nvPr/>
          </p:nvSpPr>
          <p:spPr>
            <a:xfrm rot="18900000">
              <a:off x="2518062" y="2550180"/>
              <a:ext cx="1622061" cy="1622061"/>
            </a:xfrm>
            <a:prstGeom prst="teardrop">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nvGrpSpPr>
            <p:cNvPr id="26" name="Grupo 25">
              <a:extLst>
                <a:ext uri="{FF2B5EF4-FFF2-40B4-BE49-F238E27FC236}">
                  <a16:creationId xmlns:a16="http://schemas.microsoft.com/office/drawing/2014/main" id="{D2A3EB67-2040-4D57-ACC0-FCC9918B9615}"/>
                </a:ext>
              </a:extLst>
            </p:cNvPr>
            <p:cNvGrpSpPr/>
            <p:nvPr/>
          </p:nvGrpSpPr>
          <p:grpSpPr>
            <a:xfrm>
              <a:off x="2638279" y="2655770"/>
              <a:ext cx="1381626" cy="1381626"/>
              <a:chOff x="2137054" y="2060950"/>
              <a:chExt cx="1381626" cy="1381626"/>
            </a:xfrm>
          </p:grpSpPr>
          <p:sp>
            <p:nvSpPr>
              <p:cNvPr id="27" name="Lágrima 26">
                <a:extLst>
                  <a:ext uri="{FF2B5EF4-FFF2-40B4-BE49-F238E27FC236}">
                    <a16:creationId xmlns:a16="http://schemas.microsoft.com/office/drawing/2014/main" id="{E9E88E3C-AE5E-4331-9E05-6E637EFDE11D}"/>
                  </a:ext>
                </a:extLst>
              </p:cNvPr>
              <p:cNvSpPr/>
              <p:nvPr/>
            </p:nvSpPr>
            <p:spPr>
              <a:xfrm rot="18900000">
                <a:off x="2137054" y="2060950"/>
                <a:ext cx="1381626" cy="1381626"/>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28" name="CuadroTexto 27">
                <a:extLst>
                  <a:ext uri="{FF2B5EF4-FFF2-40B4-BE49-F238E27FC236}">
                    <a16:creationId xmlns:a16="http://schemas.microsoft.com/office/drawing/2014/main" id="{318DEC81-B790-44DF-A8DB-F59E173849C9}"/>
                  </a:ext>
                </a:extLst>
              </p:cNvPr>
              <p:cNvSpPr txBox="1"/>
              <p:nvPr/>
            </p:nvSpPr>
            <p:spPr>
              <a:xfrm>
                <a:off x="2215913" y="2230961"/>
                <a:ext cx="1205653" cy="1013519"/>
              </a:xfrm>
              <a:prstGeom prst="rect">
                <a:avLst/>
              </a:prstGeom>
              <a:noFill/>
            </p:spPr>
            <p:txBody>
              <a:bodyPr wrap="square" rtlCol="0">
                <a:spAutoFit/>
              </a:bodyPr>
              <a:lstStyle/>
              <a:p>
                <a:pPr algn="ctr"/>
                <a:r>
                  <a:rPr lang="es-CR" sz="5333" dirty="0">
                    <a:solidFill>
                      <a:schemeClr val="bg1"/>
                    </a:solidFill>
                  </a:rPr>
                  <a:t>BP</a:t>
                </a:r>
              </a:p>
            </p:txBody>
          </p:sp>
        </p:grpSp>
      </p:grpSp>
      <p:grpSp>
        <p:nvGrpSpPr>
          <p:cNvPr id="29" name="Grupo 28">
            <a:extLst>
              <a:ext uri="{FF2B5EF4-FFF2-40B4-BE49-F238E27FC236}">
                <a16:creationId xmlns:a16="http://schemas.microsoft.com/office/drawing/2014/main" id="{737E4CBA-F1B8-4BCD-9884-3F8E9B6DA01B}"/>
              </a:ext>
            </a:extLst>
          </p:cNvPr>
          <p:cNvGrpSpPr/>
          <p:nvPr/>
        </p:nvGrpSpPr>
        <p:grpSpPr>
          <a:xfrm>
            <a:off x="5259389" y="3468479"/>
            <a:ext cx="1373524" cy="1461200"/>
            <a:chOff x="2518062" y="2550180"/>
            <a:chExt cx="1622061" cy="1622061"/>
          </a:xfrm>
        </p:grpSpPr>
        <p:sp>
          <p:nvSpPr>
            <p:cNvPr id="30" name="Lágrima 29">
              <a:extLst>
                <a:ext uri="{FF2B5EF4-FFF2-40B4-BE49-F238E27FC236}">
                  <a16:creationId xmlns:a16="http://schemas.microsoft.com/office/drawing/2014/main" id="{CD6AE897-C833-4A4A-8708-282C91BDBA6C}"/>
                </a:ext>
              </a:extLst>
            </p:cNvPr>
            <p:cNvSpPr/>
            <p:nvPr/>
          </p:nvSpPr>
          <p:spPr>
            <a:xfrm rot="18900000">
              <a:off x="2518062" y="2550180"/>
              <a:ext cx="1622061" cy="1622061"/>
            </a:xfrm>
            <a:prstGeom prst="teardrop">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nvGrpSpPr>
            <p:cNvPr id="31" name="Grupo 30">
              <a:extLst>
                <a:ext uri="{FF2B5EF4-FFF2-40B4-BE49-F238E27FC236}">
                  <a16:creationId xmlns:a16="http://schemas.microsoft.com/office/drawing/2014/main" id="{FF54F54C-B3E7-4C17-91F8-3458F9D6969C}"/>
                </a:ext>
              </a:extLst>
            </p:cNvPr>
            <p:cNvGrpSpPr/>
            <p:nvPr/>
          </p:nvGrpSpPr>
          <p:grpSpPr>
            <a:xfrm>
              <a:off x="2539975" y="2655770"/>
              <a:ext cx="1576293" cy="1381626"/>
              <a:chOff x="2038750" y="2060950"/>
              <a:chExt cx="1576293" cy="1381626"/>
            </a:xfrm>
          </p:grpSpPr>
          <p:sp>
            <p:nvSpPr>
              <p:cNvPr id="32" name="Lágrima 31">
                <a:extLst>
                  <a:ext uri="{FF2B5EF4-FFF2-40B4-BE49-F238E27FC236}">
                    <a16:creationId xmlns:a16="http://schemas.microsoft.com/office/drawing/2014/main" id="{A56EB21B-895C-4997-BA3C-D882D3E2C672}"/>
                  </a:ext>
                </a:extLst>
              </p:cNvPr>
              <p:cNvSpPr/>
              <p:nvPr/>
            </p:nvSpPr>
            <p:spPr>
              <a:xfrm rot="18900000">
                <a:off x="2137054" y="2060950"/>
                <a:ext cx="1381626" cy="1381626"/>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33" name="CuadroTexto 32">
                <a:extLst>
                  <a:ext uri="{FF2B5EF4-FFF2-40B4-BE49-F238E27FC236}">
                    <a16:creationId xmlns:a16="http://schemas.microsoft.com/office/drawing/2014/main" id="{2E762906-E9BB-4170-893A-E049557BB976}"/>
                  </a:ext>
                </a:extLst>
              </p:cNvPr>
              <p:cNvSpPr txBox="1"/>
              <p:nvPr/>
            </p:nvSpPr>
            <p:spPr>
              <a:xfrm>
                <a:off x="2038750" y="2486767"/>
                <a:ext cx="1576293" cy="512489"/>
              </a:xfrm>
              <a:prstGeom prst="rect">
                <a:avLst/>
              </a:prstGeom>
              <a:noFill/>
            </p:spPr>
            <p:txBody>
              <a:bodyPr wrap="square" rtlCol="0">
                <a:spAutoFit/>
              </a:bodyPr>
              <a:lstStyle/>
              <a:p>
                <a:pPr algn="ctr"/>
                <a:r>
                  <a:rPr lang="es-CR" sz="2400" dirty="0">
                    <a:solidFill>
                      <a:srgbClr val="245178"/>
                    </a:solidFill>
                    <a:latin typeface="Myriad Pro" panose="020B0503030403020204" pitchFamily="34" charset="0"/>
                  </a:rPr>
                  <a:t>Métrica</a:t>
                </a:r>
              </a:p>
            </p:txBody>
          </p:sp>
        </p:grpSp>
      </p:grpSp>
      <p:grpSp>
        <p:nvGrpSpPr>
          <p:cNvPr id="36" name="Grupo 35">
            <a:extLst>
              <a:ext uri="{FF2B5EF4-FFF2-40B4-BE49-F238E27FC236}">
                <a16:creationId xmlns:a16="http://schemas.microsoft.com/office/drawing/2014/main" id="{F3D299F4-F1BC-4C54-8465-4B447A48830A}"/>
              </a:ext>
            </a:extLst>
          </p:cNvPr>
          <p:cNvGrpSpPr/>
          <p:nvPr/>
        </p:nvGrpSpPr>
        <p:grpSpPr>
          <a:xfrm>
            <a:off x="4523811" y="5932105"/>
            <a:ext cx="2896327" cy="773615"/>
            <a:chOff x="3848905" y="4399840"/>
            <a:chExt cx="2172245" cy="580211"/>
          </a:xfrm>
        </p:grpSpPr>
        <p:sp>
          <p:nvSpPr>
            <p:cNvPr id="34" name="CuadroTexto 33">
              <a:extLst>
                <a:ext uri="{FF2B5EF4-FFF2-40B4-BE49-F238E27FC236}">
                  <a16:creationId xmlns:a16="http://schemas.microsoft.com/office/drawing/2014/main" id="{E8D2AFB6-1C54-412C-B43A-231D6F4C3DB9}"/>
                </a:ext>
              </a:extLst>
            </p:cNvPr>
            <p:cNvSpPr txBox="1"/>
            <p:nvPr/>
          </p:nvSpPr>
          <p:spPr>
            <a:xfrm>
              <a:off x="3848905" y="4633802"/>
              <a:ext cx="2172245" cy="346249"/>
            </a:xfrm>
            <a:prstGeom prst="rect">
              <a:avLst/>
            </a:prstGeom>
            <a:noFill/>
          </p:spPr>
          <p:txBody>
            <a:bodyPr wrap="square" rtlCol="0">
              <a:spAutoFit/>
            </a:bodyPr>
            <a:lstStyle/>
            <a:p>
              <a:pPr algn="ctr"/>
              <a:r>
                <a:rPr lang="es-CR" sz="2400" b="1" dirty="0">
                  <a:solidFill>
                    <a:srgbClr val="245178"/>
                  </a:solidFill>
                  <a:latin typeface="Myriad Pro" panose="020B0503030403020204" pitchFamily="34" charset="0"/>
                </a:rPr>
                <a:t>Acciones</a:t>
              </a:r>
            </a:p>
          </p:txBody>
        </p:sp>
        <p:sp>
          <p:nvSpPr>
            <p:cNvPr id="35" name="Flecha: pentágono 34">
              <a:extLst>
                <a:ext uri="{FF2B5EF4-FFF2-40B4-BE49-F238E27FC236}">
                  <a16:creationId xmlns:a16="http://schemas.microsoft.com/office/drawing/2014/main" id="{D34C1B59-0A43-4E89-9F79-F5DBFF11616B}"/>
                </a:ext>
              </a:extLst>
            </p:cNvPr>
            <p:cNvSpPr/>
            <p:nvPr/>
          </p:nvSpPr>
          <p:spPr>
            <a:xfrm rot="5400000">
              <a:off x="4795141" y="4307948"/>
              <a:ext cx="279772" cy="463556"/>
            </a:xfrm>
            <a:prstGeom prst="homePlate">
              <a:avLst/>
            </a:prstGeom>
            <a:solidFill>
              <a:schemeClr val="accent2"/>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grpSp>
        <p:nvGrpSpPr>
          <p:cNvPr id="108" name="Grupo 107">
            <a:extLst>
              <a:ext uri="{FF2B5EF4-FFF2-40B4-BE49-F238E27FC236}">
                <a16:creationId xmlns:a16="http://schemas.microsoft.com/office/drawing/2014/main" id="{493CAD43-5029-4A2E-AA09-6A423C041F6E}"/>
              </a:ext>
            </a:extLst>
          </p:cNvPr>
          <p:cNvGrpSpPr>
            <a:grpSpLocks noChangeAspect="1"/>
          </p:cNvGrpSpPr>
          <p:nvPr/>
        </p:nvGrpSpPr>
        <p:grpSpPr>
          <a:xfrm>
            <a:off x="500041" y="2447695"/>
            <a:ext cx="4543041" cy="3409965"/>
            <a:chOff x="376367" y="1473771"/>
            <a:chExt cx="3974046" cy="2982888"/>
          </a:xfrm>
          <a:effectLst>
            <a:outerShdw blurRad="50800" dist="38100" dir="5400000" algn="t" rotWithShape="0">
              <a:prstClr val="black">
                <a:alpha val="40000"/>
              </a:prstClr>
            </a:outerShdw>
          </a:effectLst>
        </p:grpSpPr>
        <p:grpSp>
          <p:nvGrpSpPr>
            <p:cNvPr id="104" name="Grupo 103">
              <a:extLst>
                <a:ext uri="{FF2B5EF4-FFF2-40B4-BE49-F238E27FC236}">
                  <a16:creationId xmlns:a16="http://schemas.microsoft.com/office/drawing/2014/main" id="{ABD50CD8-6445-4E1C-A3BD-12C199204945}"/>
                </a:ext>
              </a:extLst>
            </p:cNvPr>
            <p:cNvGrpSpPr/>
            <p:nvPr/>
          </p:nvGrpSpPr>
          <p:grpSpPr>
            <a:xfrm>
              <a:off x="376367" y="1473771"/>
              <a:ext cx="1720361" cy="740983"/>
              <a:chOff x="1103706" y="2434788"/>
              <a:chExt cx="1720361" cy="740983"/>
            </a:xfrm>
          </p:grpSpPr>
          <p:grpSp>
            <p:nvGrpSpPr>
              <p:cNvPr id="47" name="Grupo 46">
                <a:extLst>
                  <a:ext uri="{FF2B5EF4-FFF2-40B4-BE49-F238E27FC236}">
                    <a16:creationId xmlns:a16="http://schemas.microsoft.com/office/drawing/2014/main" id="{4971C95C-D281-4E08-B1FD-9AA92E72B8C6}"/>
                  </a:ext>
                </a:extLst>
              </p:cNvPr>
              <p:cNvGrpSpPr/>
              <p:nvPr/>
            </p:nvGrpSpPr>
            <p:grpSpPr>
              <a:xfrm>
                <a:off x="1103706" y="2459891"/>
                <a:ext cx="1720361" cy="715880"/>
                <a:chOff x="444499" y="2406452"/>
                <a:chExt cx="2046162" cy="851454"/>
              </a:xfrm>
            </p:grpSpPr>
            <p:grpSp>
              <p:nvGrpSpPr>
                <p:cNvPr id="63" name="Grupo 62">
                  <a:extLst>
                    <a:ext uri="{FF2B5EF4-FFF2-40B4-BE49-F238E27FC236}">
                      <a16:creationId xmlns:a16="http://schemas.microsoft.com/office/drawing/2014/main" id="{C3388B19-E1B7-474F-A562-85BA16AB5913}"/>
                    </a:ext>
                  </a:extLst>
                </p:cNvPr>
                <p:cNvGrpSpPr/>
                <p:nvPr/>
              </p:nvGrpSpPr>
              <p:grpSpPr>
                <a:xfrm>
                  <a:off x="444499" y="2406452"/>
                  <a:ext cx="2046162" cy="851454"/>
                  <a:chOff x="620838" y="2646488"/>
                  <a:chExt cx="2046162" cy="851454"/>
                </a:xfrm>
              </p:grpSpPr>
              <p:sp>
                <p:nvSpPr>
                  <p:cNvPr id="65" name="Rectángulo: esquinas redondeadas 64">
                    <a:extLst>
                      <a:ext uri="{FF2B5EF4-FFF2-40B4-BE49-F238E27FC236}">
                        <a16:creationId xmlns:a16="http://schemas.microsoft.com/office/drawing/2014/main" id="{CF07AC9A-8D3B-40AD-A1D2-DB7C6A036B2D}"/>
                      </a:ext>
                    </a:extLst>
                  </p:cNvPr>
                  <p:cNvSpPr/>
                  <p:nvPr/>
                </p:nvSpPr>
                <p:spPr>
                  <a:xfrm>
                    <a:off x="984250" y="2647950"/>
                    <a:ext cx="1682750" cy="711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66" name="Lágrima 65">
                    <a:extLst>
                      <a:ext uri="{FF2B5EF4-FFF2-40B4-BE49-F238E27FC236}">
                        <a16:creationId xmlns:a16="http://schemas.microsoft.com/office/drawing/2014/main" id="{117363BF-6888-4687-B0E3-DB8C34B8062E}"/>
                      </a:ext>
                    </a:extLst>
                  </p:cNvPr>
                  <p:cNvSpPr/>
                  <p:nvPr/>
                </p:nvSpPr>
                <p:spPr>
                  <a:xfrm rot="8110946">
                    <a:off x="620838" y="2646488"/>
                    <a:ext cx="851454" cy="851454"/>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64" name="Elipse 63">
                  <a:extLst>
                    <a:ext uri="{FF2B5EF4-FFF2-40B4-BE49-F238E27FC236}">
                      <a16:creationId xmlns:a16="http://schemas.microsoft.com/office/drawing/2014/main" id="{40FE8986-9DB5-40DF-9B2B-E406A29B49A6}"/>
                    </a:ext>
                  </a:extLst>
                </p:cNvPr>
                <p:cNvSpPr/>
                <p:nvPr/>
              </p:nvSpPr>
              <p:spPr>
                <a:xfrm>
                  <a:off x="514626"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39" name="CuadroTexto 38">
                <a:extLst>
                  <a:ext uri="{FF2B5EF4-FFF2-40B4-BE49-F238E27FC236}">
                    <a16:creationId xmlns:a16="http://schemas.microsoft.com/office/drawing/2014/main" id="{E49E6457-38B3-4102-B7AB-659B75B8509E}"/>
                  </a:ext>
                </a:extLst>
              </p:cNvPr>
              <p:cNvSpPr txBox="1"/>
              <p:nvPr/>
            </p:nvSpPr>
            <p:spPr>
              <a:xfrm>
                <a:off x="1757235" y="2434788"/>
                <a:ext cx="914400" cy="565382"/>
              </a:xfrm>
              <a:prstGeom prst="rect">
                <a:avLst/>
              </a:prstGeom>
              <a:noFill/>
            </p:spPr>
            <p:txBody>
              <a:bodyPr wrap="square" rtlCol="0">
                <a:spAutoFit/>
              </a:bodyPr>
              <a:lstStyle/>
              <a:p>
                <a:pPr algn="ctr"/>
                <a:r>
                  <a:rPr lang="es-CR" sz="1200" b="1" dirty="0">
                    <a:solidFill>
                      <a:srgbClr val="245178"/>
                    </a:solidFill>
                    <a:latin typeface="Myriad Pro" panose="020B0503030403020204" pitchFamily="34" charset="0"/>
                  </a:rPr>
                  <a:t>Consumo de energía eléctrica</a:t>
                </a:r>
              </a:p>
            </p:txBody>
          </p:sp>
          <p:pic>
            <p:nvPicPr>
              <p:cNvPr id="43" name="Imagen 42">
                <a:extLst>
                  <a:ext uri="{FF2B5EF4-FFF2-40B4-BE49-F238E27FC236}">
                    <a16:creationId xmlns:a16="http://schemas.microsoft.com/office/drawing/2014/main" id="{FFB61752-8E26-41D6-8CFB-31CCAB06E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124" y="2515833"/>
                <a:ext cx="617557" cy="617557"/>
              </a:xfrm>
              <a:prstGeom prst="rect">
                <a:avLst/>
              </a:prstGeom>
            </p:spPr>
          </p:pic>
        </p:grpSp>
        <p:grpSp>
          <p:nvGrpSpPr>
            <p:cNvPr id="105" name="Grupo 104">
              <a:extLst>
                <a:ext uri="{FF2B5EF4-FFF2-40B4-BE49-F238E27FC236}">
                  <a16:creationId xmlns:a16="http://schemas.microsoft.com/office/drawing/2014/main" id="{2820F7AD-1572-4CAF-8BA7-015B3AF170CD}"/>
                </a:ext>
              </a:extLst>
            </p:cNvPr>
            <p:cNvGrpSpPr/>
            <p:nvPr/>
          </p:nvGrpSpPr>
          <p:grpSpPr>
            <a:xfrm>
              <a:off x="1209554" y="2280602"/>
              <a:ext cx="1720360" cy="715880"/>
              <a:chOff x="3145725" y="2436512"/>
              <a:chExt cx="1720360" cy="715880"/>
            </a:xfrm>
          </p:grpSpPr>
          <p:grpSp>
            <p:nvGrpSpPr>
              <p:cNvPr id="48" name="Grupo 47">
                <a:extLst>
                  <a:ext uri="{FF2B5EF4-FFF2-40B4-BE49-F238E27FC236}">
                    <a16:creationId xmlns:a16="http://schemas.microsoft.com/office/drawing/2014/main" id="{8892F974-2A6C-431C-B8E1-AEB7C47A18A7}"/>
                  </a:ext>
                </a:extLst>
              </p:cNvPr>
              <p:cNvGrpSpPr/>
              <p:nvPr/>
            </p:nvGrpSpPr>
            <p:grpSpPr>
              <a:xfrm>
                <a:off x="3145725" y="2436512"/>
                <a:ext cx="1720360" cy="715880"/>
                <a:chOff x="783081" y="2378646"/>
                <a:chExt cx="2046161" cy="851454"/>
              </a:xfrm>
            </p:grpSpPr>
            <p:grpSp>
              <p:nvGrpSpPr>
                <p:cNvPr id="59" name="Grupo 58">
                  <a:extLst>
                    <a:ext uri="{FF2B5EF4-FFF2-40B4-BE49-F238E27FC236}">
                      <a16:creationId xmlns:a16="http://schemas.microsoft.com/office/drawing/2014/main" id="{57B861DA-D9CC-48AC-A592-1AB2F8EA2AD3}"/>
                    </a:ext>
                  </a:extLst>
                </p:cNvPr>
                <p:cNvGrpSpPr/>
                <p:nvPr/>
              </p:nvGrpSpPr>
              <p:grpSpPr>
                <a:xfrm>
                  <a:off x="783081" y="2378646"/>
                  <a:ext cx="2046161" cy="851454"/>
                  <a:chOff x="959420" y="2618682"/>
                  <a:chExt cx="2046161" cy="851454"/>
                </a:xfrm>
              </p:grpSpPr>
              <p:sp>
                <p:nvSpPr>
                  <p:cNvPr id="61" name="Rectángulo: esquinas redondeadas 60">
                    <a:extLst>
                      <a:ext uri="{FF2B5EF4-FFF2-40B4-BE49-F238E27FC236}">
                        <a16:creationId xmlns:a16="http://schemas.microsoft.com/office/drawing/2014/main" id="{2D6B07CE-CE5F-42B3-AE24-4537CC3D60CE}"/>
                      </a:ext>
                    </a:extLst>
                  </p:cNvPr>
                  <p:cNvSpPr/>
                  <p:nvPr/>
                </p:nvSpPr>
                <p:spPr>
                  <a:xfrm>
                    <a:off x="1322831" y="2620146"/>
                    <a:ext cx="1682750" cy="711200"/>
                  </a:xfrm>
                  <a:prstGeom prst="roundRect">
                    <a:avLst/>
                  </a:prstGeom>
                  <a:solidFill>
                    <a:srgbClr val="C6D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62" name="Lágrima 61">
                    <a:extLst>
                      <a:ext uri="{FF2B5EF4-FFF2-40B4-BE49-F238E27FC236}">
                        <a16:creationId xmlns:a16="http://schemas.microsoft.com/office/drawing/2014/main" id="{BB6D0C3C-CAC7-4BC5-94DB-DB507A12CE7A}"/>
                      </a:ext>
                    </a:extLst>
                  </p:cNvPr>
                  <p:cNvSpPr/>
                  <p:nvPr/>
                </p:nvSpPr>
                <p:spPr>
                  <a:xfrm rot="8110946">
                    <a:off x="959420" y="2618682"/>
                    <a:ext cx="851453" cy="851454"/>
                  </a:xfrm>
                  <a:prstGeom prst="teardrop">
                    <a:avLst/>
                  </a:prstGeom>
                  <a:solidFill>
                    <a:srgbClr val="C6D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60" name="Elipse 59">
                  <a:extLst>
                    <a:ext uri="{FF2B5EF4-FFF2-40B4-BE49-F238E27FC236}">
                      <a16:creationId xmlns:a16="http://schemas.microsoft.com/office/drawing/2014/main" id="{E229C1F9-A72B-4E35-9B8D-E563B6987E00}"/>
                    </a:ext>
                  </a:extLst>
                </p:cNvPr>
                <p:cNvSpPr/>
                <p:nvPr/>
              </p:nvSpPr>
              <p:spPr>
                <a:xfrm>
                  <a:off x="853207" y="2448773"/>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40" name="CuadroTexto 39">
                <a:extLst>
                  <a:ext uri="{FF2B5EF4-FFF2-40B4-BE49-F238E27FC236}">
                    <a16:creationId xmlns:a16="http://schemas.microsoft.com/office/drawing/2014/main" id="{4EF716B0-C957-458B-977B-68E3CB759BBE}"/>
                  </a:ext>
                </a:extLst>
              </p:cNvPr>
              <p:cNvSpPr txBox="1">
                <a:spLocks noChangeAspect="1"/>
              </p:cNvSpPr>
              <p:nvPr/>
            </p:nvSpPr>
            <p:spPr>
              <a:xfrm>
                <a:off x="3779397" y="2509137"/>
                <a:ext cx="1053881" cy="439629"/>
              </a:xfrm>
              <a:prstGeom prst="rect">
                <a:avLst/>
              </a:prstGeom>
              <a:noFill/>
            </p:spPr>
            <p:txBody>
              <a:bodyPr wrap="square" rtlCol="0">
                <a:spAutoFit/>
              </a:bodyPr>
              <a:lstStyle/>
              <a:p>
                <a:pPr algn="ctr"/>
                <a:r>
                  <a:rPr lang="es-CR" sz="1333" b="1" dirty="0">
                    <a:solidFill>
                      <a:srgbClr val="245178"/>
                    </a:solidFill>
                  </a:rPr>
                  <a:t>Consumo de combustibles</a:t>
                </a:r>
              </a:p>
            </p:txBody>
          </p:sp>
          <p:pic>
            <p:nvPicPr>
              <p:cNvPr id="44" name="Imagen 43">
                <a:extLst>
                  <a:ext uri="{FF2B5EF4-FFF2-40B4-BE49-F238E27FC236}">
                    <a16:creationId xmlns:a16="http://schemas.microsoft.com/office/drawing/2014/main" id="{6F85270B-599D-4A1A-93F1-1EA9C1AED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2711" y="2587444"/>
                <a:ext cx="406400" cy="406400"/>
              </a:xfrm>
              <a:prstGeom prst="rect">
                <a:avLst/>
              </a:prstGeom>
            </p:spPr>
          </p:pic>
        </p:grpSp>
        <p:grpSp>
          <p:nvGrpSpPr>
            <p:cNvPr id="106" name="Grupo 105">
              <a:extLst>
                <a:ext uri="{FF2B5EF4-FFF2-40B4-BE49-F238E27FC236}">
                  <a16:creationId xmlns:a16="http://schemas.microsoft.com/office/drawing/2014/main" id="{A176B4B5-FA15-4026-B492-513695321553}"/>
                </a:ext>
              </a:extLst>
            </p:cNvPr>
            <p:cNvGrpSpPr/>
            <p:nvPr/>
          </p:nvGrpSpPr>
          <p:grpSpPr>
            <a:xfrm>
              <a:off x="1935780" y="3038792"/>
              <a:ext cx="1720361" cy="715880"/>
              <a:chOff x="4945666" y="2459891"/>
              <a:chExt cx="1720361" cy="715880"/>
            </a:xfrm>
          </p:grpSpPr>
          <p:grpSp>
            <p:nvGrpSpPr>
              <p:cNvPr id="49" name="Grupo 48">
                <a:extLst>
                  <a:ext uri="{FF2B5EF4-FFF2-40B4-BE49-F238E27FC236}">
                    <a16:creationId xmlns:a16="http://schemas.microsoft.com/office/drawing/2014/main" id="{61333AE6-B6E2-4073-8A6E-75EFD0F3AECF}"/>
                  </a:ext>
                </a:extLst>
              </p:cNvPr>
              <p:cNvGrpSpPr/>
              <p:nvPr/>
            </p:nvGrpSpPr>
            <p:grpSpPr>
              <a:xfrm>
                <a:off x="4945666" y="2459891"/>
                <a:ext cx="1720361" cy="715880"/>
                <a:chOff x="838894" y="2406452"/>
                <a:chExt cx="2046161" cy="851454"/>
              </a:xfrm>
            </p:grpSpPr>
            <p:grpSp>
              <p:nvGrpSpPr>
                <p:cNvPr id="55" name="Grupo 54">
                  <a:extLst>
                    <a:ext uri="{FF2B5EF4-FFF2-40B4-BE49-F238E27FC236}">
                      <a16:creationId xmlns:a16="http://schemas.microsoft.com/office/drawing/2014/main" id="{7FCB4917-39FC-416D-BBAC-658B20193082}"/>
                    </a:ext>
                  </a:extLst>
                </p:cNvPr>
                <p:cNvGrpSpPr/>
                <p:nvPr/>
              </p:nvGrpSpPr>
              <p:grpSpPr>
                <a:xfrm>
                  <a:off x="838894" y="2406452"/>
                  <a:ext cx="2046161" cy="851454"/>
                  <a:chOff x="1015233" y="2646488"/>
                  <a:chExt cx="2046161" cy="851454"/>
                </a:xfrm>
              </p:grpSpPr>
              <p:sp>
                <p:nvSpPr>
                  <p:cNvPr id="57" name="Rectángulo: esquinas redondeadas 56">
                    <a:extLst>
                      <a:ext uri="{FF2B5EF4-FFF2-40B4-BE49-F238E27FC236}">
                        <a16:creationId xmlns:a16="http://schemas.microsoft.com/office/drawing/2014/main" id="{9973B145-0B71-4D2C-AA13-FE8DB513A67D}"/>
                      </a:ext>
                    </a:extLst>
                  </p:cNvPr>
                  <p:cNvSpPr/>
                  <p:nvPr/>
                </p:nvSpPr>
                <p:spPr>
                  <a:xfrm>
                    <a:off x="1378645" y="2647950"/>
                    <a:ext cx="1682749" cy="711200"/>
                  </a:xfrm>
                  <a:prstGeom prst="roundRect">
                    <a:avLst/>
                  </a:prstGeom>
                  <a:solidFill>
                    <a:srgbClr val="AA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58" name="Lágrima 57">
                    <a:extLst>
                      <a:ext uri="{FF2B5EF4-FFF2-40B4-BE49-F238E27FC236}">
                        <a16:creationId xmlns:a16="http://schemas.microsoft.com/office/drawing/2014/main" id="{B9EAFD2A-66FB-46B6-8CC0-CE5D71EE7DE0}"/>
                      </a:ext>
                    </a:extLst>
                  </p:cNvPr>
                  <p:cNvSpPr/>
                  <p:nvPr/>
                </p:nvSpPr>
                <p:spPr>
                  <a:xfrm rot="8110946">
                    <a:off x="1015233" y="2646488"/>
                    <a:ext cx="851454" cy="851454"/>
                  </a:xfrm>
                  <a:prstGeom prst="teardrop">
                    <a:avLst/>
                  </a:prstGeom>
                  <a:solidFill>
                    <a:srgbClr val="AA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56" name="Elipse 55">
                  <a:extLst>
                    <a:ext uri="{FF2B5EF4-FFF2-40B4-BE49-F238E27FC236}">
                      <a16:creationId xmlns:a16="http://schemas.microsoft.com/office/drawing/2014/main" id="{420A1A1F-F05C-49DE-9E48-985A3D930613}"/>
                    </a:ext>
                  </a:extLst>
                </p:cNvPr>
                <p:cNvSpPr/>
                <p:nvPr/>
              </p:nvSpPr>
              <p:spPr>
                <a:xfrm>
                  <a:off x="909021"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41" name="CuadroTexto 40">
                <a:extLst>
                  <a:ext uri="{FF2B5EF4-FFF2-40B4-BE49-F238E27FC236}">
                    <a16:creationId xmlns:a16="http://schemas.microsoft.com/office/drawing/2014/main" id="{E9E3EF70-D4EF-431D-8627-AFD2A7F21F31}"/>
                  </a:ext>
                </a:extLst>
              </p:cNvPr>
              <p:cNvSpPr txBox="1"/>
              <p:nvPr/>
            </p:nvSpPr>
            <p:spPr>
              <a:xfrm>
                <a:off x="5613954" y="2524342"/>
                <a:ext cx="914400" cy="439629"/>
              </a:xfrm>
              <a:prstGeom prst="rect">
                <a:avLst/>
              </a:prstGeom>
              <a:noFill/>
            </p:spPr>
            <p:txBody>
              <a:bodyPr wrap="square" rtlCol="0">
                <a:spAutoFit/>
              </a:bodyPr>
              <a:lstStyle/>
              <a:p>
                <a:pPr algn="ctr"/>
                <a:r>
                  <a:rPr lang="es-CR" sz="1333" b="1" dirty="0">
                    <a:solidFill>
                      <a:srgbClr val="245178"/>
                    </a:solidFill>
                  </a:rPr>
                  <a:t>Consumo de agua</a:t>
                </a:r>
              </a:p>
            </p:txBody>
          </p:sp>
          <p:pic>
            <p:nvPicPr>
              <p:cNvPr id="45" name="Imagen 44">
                <a:extLst>
                  <a:ext uri="{FF2B5EF4-FFF2-40B4-BE49-F238E27FC236}">
                    <a16:creationId xmlns:a16="http://schemas.microsoft.com/office/drawing/2014/main" id="{1D220C7F-E372-4E86-A38F-278C4DB07C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7951" y="2593287"/>
                <a:ext cx="436493" cy="436492"/>
              </a:xfrm>
              <a:prstGeom prst="rect">
                <a:avLst/>
              </a:prstGeom>
            </p:spPr>
          </p:pic>
        </p:grpSp>
        <p:grpSp>
          <p:nvGrpSpPr>
            <p:cNvPr id="107" name="Grupo 106">
              <a:extLst>
                <a:ext uri="{FF2B5EF4-FFF2-40B4-BE49-F238E27FC236}">
                  <a16:creationId xmlns:a16="http://schemas.microsoft.com/office/drawing/2014/main" id="{54FDA707-888A-41FB-B975-22D675603802}"/>
                </a:ext>
              </a:extLst>
            </p:cNvPr>
            <p:cNvGrpSpPr/>
            <p:nvPr/>
          </p:nvGrpSpPr>
          <p:grpSpPr>
            <a:xfrm>
              <a:off x="2630052" y="3740779"/>
              <a:ext cx="1720361" cy="715880"/>
              <a:chOff x="6710381" y="2459891"/>
              <a:chExt cx="1720361" cy="715880"/>
            </a:xfrm>
          </p:grpSpPr>
          <p:grpSp>
            <p:nvGrpSpPr>
              <p:cNvPr id="50" name="Grupo 49">
                <a:extLst>
                  <a:ext uri="{FF2B5EF4-FFF2-40B4-BE49-F238E27FC236}">
                    <a16:creationId xmlns:a16="http://schemas.microsoft.com/office/drawing/2014/main" id="{AF82EB3C-3055-4FAA-A61E-8212979B6D9B}"/>
                  </a:ext>
                </a:extLst>
              </p:cNvPr>
              <p:cNvGrpSpPr/>
              <p:nvPr/>
            </p:nvGrpSpPr>
            <p:grpSpPr>
              <a:xfrm>
                <a:off x="6710381" y="2459891"/>
                <a:ext cx="1720361" cy="715880"/>
                <a:chOff x="858336" y="2406452"/>
                <a:chExt cx="2046162" cy="851454"/>
              </a:xfrm>
            </p:grpSpPr>
            <p:grpSp>
              <p:nvGrpSpPr>
                <p:cNvPr id="51" name="Grupo 50">
                  <a:extLst>
                    <a:ext uri="{FF2B5EF4-FFF2-40B4-BE49-F238E27FC236}">
                      <a16:creationId xmlns:a16="http://schemas.microsoft.com/office/drawing/2014/main" id="{638B5783-AC65-4510-B22B-881FAC72855C}"/>
                    </a:ext>
                  </a:extLst>
                </p:cNvPr>
                <p:cNvGrpSpPr/>
                <p:nvPr/>
              </p:nvGrpSpPr>
              <p:grpSpPr>
                <a:xfrm>
                  <a:off x="858336" y="2406452"/>
                  <a:ext cx="2046162" cy="851454"/>
                  <a:chOff x="1034675" y="2646488"/>
                  <a:chExt cx="2046162" cy="851454"/>
                </a:xfrm>
              </p:grpSpPr>
              <p:sp>
                <p:nvSpPr>
                  <p:cNvPr id="53" name="Rectángulo: esquinas redondeadas 52">
                    <a:extLst>
                      <a:ext uri="{FF2B5EF4-FFF2-40B4-BE49-F238E27FC236}">
                        <a16:creationId xmlns:a16="http://schemas.microsoft.com/office/drawing/2014/main" id="{A8DE23BF-CD05-4A63-93E8-E74730517AA3}"/>
                      </a:ext>
                    </a:extLst>
                  </p:cNvPr>
                  <p:cNvSpPr/>
                  <p:nvPr/>
                </p:nvSpPr>
                <p:spPr>
                  <a:xfrm>
                    <a:off x="1398086" y="2647950"/>
                    <a:ext cx="1682751" cy="711200"/>
                  </a:xfrm>
                  <a:prstGeom prst="roundRect">
                    <a:avLst/>
                  </a:prstGeom>
                  <a:solidFill>
                    <a:srgbClr val="90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54" name="Lágrima 53">
                    <a:extLst>
                      <a:ext uri="{FF2B5EF4-FFF2-40B4-BE49-F238E27FC236}">
                        <a16:creationId xmlns:a16="http://schemas.microsoft.com/office/drawing/2014/main" id="{E57A1B8E-2F60-4AB0-B76A-BAF3CD4BBC7C}"/>
                      </a:ext>
                    </a:extLst>
                  </p:cNvPr>
                  <p:cNvSpPr/>
                  <p:nvPr/>
                </p:nvSpPr>
                <p:spPr>
                  <a:xfrm rot="8110946">
                    <a:off x="1034675" y="2646488"/>
                    <a:ext cx="851453" cy="851454"/>
                  </a:xfrm>
                  <a:prstGeom prst="teardrop">
                    <a:avLst/>
                  </a:prstGeom>
                  <a:solidFill>
                    <a:srgbClr val="90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52" name="Elipse 51">
                  <a:extLst>
                    <a:ext uri="{FF2B5EF4-FFF2-40B4-BE49-F238E27FC236}">
                      <a16:creationId xmlns:a16="http://schemas.microsoft.com/office/drawing/2014/main" id="{35CB0872-6DCF-4D03-B2FB-E438E8449CDC}"/>
                    </a:ext>
                  </a:extLst>
                </p:cNvPr>
                <p:cNvSpPr/>
                <p:nvPr/>
              </p:nvSpPr>
              <p:spPr>
                <a:xfrm>
                  <a:off x="928463"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42" name="CuadroTexto 41">
                <a:extLst>
                  <a:ext uri="{FF2B5EF4-FFF2-40B4-BE49-F238E27FC236}">
                    <a16:creationId xmlns:a16="http://schemas.microsoft.com/office/drawing/2014/main" id="{B70A50B4-090D-4EA2-893F-386362CB5E48}"/>
                  </a:ext>
                </a:extLst>
              </p:cNvPr>
              <p:cNvSpPr txBox="1"/>
              <p:nvPr/>
            </p:nvSpPr>
            <p:spPr>
              <a:xfrm>
                <a:off x="7388822" y="2532248"/>
                <a:ext cx="914400" cy="439629"/>
              </a:xfrm>
              <a:prstGeom prst="rect">
                <a:avLst/>
              </a:prstGeom>
              <a:noFill/>
            </p:spPr>
            <p:txBody>
              <a:bodyPr wrap="square" rtlCol="0">
                <a:spAutoFit/>
              </a:bodyPr>
              <a:lstStyle/>
              <a:p>
                <a:pPr algn="ctr"/>
                <a:r>
                  <a:rPr lang="es-CR" sz="1333" b="1" dirty="0">
                    <a:solidFill>
                      <a:srgbClr val="245178"/>
                    </a:solidFill>
                  </a:rPr>
                  <a:t>Consumo de papel</a:t>
                </a:r>
              </a:p>
            </p:txBody>
          </p:sp>
          <p:pic>
            <p:nvPicPr>
              <p:cNvPr id="46" name="Imagen 45">
                <a:extLst>
                  <a:ext uri="{FF2B5EF4-FFF2-40B4-BE49-F238E27FC236}">
                    <a16:creationId xmlns:a16="http://schemas.microsoft.com/office/drawing/2014/main" id="{22AF00A6-53C6-431A-A7D9-63DED03DC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2309" y="2595221"/>
                <a:ext cx="436493" cy="436492"/>
              </a:xfrm>
              <a:prstGeom prst="rect">
                <a:avLst/>
              </a:prstGeom>
            </p:spPr>
          </p:pic>
        </p:grpSp>
      </p:grpSp>
      <p:grpSp>
        <p:nvGrpSpPr>
          <p:cNvPr id="115" name="Grupo 114">
            <a:extLst>
              <a:ext uri="{FF2B5EF4-FFF2-40B4-BE49-F238E27FC236}">
                <a16:creationId xmlns:a16="http://schemas.microsoft.com/office/drawing/2014/main" id="{69ED14F5-DD82-421B-AA4E-4B8EF96E358B}"/>
              </a:ext>
            </a:extLst>
          </p:cNvPr>
          <p:cNvGrpSpPr/>
          <p:nvPr/>
        </p:nvGrpSpPr>
        <p:grpSpPr>
          <a:xfrm>
            <a:off x="6860310" y="1914105"/>
            <a:ext cx="4900583" cy="4241719"/>
            <a:chOff x="5263209" y="1415906"/>
            <a:chExt cx="3675437" cy="3181289"/>
          </a:xfrm>
          <a:effectLst>
            <a:outerShdw blurRad="50800" dist="38100" dir="5400000" algn="t" rotWithShape="0">
              <a:prstClr val="black">
                <a:alpha val="40000"/>
              </a:prstClr>
            </a:outerShdw>
          </a:effectLst>
        </p:grpSpPr>
        <p:grpSp>
          <p:nvGrpSpPr>
            <p:cNvPr id="110" name="Grupo 109">
              <a:extLst>
                <a:ext uri="{FF2B5EF4-FFF2-40B4-BE49-F238E27FC236}">
                  <a16:creationId xmlns:a16="http://schemas.microsoft.com/office/drawing/2014/main" id="{4C68EF04-60F9-4F87-8849-6E97F01F4A0F}"/>
                </a:ext>
              </a:extLst>
            </p:cNvPr>
            <p:cNvGrpSpPr/>
            <p:nvPr/>
          </p:nvGrpSpPr>
          <p:grpSpPr>
            <a:xfrm flipH="1">
              <a:off x="7475961" y="1415906"/>
              <a:ext cx="1462685" cy="631406"/>
              <a:chOff x="-503458" y="4436712"/>
              <a:chExt cx="1720362" cy="715880"/>
            </a:xfrm>
          </p:grpSpPr>
          <p:grpSp>
            <p:nvGrpSpPr>
              <p:cNvPr id="79" name="Grupo 78">
                <a:extLst>
                  <a:ext uri="{FF2B5EF4-FFF2-40B4-BE49-F238E27FC236}">
                    <a16:creationId xmlns:a16="http://schemas.microsoft.com/office/drawing/2014/main" id="{3DAF0B07-9198-481F-BE31-1656A463E4A7}"/>
                  </a:ext>
                </a:extLst>
              </p:cNvPr>
              <p:cNvGrpSpPr/>
              <p:nvPr/>
            </p:nvGrpSpPr>
            <p:grpSpPr>
              <a:xfrm>
                <a:off x="-503458" y="4436712"/>
                <a:ext cx="1720362" cy="715880"/>
                <a:chOff x="444499" y="2406452"/>
                <a:chExt cx="2046162" cy="851454"/>
              </a:xfrm>
            </p:grpSpPr>
            <p:grpSp>
              <p:nvGrpSpPr>
                <p:cNvPr id="100" name="Grupo 99">
                  <a:extLst>
                    <a:ext uri="{FF2B5EF4-FFF2-40B4-BE49-F238E27FC236}">
                      <a16:creationId xmlns:a16="http://schemas.microsoft.com/office/drawing/2014/main" id="{EF08A239-7F7C-46E2-8038-AAFFDD732606}"/>
                    </a:ext>
                  </a:extLst>
                </p:cNvPr>
                <p:cNvGrpSpPr/>
                <p:nvPr/>
              </p:nvGrpSpPr>
              <p:grpSpPr>
                <a:xfrm>
                  <a:off x="444499" y="2406452"/>
                  <a:ext cx="2046162" cy="851454"/>
                  <a:chOff x="620838" y="2646488"/>
                  <a:chExt cx="2046162" cy="851454"/>
                </a:xfrm>
              </p:grpSpPr>
              <p:sp>
                <p:nvSpPr>
                  <p:cNvPr id="102" name="Rectángulo: esquinas redondeadas 101">
                    <a:extLst>
                      <a:ext uri="{FF2B5EF4-FFF2-40B4-BE49-F238E27FC236}">
                        <a16:creationId xmlns:a16="http://schemas.microsoft.com/office/drawing/2014/main" id="{4FA47E7D-7C80-42DB-AE44-028068A3C4DC}"/>
                      </a:ext>
                    </a:extLst>
                  </p:cNvPr>
                  <p:cNvSpPr/>
                  <p:nvPr/>
                </p:nvSpPr>
                <p:spPr>
                  <a:xfrm>
                    <a:off x="984250" y="2647950"/>
                    <a:ext cx="1682750" cy="711200"/>
                  </a:xfrm>
                  <a:prstGeom prst="roundRect">
                    <a:avLst/>
                  </a:prstGeom>
                  <a:solidFill>
                    <a:srgbClr val="D6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03" name="Lágrima 102">
                    <a:extLst>
                      <a:ext uri="{FF2B5EF4-FFF2-40B4-BE49-F238E27FC236}">
                        <a16:creationId xmlns:a16="http://schemas.microsoft.com/office/drawing/2014/main" id="{63F62197-E15A-4A16-B0EF-F708245CFEBD}"/>
                      </a:ext>
                    </a:extLst>
                  </p:cNvPr>
                  <p:cNvSpPr/>
                  <p:nvPr/>
                </p:nvSpPr>
                <p:spPr>
                  <a:xfrm rot="8110946">
                    <a:off x="620838" y="2646488"/>
                    <a:ext cx="851454" cy="851454"/>
                  </a:xfrm>
                  <a:prstGeom prst="teardrop">
                    <a:avLst/>
                  </a:prstGeom>
                  <a:solidFill>
                    <a:srgbClr val="D6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101" name="Elipse 100">
                  <a:extLst>
                    <a:ext uri="{FF2B5EF4-FFF2-40B4-BE49-F238E27FC236}">
                      <a16:creationId xmlns:a16="http://schemas.microsoft.com/office/drawing/2014/main" id="{C35571E1-D59E-4D14-8A41-498C406AABD9}"/>
                    </a:ext>
                  </a:extLst>
                </p:cNvPr>
                <p:cNvSpPr/>
                <p:nvPr/>
              </p:nvSpPr>
              <p:spPr>
                <a:xfrm>
                  <a:off x="514626"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69" name="CuadroTexto 68">
                <a:extLst>
                  <a:ext uri="{FF2B5EF4-FFF2-40B4-BE49-F238E27FC236}">
                    <a16:creationId xmlns:a16="http://schemas.microsoft.com/office/drawing/2014/main" id="{DFCAA937-948D-4EE0-8804-6EAF640C1ADA}"/>
                  </a:ext>
                </a:extLst>
              </p:cNvPr>
              <p:cNvSpPr txBox="1"/>
              <p:nvPr/>
            </p:nvSpPr>
            <p:spPr>
              <a:xfrm>
                <a:off x="181395" y="4533390"/>
                <a:ext cx="914401" cy="427358"/>
              </a:xfrm>
              <a:prstGeom prst="rect">
                <a:avLst/>
              </a:prstGeom>
              <a:noFill/>
            </p:spPr>
            <p:txBody>
              <a:bodyPr wrap="square" rtlCol="0">
                <a:spAutoFit/>
              </a:bodyPr>
              <a:lstStyle/>
              <a:p>
                <a:pPr algn="ctr"/>
                <a:r>
                  <a:rPr lang="es-CR" sz="1333" b="1" dirty="0">
                    <a:solidFill>
                      <a:srgbClr val="245178"/>
                    </a:solidFill>
                    <a:latin typeface="Myriad Pro" panose="020B0503030403020204" pitchFamily="34" charset="0"/>
                  </a:rPr>
                  <a:t>Emisiones </a:t>
                </a:r>
              </a:p>
              <a:p>
                <a:pPr algn="ctr"/>
                <a:r>
                  <a:rPr lang="es-CR" sz="1333" b="1" dirty="0">
                    <a:solidFill>
                      <a:srgbClr val="245178"/>
                    </a:solidFill>
                    <a:latin typeface="Myriad Pro" panose="020B0503030403020204" pitchFamily="34" charset="0"/>
                  </a:rPr>
                  <a:t>al aire</a:t>
                </a:r>
              </a:p>
            </p:txBody>
          </p:sp>
          <p:pic>
            <p:nvPicPr>
              <p:cNvPr id="74" name="Imagen 73">
                <a:extLst>
                  <a:ext uri="{FF2B5EF4-FFF2-40B4-BE49-F238E27FC236}">
                    <a16:creationId xmlns:a16="http://schemas.microsoft.com/office/drawing/2014/main" id="{3EFE873C-07AF-4368-9427-29B2FC9B4F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87664" y="4549881"/>
                <a:ext cx="484294" cy="457346"/>
              </a:xfrm>
              <a:prstGeom prst="rect">
                <a:avLst/>
              </a:prstGeom>
            </p:spPr>
          </p:pic>
        </p:grpSp>
        <p:grpSp>
          <p:nvGrpSpPr>
            <p:cNvPr id="111" name="Grupo 110">
              <a:extLst>
                <a:ext uri="{FF2B5EF4-FFF2-40B4-BE49-F238E27FC236}">
                  <a16:creationId xmlns:a16="http://schemas.microsoft.com/office/drawing/2014/main" id="{55CD81D3-044E-42E0-962D-A585F9721A67}"/>
                </a:ext>
              </a:extLst>
            </p:cNvPr>
            <p:cNvGrpSpPr/>
            <p:nvPr/>
          </p:nvGrpSpPr>
          <p:grpSpPr>
            <a:xfrm flipH="1">
              <a:off x="6901432" y="2037960"/>
              <a:ext cx="1489699" cy="652172"/>
              <a:chOff x="1253891" y="4419686"/>
              <a:chExt cx="1720362" cy="732906"/>
            </a:xfrm>
          </p:grpSpPr>
          <p:grpSp>
            <p:nvGrpSpPr>
              <p:cNvPr id="80" name="Grupo 79">
                <a:extLst>
                  <a:ext uri="{FF2B5EF4-FFF2-40B4-BE49-F238E27FC236}">
                    <a16:creationId xmlns:a16="http://schemas.microsoft.com/office/drawing/2014/main" id="{8996121C-2D98-4469-BC9D-2677FE88E712}"/>
                  </a:ext>
                </a:extLst>
              </p:cNvPr>
              <p:cNvGrpSpPr/>
              <p:nvPr/>
            </p:nvGrpSpPr>
            <p:grpSpPr>
              <a:xfrm>
                <a:off x="1253891" y="4436712"/>
                <a:ext cx="1720362" cy="715880"/>
                <a:chOff x="444499" y="2406452"/>
                <a:chExt cx="2046162" cy="851454"/>
              </a:xfrm>
            </p:grpSpPr>
            <p:grpSp>
              <p:nvGrpSpPr>
                <p:cNvPr id="96" name="Grupo 95">
                  <a:extLst>
                    <a:ext uri="{FF2B5EF4-FFF2-40B4-BE49-F238E27FC236}">
                      <a16:creationId xmlns:a16="http://schemas.microsoft.com/office/drawing/2014/main" id="{F37B7D7B-EA79-4A27-846C-8C9BD55ADFE9}"/>
                    </a:ext>
                  </a:extLst>
                </p:cNvPr>
                <p:cNvGrpSpPr/>
                <p:nvPr/>
              </p:nvGrpSpPr>
              <p:grpSpPr>
                <a:xfrm>
                  <a:off x="444499" y="2406452"/>
                  <a:ext cx="2046162" cy="851454"/>
                  <a:chOff x="620838" y="2646488"/>
                  <a:chExt cx="2046162" cy="851454"/>
                </a:xfrm>
              </p:grpSpPr>
              <p:sp>
                <p:nvSpPr>
                  <p:cNvPr id="98" name="Rectángulo: esquinas redondeadas 97">
                    <a:extLst>
                      <a:ext uri="{FF2B5EF4-FFF2-40B4-BE49-F238E27FC236}">
                        <a16:creationId xmlns:a16="http://schemas.microsoft.com/office/drawing/2014/main" id="{B5432E03-9CCD-4ED6-821F-B12509A4B03E}"/>
                      </a:ext>
                    </a:extLst>
                  </p:cNvPr>
                  <p:cNvSpPr/>
                  <p:nvPr/>
                </p:nvSpPr>
                <p:spPr>
                  <a:xfrm>
                    <a:off x="984250" y="2647950"/>
                    <a:ext cx="1682750"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9" name="Lágrima 98">
                    <a:extLst>
                      <a:ext uri="{FF2B5EF4-FFF2-40B4-BE49-F238E27FC236}">
                        <a16:creationId xmlns:a16="http://schemas.microsoft.com/office/drawing/2014/main" id="{45F71AD0-01C8-4E0E-ABCB-543E93C2B7F5}"/>
                      </a:ext>
                    </a:extLst>
                  </p:cNvPr>
                  <p:cNvSpPr/>
                  <p:nvPr/>
                </p:nvSpPr>
                <p:spPr>
                  <a:xfrm rot="8110946">
                    <a:off x="620838" y="2646488"/>
                    <a:ext cx="851454" cy="851454"/>
                  </a:xfrm>
                  <a:prstGeom prst="teardrop">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97" name="Elipse 96">
                  <a:extLst>
                    <a:ext uri="{FF2B5EF4-FFF2-40B4-BE49-F238E27FC236}">
                      <a16:creationId xmlns:a16="http://schemas.microsoft.com/office/drawing/2014/main" id="{726CFF97-95C2-44B9-9BB3-6AA7E9193038}"/>
                    </a:ext>
                  </a:extLst>
                </p:cNvPr>
                <p:cNvSpPr/>
                <p:nvPr/>
              </p:nvSpPr>
              <p:spPr>
                <a:xfrm>
                  <a:off x="514626"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70" name="CuadroTexto 69">
                <a:extLst>
                  <a:ext uri="{FF2B5EF4-FFF2-40B4-BE49-F238E27FC236}">
                    <a16:creationId xmlns:a16="http://schemas.microsoft.com/office/drawing/2014/main" id="{8DC47617-9815-4EE2-9A88-28A88872FC03}"/>
                  </a:ext>
                </a:extLst>
              </p:cNvPr>
              <p:cNvSpPr txBox="1"/>
              <p:nvPr/>
            </p:nvSpPr>
            <p:spPr>
              <a:xfrm>
                <a:off x="1864713" y="4419686"/>
                <a:ext cx="1049830" cy="596476"/>
              </a:xfrm>
              <a:prstGeom prst="rect">
                <a:avLst/>
              </a:prstGeom>
              <a:noFill/>
            </p:spPr>
            <p:txBody>
              <a:bodyPr wrap="square" rtlCol="0">
                <a:spAutoFit/>
              </a:bodyPr>
              <a:lstStyle/>
              <a:p>
                <a:pPr algn="ctr"/>
                <a:r>
                  <a:rPr lang="es-CR" sz="1333" b="1" dirty="0">
                    <a:solidFill>
                      <a:srgbClr val="245178"/>
                    </a:solidFill>
                    <a:latin typeface="Myriad Pro" panose="020B0503030403020204" pitchFamily="34" charset="0"/>
                  </a:rPr>
                  <a:t>Generación de aguas residuales</a:t>
                </a:r>
              </a:p>
            </p:txBody>
          </p:sp>
          <p:pic>
            <p:nvPicPr>
              <p:cNvPr id="75" name="Imagen 74">
                <a:extLst>
                  <a:ext uri="{FF2B5EF4-FFF2-40B4-BE49-F238E27FC236}">
                    <a16:creationId xmlns:a16="http://schemas.microsoft.com/office/drawing/2014/main" id="{94A1F7BA-76F1-4985-BC41-FB03C5AB4C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385350" y="4552896"/>
                <a:ext cx="397044" cy="430479"/>
              </a:xfrm>
              <a:prstGeom prst="rect">
                <a:avLst/>
              </a:prstGeom>
            </p:spPr>
          </p:pic>
        </p:grpSp>
        <p:grpSp>
          <p:nvGrpSpPr>
            <p:cNvPr id="112" name="Grupo 111">
              <a:extLst>
                <a:ext uri="{FF2B5EF4-FFF2-40B4-BE49-F238E27FC236}">
                  <a16:creationId xmlns:a16="http://schemas.microsoft.com/office/drawing/2014/main" id="{5634AE9F-556D-49CB-B1A1-3E10520D31A0}"/>
                </a:ext>
              </a:extLst>
            </p:cNvPr>
            <p:cNvGrpSpPr/>
            <p:nvPr/>
          </p:nvGrpSpPr>
          <p:grpSpPr>
            <a:xfrm flipH="1">
              <a:off x="6172462" y="2680777"/>
              <a:ext cx="1608624" cy="667244"/>
              <a:chOff x="3075196" y="4433414"/>
              <a:chExt cx="1802277" cy="719185"/>
            </a:xfrm>
          </p:grpSpPr>
          <p:grpSp>
            <p:nvGrpSpPr>
              <p:cNvPr id="81" name="Grupo 80">
                <a:extLst>
                  <a:ext uri="{FF2B5EF4-FFF2-40B4-BE49-F238E27FC236}">
                    <a16:creationId xmlns:a16="http://schemas.microsoft.com/office/drawing/2014/main" id="{B98EE9D6-2C29-42A7-A3CD-C8EABE3F242F}"/>
                  </a:ext>
                </a:extLst>
              </p:cNvPr>
              <p:cNvGrpSpPr/>
              <p:nvPr/>
            </p:nvGrpSpPr>
            <p:grpSpPr>
              <a:xfrm>
                <a:off x="3075196" y="4436718"/>
                <a:ext cx="1652072" cy="715881"/>
                <a:chOff x="525725" y="2406458"/>
                <a:chExt cx="1964937" cy="851455"/>
              </a:xfrm>
            </p:grpSpPr>
            <p:grpSp>
              <p:nvGrpSpPr>
                <p:cNvPr id="92" name="Grupo 91">
                  <a:extLst>
                    <a:ext uri="{FF2B5EF4-FFF2-40B4-BE49-F238E27FC236}">
                      <a16:creationId xmlns:a16="http://schemas.microsoft.com/office/drawing/2014/main" id="{70FC24B4-4675-4199-8F78-D999F7AAC700}"/>
                    </a:ext>
                  </a:extLst>
                </p:cNvPr>
                <p:cNvGrpSpPr/>
                <p:nvPr/>
              </p:nvGrpSpPr>
              <p:grpSpPr>
                <a:xfrm>
                  <a:off x="525725" y="2406458"/>
                  <a:ext cx="1964937" cy="851455"/>
                  <a:chOff x="702064" y="2646494"/>
                  <a:chExt cx="1964937" cy="851455"/>
                </a:xfrm>
              </p:grpSpPr>
              <p:sp>
                <p:nvSpPr>
                  <p:cNvPr id="94" name="Rectángulo: esquinas redondeadas 93">
                    <a:extLst>
                      <a:ext uri="{FF2B5EF4-FFF2-40B4-BE49-F238E27FC236}">
                        <a16:creationId xmlns:a16="http://schemas.microsoft.com/office/drawing/2014/main" id="{911163EE-21FB-4C67-A301-C7C4A07B8982}"/>
                      </a:ext>
                    </a:extLst>
                  </p:cNvPr>
                  <p:cNvSpPr/>
                  <p:nvPr/>
                </p:nvSpPr>
                <p:spPr>
                  <a:xfrm>
                    <a:off x="984250" y="2647955"/>
                    <a:ext cx="1682751" cy="711200"/>
                  </a:xfrm>
                  <a:prstGeom prst="roundRect">
                    <a:avLst/>
                  </a:prstGeom>
                  <a:solidFill>
                    <a:srgbClr val="ADD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5" name="Lágrima 94">
                    <a:extLst>
                      <a:ext uri="{FF2B5EF4-FFF2-40B4-BE49-F238E27FC236}">
                        <a16:creationId xmlns:a16="http://schemas.microsoft.com/office/drawing/2014/main" id="{3CC5CE2D-4A90-464B-A45C-77E7D76DAF8A}"/>
                      </a:ext>
                    </a:extLst>
                  </p:cNvPr>
                  <p:cNvSpPr/>
                  <p:nvPr/>
                </p:nvSpPr>
                <p:spPr>
                  <a:xfrm rot="8110946">
                    <a:off x="702064" y="2646494"/>
                    <a:ext cx="851455" cy="851455"/>
                  </a:xfrm>
                  <a:prstGeom prst="teardrop">
                    <a:avLst/>
                  </a:prstGeom>
                  <a:solidFill>
                    <a:srgbClr val="ADD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grpSp>
            <p:sp>
              <p:nvSpPr>
                <p:cNvPr id="93" name="Elipse 92">
                  <a:extLst>
                    <a:ext uri="{FF2B5EF4-FFF2-40B4-BE49-F238E27FC236}">
                      <a16:creationId xmlns:a16="http://schemas.microsoft.com/office/drawing/2014/main" id="{29D51C0F-3773-4957-864E-2DD51FAC2FEA}"/>
                    </a:ext>
                  </a:extLst>
                </p:cNvPr>
                <p:cNvSpPr/>
                <p:nvPr/>
              </p:nvSpPr>
              <p:spPr>
                <a:xfrm>
                  <a:off x="595855" y="2476585"/>
                  <a:ext cx="742712" cy="7112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grpSp>
          <p:sp>
            <p:nvSpPr>
              <p:cNvPr id="71" name="CuadroTexto 70">
                <a:extLst>
                  <a:ext uri="{FF2B5EF4-FFF2-40B4-BE49-F238E27FC236}">
                    <a16:creationId xmlns:a16="http://schemas.microsoft.com/office/drawing/2014/main" id="{385976AA-A5FF-481E-83BE-5230E1D99CFF}"/>
                  </a:ext>
                </a:extLst>
              </p:cNvPr>
              <p:cNvSpPr txBox="1"/>
              <p:nvPr/>
            </p:nvSpPr>
            <p:spPr>
              <a:xfrm>
                <a:off x="3606815" y="4433414"/>
                <a:ext cx="1270658" cy="605624"/>
              </a:xfrm>
              <a:prstGeom prst="rect">
                <a:avLst/>
              </a:prstGeom>
              <a:noFill/>
            </p:spPr>
            <p:txBody>
              <a:bodyPr wrap="square" rtlCol="0">
                <a:spAutoFit/>
              </a:bodyPr>
              <a:lstStyle/>
              <a:p>
                <a:pPr algn="ctr"/>
                <a:r>
                  <a:rPr lang="es-CR" sz="1067" b="1" dirty="0">
                    <a:solidFill>
                      <a:srgbClr val="245178"/>
                    </a:solidFill>
                    <a:latin typeface="Myriad Pro" panose="020B0503030403020204" pitchFamily="34" charset="0"/>
                  </a:rPr>
                  <a:t>Generación de </a:t>
                </a:r>
              </a:p>
              <a:p>
                <a:pPr algn="ctr"/>
                <a:r>
                  <a:rPr lang="es-CR" sz="1067" b="1" dirty="0">
                    <a:solidFill>
                      <a:srgbClr val="245178"/>
                    </a:solidFill>
                    <a:latin typeface="Myriad Pro" panose="020B0503030403020204" pitchFamily="34" charset="0"/>
                  </a:rPr>
                  <a:t>residuos sólidos ordinarios </a:t>
                </a:r>
              </a:p>
              <a:p>
                <a:pPr algn="ctr"/>
                <a:r>
                  <a:rPr lang="es-CR" sz="1067" b="1" dirty="0">
                    <a:solidFill>
                      <a:srgbClr val="245178"/>
                    </a:solidFill>
                    <a:latin typeface="Myriad Pro" panose="020B0503030403020204" pitchFamily="34" charset="0"/>
                  </a:rPr>
                  <a:t>Valorizables</a:t>
                </a:r>
              </a:p>
            </p:txBody>
          </p:sp>
          <p:pic>
            <p:nvPicPr>
              <p:cNvPr id="76" name="Imagen 75">
                <a:extLst>
                  <a:ext uri="{FF2B5EF4-FFF2-40B4-BE49-F238E27FC236}">
                    <a16:creationId xmlns:a16="http://schemas.microsoft.com/office/drawing/2014/main" id="{A10A0AE8-E2FC-48CE-94C8-69A81B2057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168719" y="4549882"/>
                <a:ext cx="493576" cy="467343"/>
              </a:xfrm>
              <a:prstGeom prst="rect">
                <a:avLst/>
              </a:prstGeom>
            </p:spPr>
          </p:pic>
        </p:grpSp>
        <p:grpSp>
          <p:nvGrpSpPr>
            <p:cNvPr id="113" name="Grupo 112">
              <a:extLst>
                <a:ext uri="{FF2B5EF4-FFF2-40B4-BE49-F238E27FC236}">
                  <a16:creationId xmlns:a16="http://schemas.microsoft.com/office/drawing/2014/main" id="{51F555E0-6368-415E-9EBA-3F4A4BB0A3D3}"/>
                </a:ext>
              </a:extLst>
            </p:cNvPr>
            <p:cNvGrpSpPr/>
            <p:nvPr/>
          </p:nvGrpSpPr>
          <p:grpSpPr>
            <a:xfrm flipH="1">
              <a:off x="5658671" y="3338668"/>
              <a:ext cx="1570377" cy="650079"/>
              <a:chOff x="4755273" y="4432346"/>
              <a:chExt cx="1780822" cy="720246"/>
            </a:xfrm>
          </p:grpSpPr>
          <p:grpSp>
            <p:nvGrpSpPr>
              <p:cNvPr id="82" name="Grupo 81">
                <a:extLst>
                  <a:ext uri="{FF2B5EF4-FFF2-40B4-BE49-F238E27FC236}">
                    <a16:creationId xmlns:a16="http://schemas.microsoft.com/office/drawing/2014/main" id="{9073A792-E9BD-4DF2-A092-126B7870096C}"/>
                  </a:ext>
                </a:extLst>
              </p:cNvPr>
              <p:cNvGrpSpPr/>
              <p:nvPr/>
            </p:nvGrpSpPr>
            <p:grpSpPr>
              <a:xfrm>
                <a:off x="4755273" y="4436712"/>
                <a:ext cx="1720362" cy="715880"/>
                <a:chOff x="444499" y="2406452"/>
                <a:chExt cx="2046162" cy="851454"/>
              </a:xfrm>
            </p:grpSpPr>
            <p:grpSp>
              <p:nvGrpSpPr>
                <p:cNvPr id="88" name="Grupo 87">
                  <a:extLst>
                    <a:ext uri="{FF2B5EF4-FFF2-40B4-BE49-F238E27FC236}">
                      <a16:creationId xmlns:a16="http://schemas.microsoft.com/office/drawing/2014/main" id="{9D3D673C-9099-4C01-97C8-5142F554C7BE}"/>
                    </a:ext>
                  </a:extLst>
                </p:cNvPr>
                <p:cNvGrpSpPr/>
                <p:nvPr/>
              </p:nvGrpSpPr>
              <p:grpSpPr>
                <a:xfrm>
                  <a:off x="444499" y="2406452"/>
                  <a:ext cx="2046162" cy="851454"/>
                  <a:chOff x="620838" y="2646488"/>
                  <a:chExt cx="2046162" cy="851454"/>
                </a:xfrm>
              </p:grpSpPr>
              <p:sp>
                <p:nvSpPr>
                  <p:cNvPr id="90" name="Rectángulo: esquinas redondeadas 89">
                    <a:extLst>
                      <a:ext uri="{FF2B5EF4-FFF2-40B4-BE49-F238E27FC236}">
                        <a16:creationId xmlns:a16="http://schemas.microsoft.com/office/drawing/2014/main" id="{665CF597-EEBE-45A8-B822-ADF4D5C1B345}"/>
                      </a:ext>
                    </a:extLst>
                  </p:cNvPr>
                  <p:cNvSpPr/>
                  <p:nvPr/>
                </p:nvSpPr>
                <p:spPr>
                  <a:xfrm>
                    <a:off x="984250" y="2647950"/>
                    <a:ext cx="1682750" cy="711200"/>
                  </a:xfrm>
                  <a:prstGeom prst="roundRect">
                    <a:avLst/>
                  </a:prstGeom>
                  <a:solidFill>
                    <a:srgbClr val="95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1" name="Lágrima 90">
                    <a:extLst>
                      <a:ext uri="{FF2B5EF4-FFF2-40B4-BE49-F238E27FC236}">
                        <a16:creationId xmlns:a16="http://schemas.microsoft.com/office/drawing/2014/main" id="{0886D16C-5720-4836-8CF5-5804064BC778}"/>
                      </a:ext>
                    </a:extLst>
                  </p:cNvPr>
                  <p:cNvSpPr/>
                  <p:nvPr/>
                </p:nvSpPr>
                <p:spPr>
                  <a:xfrm rot="8110946">
                    <a:off x="620838" y="2646488"/>
                    <a:ext cx="851454" cy="851454"/>
                  </a:xfrm>
                  <a:prstGeom prst="teardrop">
                    <a:avLst/>
                  </a:prstGeom>
                  <a:solidFill>
                    <a:srgbClr val="95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89" name="Elipse 88">
                  <a:extLst>
                    <a:ext uri="{FF2B5EF4-FFF2-40B4-BE49-F238E27FC236}">
                      <a16:creationId xmlns:a16="http://schemas.microsoft.com/office/drawing/2014/main" id="{AA32A53A-8148-4032-B9C5-992A040F2B5C}"/>
                    </a:ext>
                  </a:extLst>
                </p:cNvPr>
                <p:cNvSpPr/>
                <p:nvPr/>
              </p:nvSpPr>
              <p:spPr>
                <a:xfrm>
                  <a:off x="514626" y="2476579"/>
                  <a:ext cx="711200"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72" name="CuadroTexto 71">
                <a:extLst>
                  <a:ext uri="{FF2B5EF4-FFF2-40B4-BE49-F238E27FC236}">
                    <a16:creationId xmlns:a16="http://schemas.microsoft.com/office/drawing/2014/main" id="{83231050-2F7F-4630-8524-56B07A0A35FF}"/>
                  </a:ext>
                </a:extLst>
              </p:cNvPr>
              <p:cNvSpPr txBox="1"/>
              <p:nvPr/>
            </p:nvSpPr>
            <p:spPr>
              <a:xfrm>
                <a:off x="5347711" y="4432346"/>
                <a:ext cx="1188384" cy="588060"/>
              </a:xfrm>
              <a:prstGeom prst="rect">
                <a:avLst/>
              </a:prstGeom>
              <a:noFill/>
            </p:spPr>
            <p:txBody>
              <a:bodyPr wrap="square" rtlCol="0">
                <a:spAutoFit/>
              </a:bodyPr>
              <a:lstStyle/>
              <a:p>
                <a:pPr algn="ctr"/>
                <a:r>
                  <a:rPr lang="es-CR" sz="1333" b="1" dirty="0">
                    <a:solidFill>
                      <a:srgbClr val="245178"/>
                    </a:solidFill>
                  </a:rPr>
                  <a:t>Generación de residuos sólidos Peligrosos</a:t>
                </a:r>
              </a:p>
            </p:txBody>
          </p:sp>
          <p:pic>
            <p:nvPicPr>
              <p:cNvPr id="77" name="Imagen 76">
                <a:extLst>
                  <a:ext uri="{FF2B5EF4-FFF2-40B4-BE49-F238E27FC236}">
                    <a16:creationId xmlns:a16="http://schemas.microsoft.com/office/drawing/2014/main" id="{A43ED132-6EAE-4D6E-AF03-42911A12B5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89734" y="4564507"/>
                <a:ext cx="443554" cy="416941"/>
              </a:xfrm>
              <a:prstGeom prst="rect">
                <a:avLst/>
              </a:prstGeom>
            </p:spPr>
          </p:pic>
        </p:grpSp>
        <p:grpSp>
          <p:nvGrpSpPr>
            <p:cNvPr id="114" name="Grupo 113">
              <a:extLst>
                <a:ext uri="{FF2B5EF4-FFF2-40B4-BE49-F238E27FC236}">
                  <a16:creationId xmlns:a16="http://schemas.microsoft.com/office/drawing/2014/main" id="{69217475-B0E4-4381-95BE-C3F3A50B87C3}"/>
                </a:ext>
              </a:extLst>
            </p:cNvPr>
            <p:cNvGrpSpPr/>
            <p:nvPr/>
          </p:nvGrpSpPr>
          <p:grpSpPr>
            <a:xfrm flipH="1">
              <a:off x="5263209" y="3979394"/>
              <a:ext cx="1561623" cy="617801"/>
              <a:chOff x="6507985" y="4436712"/>
              <a:chExt cx="1775249" cy="715880"/>
            </a:xfrm>
          </p:grpSpPr>
          <p:grpSp>
            <p:nvGrpSpPr>
              <p:cNvPr id="83" name="Grupo 82">
                <a:extLst>
                  <a:ext uri="{FF2B5EF4-FFF2-40B4-BE49-F238E27FC236}">
                    <a16:creationId xmlns:a16="http://schemas.microsoft.com/office/drawing/2014/main" id="{C89D7A8B-3D8E-40E0-AB1C-1F0D52B3FB76}"/>
                  </a:ext>
                </a:extLst>
              </p:cNvPr>
              <p:cNvGrpSpPr/>
              <p:nvPr/>
            </p:nvGrpSpPr>
            <p:grpSpPr>
              <a:xfrm>
                <a:off x="6507985" y="4436712"/>
                <a:ext cx="1720362" cy="715880"/>
                <a:chOff x="444499" y="2406452"/>
                <a:chExt cx="2046162" cy="851454"/>
              </a:xfrm>
            </p:grpSpPr>
            <p:grpSp>
              <p:nvGrpSpPr>
                <p:cNvPr id="84" name="Grupo 83">
                  <a:extLst>
                    <a:ext uri="{FF2B5EF4-FFF2-40B4-BE49-F238E27FC236}">
                      <a16:creationId xmlns:a16="http://schemas.microsoft.com/office/drawing/2014/main" id="{DDC14D74-4155-40CB-A73B-5854CE697A9D}"/>
                    </a:ext>
                  </a:extLst>
                </p:cNvPr>
                <p:cNvGrpSpPr/>
                <p:nvPr/>
              </p:nvGrpSpPr>
              <p:grpSpPr>
                <a:xfrm>
                  <a:off x="444499" y="2406452"/>
                  <a:ext cx="2046162" cy="851454"/>
                  <a:chOff x="620838" y="2646488"/>
                  <a:chExt cx="2046162" cy="851454"/>
                </a:xfrm>
              </p:grpSpPr>
              <p:sp>
                <p:nvSpPr>
                  <p:cNvPr id="86" name="Rectángulo: esquinas redondeadas 85">
                    <a:extLst>
                      <a:ext uri="{FF2B5EF4-FFF2-40B4-BE49-F238E27FC236}">
                        <a16:creationId xmlns:a16="http://schemas.microsoft.com/office/drawing/2014/main" id="{E9A86920-FA4E-48B1-8309-83ACEE044198}"/>
                      </a:ext>
                    </a:extLst>
                  </p:cNvPr>
                  <p:cNvSpPr/>
                  <p:nvPr/>
                </p:nvSpPr>
                <p:spPr>
                  <a:xfrm>
                    <a:off x="984250" y="2647950"/>
                    <a:ext cx="1682750" cy="711199"/>
                  </a:xfrm>
                  <a:prstGeom prst="roundRect">
                    <a:avLst/>
                  </a:prstGeom>
                  <a:solidFill>
                    <a:srgbClr val="81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87" name="Lágrima 86">
                    <a:extLst>
                      <a:ext uri="{FF2B5EF4-FFF2-40B4-BE49-F238E27FC236}">
                        <a16:creationId xmlns:a16="http://schemas.microsoft.com/office/drawing/2014/main" id="{B3438780-BEB5-4986-BE16-30094B5DF12D}"/>
                      </a:ext>
                    </a:extLst>
                  </p:cNvPr>
                  <p:cNvSpPr/>
                  <p:nvPr/>
                </p:nvSpPr>
                <p:spPr>
                  <a:xfrm rot="8110946">
                    <a:off x="620838" y="2646488"/>
                    <a:ext cx="851454" cy="851454"/>
                  </a:xfrm>
                  <a:prstGeom prst="teardrop">
                    <a:avLst/>
                  </a:prstGeom>
                  <a:solidFill>
                    <a:srgbClr val="81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grpSp>
            <p:sp>
              <p:nvSpPr>
                <p:cNvPr id="85" name="Elipse 84">
                  <a:extLst>
                    <a:ext uri="{FF2B5EF4-FFF2-40B4-BE49-F238E27FC236}">
                      <a16:creationId xmlns:a16="http://schemas.microsoft.com/office/drawing/2014/main" id="{9380BCBB-6C2A-4AF5-8333-2CBCFABCB94F}"/>
                    </a:ext>
                  </a:extLst>
                </p:cNvPr>
                <p:cNvSpPr/>
                <p:nvPr/>
              </p:nvSpPr>
              <p:spPr>
                <a:xfrm>
                  <a:off x="514626" y="2476579"/>
                  <a:ext cx="711199" cy="7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grpSp>
          <p:sp>
            <p:nvSpPr>
              <p:cNvPr id="73" name="CuadroTexto 72">
                <a:extLst>
                  <a:ext uri="{FF2B5EF4-FFF2-40B4-BE49-F238E27FC236}">
                    <a16:creationId xmlns:a16="http://schemas.microsoft.com/office/drawing/2014/main" id="{67AD9ED1-7E50-4D59-ACC9-FF931315CA28}"/>
                  </a:ext>
                </a:extLst>
              </p:cNvPr>
              <p:cNvSpPr txBox="1"/>
              <p:nvPr/>
            </p:nvSpPr>
            <p:spPr>
              <a:xfrm>
                <a:off x="7094850" y="4476774"/>
                <a:ext cx="1188384" cy="508376"/>
              </a:xfrm>
              <a:prstGeom prst="rect">
                <a:avLst/>
              </a:prstGeom>
              <a:noFill/>
            </p:spPr>
            <p:txBody>
              <a:bodyPr wrap="square" rtlCol="0">
                <a:spAutoFit/>
              </a:bodyPr>
              <a:lstStyle/>
              <a:p>
                <a:pPr algn="ctr"/>
                <a:r>
                  <a:rPr lang="es-CR" sz="1067" b="1" dirty="0">
                    <a:solidFill>
                      <a:srgbClr val="245178"/>
                    </a:solidFill>
                  </a:rPr>
                  <a:t>Generación de residuos sólidos de manejo especial</a:t>
                </a:r>
              </a:p>
            </p:txBody>
          </p:sp>
          <p:pic>
            <p:nvPicPr>
              <p:cNvPr id="78" name="Imagen 77">
                <a:extLst>
                  <a:ext uri="{FF2B5EF4-FFF2-40B4-BE49-F238E27FC236}">
                    <a16:creationId xmlns:a16="http://schemas.microsoft.com/office/drawing/2014/main" id="{D26C4035-AC4D-4318-98C1-37377D9555AE}"/>
                  </a:ext>
                </a:extLst>
              </p:cNvPr>
              <p:cNvPicPr>
                <a:picLocks noChangeAspect="1"/>
              </p:cNvPicPr>
              <p:nvPr/>
            </p:nvPicPr>
            <p:blipFill rotWithShape="1">
              <a:blip r:embed="rId13">
                <a:extLst>
                  <a:ext uri="{28A0092B-C50C-407E-A947-70E740481C1C}">
                    <a14:useLocalDpi xmlns:a14="http://schemas.microsoft.com/office/drawing/2010/main" val="0"/>
                  </a:ext>
                </a:extLst>
              </a:blip>
              <a:srcRect l="8589" t="14207" r="4079" b="17263"/>
              <a:stretch/>
            </p:blipFill>
            <p:spPr>
              <a:xfrm flipH="1">
                <a:off x="6634731" y="4581599"/>
                <a:ext cx="413029" cy="400786"/>
              </a:xfrm>
              <a:prstGeom prst="rect">
                <a:avLst/>
              </a:prstGeom>
            </p:spPr>
          </p:pic>
        </p:grpSp>
      </p:grpSp>
      <p:pic>
        <p:nvPicPr>
          <p:cNvPr id="17" name="Imagen 16">
            <a:extLst>
              <a:ext uri="{FF2B5EF4-FFF2-40B4-BE49-F238E27FC236}">
                <a16:creationId xmlns:a16="http://schemas.microsoft.com/office/drawing/2014/main" id="{2096C8F8-EE80-4D7F-8576-F0238CF4ECF5}"/>
              </a:ext>
            </a:extLst>
          </p:cNvPr>
          <p:cNvPicPr>
            <a:picLocks noChangeAspect="1"/>
          </p:cNvPicPr>
          <p:nvPr/>
        </p:nvPicPr>
        <p:blipFill rotWithShape="1">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b="22026"/>
          <a:stretch/>
        </p:blipFill>
        <p:spPr>
          <a:xfrm>
            <a:off x="2331383" y="1752072"/>
            <a:ext cx="7159876" cy="4260961"/>
          </a:xfrm>
          <a:prstGeom prst="rect">
            <a:avLst/>
          </a:prstGeom>
          <a:effectLst>
            <a:outerShdw blurRad="50800" dist="38100" dir="5400000" algn="t" rotWithShape="0">
              <a:prstClr val="black">
                <a:alpha val="40000"/>
              </a:prstClr>
            </a:outerShdw>
          </a:effectLst>
        </p:spPr>
      </p:pic>
      <p:grpSp>
        <p:nvGrpSpPr>
          <p:cNvPr id="8" name="Grupo 7">
            <a:extLst>
              <a:ext uri="{FF2B5EF4-FFF2-40B4-BE49-F238E27FC236}">
                <a16:creationId xmlns:a16="http://schemas.microsoft.com/office/drawing/2014/main" id="{FE6FC57E-015E-46D7-B1E2-C8863ED28402}"/>
              </a:ext>
            </a:extLst>
          </p:cNvPr>
          <p:cNvGrpSpPr/>
          <p:nvPr/>
        </p:nvGrpSpPr>
        <p:grpSpPr>
          <a:xfrm>
            <a:off x="425243" y="5096771"/>
            <a:ext cx="616885" cy="579872"/>
            <a:chOff x="-214144" y="4129406"/>
            <a:chExt cx="462664" cy="434904"/>
          </a:xfrm>
        </p:grpSpPr>
        <p:sp>
          <p:nvSpPr>
            <p:cNvPr id="116" name="Lágrima 115">
              <a:extLst>
                <a:ext uri="{FF2B5EF4-FFF2-40B4-BE49-F238E27FC236}">
                  <a16:creationId xmlns:a16="http://schemas.microsoft.com/office/drawing/2014/main" id="{D1EC4C72-82C5-4039-8D61-CF18F69DD708}"/>
                </a:ext>
              </a:extLst>
            </p:cNvPr>
            <p:cNvSpPr/>
            <p:nvPr/>
          </p:nvSpPr>
          <p:spPr>
            <a:xfrm rot="2700000" flipH="1">
              <a:off x="-200264" y="4115526"/>
              <a:ext cx="434904" cy="462664"/>
            </a:xfrm>
            <a:prstGeom prst="teardrop">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18" name="Lágrima 117">
              <a:extLst>
                <a:ext uri="{FF2B5EF4-FFF2-40B4-BE49-F238E27FC236}">
                  <a16:creationId xmlns:a16="http://schemas.microsoft.com/office/drawing/2014/main" id="{67414281-6BFC-4B09-931C-19D7C4D5B6B1}"/>
                </a:ext>
              </a:extLst>
            </p:cNvPr>
            <p:cNvSpPr/>
            <p:nvPr/>
          </p:nvSpPr>
          <p:spPr>
            <a:xfrm rot="2700000" flipH="1">
              <a:off x="-168031" y="4145644"/>
              <a:ext cx="370439" cy="394084"/>
            </a:xfrm>
            <a:prstGeom prst="teardrop">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a:p>
          </p:txBody>
        </p:sp>
        <p:sp>
          <p:nvSpPr>
            <p:cNvPr id="119" name="CuadroTexto 118">
              <a:extLst>
                <a:ext uri="{FF2B5EF4-FFF2-40B4-BE49-F238E27FC236}">
                  <a16:creationId xmlns:a16="http://schemas.microsoft.com/office/drawing/2014/main" id="{7DD47579-6EEB-46AF-8220-224DBBCB2666}"/>
                </a:ext>
              </a:extLst>
            </p:cNvPr>
            <p:cNvSpPr txBox="1"/>
            <p:nvPr/>
          </p:nvSpPr>
          <p:spPr>
            <a:xfrm flipH="1">
              <a:off x="-196178" y="4180591"/>
              <a:ext cx="424590" cy="315423"/>
            </a:xfrm>
            <a:prstGeom prst="rect">
              <a:avLst/>
            </a:prstGeom>
            <a:noFill/>
          </p:spPr>
          <p:txBody>
            <a:bodyPr wrap="square" rtlCol="0">
              <a:spAutoFit/>
            </a:bodyPr>
            <a:lstStyle/>
            <a:p>
              <a:pPr algn="ctr"/>
              <a:r>
                <a:rPr lang="es-CR" sz="2133" b="1" dirty="0">
                  <a:solidFill>
                    <a:schemeClr val="bg1"/>
                  </a:solidFill>
                </a:rPr>
                <a:t>CP</a:t>
              </a:r>
            </a:p>
          </p:txBody>
        </p:sp>
      </p:grpSp>
      <p:grpSp>
        <p:nvGrpSpPr>
          <p:cNvPr id="9" name="Grupo 8">
            <a:extLst>
              <a:ext uri="{FF2B5EF4-FFF2-40B4-BE49-F238E27FC236}">
                <a16:creationId xmlns:a16="http://schemas.microsoft.com/office/drawing/2014/main" id="{B664A319-EF40-464D-9F9B-361B44C7895D}"/>
              </a:ext>
            </a:extLst>
          </p:cNvPr>
          <p:cNvGrpSpPr/>
          <p:nvPr/>
        </p:nvGrpSpPr>
        <p:grpSpPr>
          <a:xfrm>
            <a:off x="420003" y="5928514"/>
            <a:ext cx="627367" cy="579872"/>
            <a:chOff x="1797575" y="4136845"/>
            <a:chExt cx="470525" cy="434904"/>
          </a:xfrm>
        </p:grpSpPr>
        <p:sp>
          <p:nvSpPr>
            <p:cNvPr id="121" name="Lágrima 120">
              <a:extLst>
                <a:ext uri="{FF2B5EF4-FFF2-40B4-BE49-F238E27FC236}">
                  <a16:creationId xmlns:a16="http://schemas.microsoft.com/office/drawing/2014/main" id="{414DC2B9-CA3C-4935-BC0E-09BF4DC16E92}"/>
                </a:ext>
              </a:extLst>
            </p:cNvPr>
            <p:cNvSpPr/>
            <p:nvPr/>
          </p:nvSpPr>
          <p:spPr>
            <a:xfrm rot="2700000" flipH="1">
              <a:off x="1811455" y="4122965"/>
              <a:ext cx="434904" cy="462664"/>
            </a:xfrm>
            <a:prstGeom prst="teardrop">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23" name="Lágrima 122">
              <a:extLst>
                <a:ext uri="{FF2B5EF4-FFF2-40B4-BE49-F238E27FC236}">
                  <a16:creationId xmlns:a16="http://schemas.microsoft.com/office/drawing/2014/main" id="{0FF9D1D2-F474-4463-A5E1-2E4C6E1F1AE1}"/>
                </a:ext>
              </a:extLst>
            </p:cNvPr>
            <p:cNvSpPr/>
            <p:nvPr/>
          </p:nvSpPr>
          <p:spPr>
            <a:xfrm rot="2700000" flipH="1">
              <a:off x="1843688" y="4153083"/>
              <a:ext cx="370439" cy="394084"/>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124" name="CuadroTexto 123">
              <a:extLst>
                <a:ext uri="{FF2B5EF4-FFF2-40B4-BE49-F238E27FC236}">
                  <a16:creationId xmlns:a16="http://schemas.microsoft.com/office/drawing/2014/main" id="{D640C174-A44A-411B-A956-5AA444A1BF46}"/>
                </a:ext>
              </a:extLst>
            </p:cNvPr>
            <p:cNvSpPr txBox="1"/>
            <p:nvPr/>
          </p:nvSpPr>
          <p:spPr>
            <a:xfrm flipH="1">
              <a:off x="1798736" y="4181257"/>
              <a:ext cx="469364" cy="315423"/>
            </a:xfrm>
            <a:prstGeom prst="rect">
              <a:avLst/>
            </a:prstGeom>
            <a:noFill/>
          </p:spPr>
          <p:txBody>
            <a:bodyPr wrap="square" rtlCol="0">
              <a:spAutoFit/>
            </a:bodyPr>
            <a:lstStyle/>
            <a:p>
              <a:pPr algn="ctr"/>
              <a:r>
                <a:rPr lang="es-CR" sz="2133" b="1" dirty="0">
                  <a:solidFill>
                    <a:schemeClr val="bg1"/>
                  </a:solidFill>
                </a:rPr>
                <a:t>BP</a:t>
              </a:r>
            </a:p>
          </p:txBody>
        </p:sp>
      </p:grpSp>
      <p:sp>
        <p:nvSpPr>
          <p:cNvPr id="125" name="Rectángulo 124">
            <a:extLst>
              <a:ext uri="{FF2B5EF4-FFF2-40B4-BE49-F238E27FC236}">
                <a16:creationId xmlns:a16="http://schemas.microsoft.com/office/drawing/2014/main" id="{E1FAB4CA-BD0A-46E3-8908-0875F01468B7}"/>
              </a:ext>
            </a:extLst>
          </p:cNvPr>
          <p:cNvSpPr/>
          <p:nvPr/>
        </p:nvSpPr>
        <p:spPr>
          <a:xfrm>
            <a:off x="966857" y="5214133"/>
            <a:ext cx="1783435" cy="338554"/>
          </a:xfrm>
          <a:prstGeom prst="rect">
            <a:avLst/>
          </a:prstGeom>
          <a:no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333" dirty="0">
                <a:solidFill>
                  <a:srgbClr val="245178"/>
                </a:solidFill>
              </a:rPr>
              <a:t>Compras Públicas</a:t>
            </a:r>
            <a:r>
              <a:rPr lang="es-CR" sz="1600" dirty="0">
                <a:solidFill>
                  <a:srgbClr val="245178"/>
                </a:solidFill>
              </a:rPr>
              <a:t>.</a:t>
            </a:r>
          </a:p>
        </p:txBody>
      </p:sp>
      <p:sp>
        <p:nvSpPr>
          <p:cNvPr id="127" name="Rectángulo 126">
            <a:extLst>
              <a:ext uri="{FF2B5EF4-FFF2-40B4-BE49-F238E27FC236}">
                <a16:creationId xmlns:a16="http://schemas.microsoft.com/office/drawing/2014/main" id="{C0B94825-FF7F-407F-A561-FE654C446D6B}"/>
              </a:ext>
            </a:extLst>
          </p:cNvPr>
          <p:cNvSpPr/>
          <p:nvPr/>
        </p:nvSpPr>
        <p:spPr>
          <a:xfrm>
            <a:off x="966857" y="6051766"/>
            <a:ext cx="1467095" cy="297454"/>
          </a:xfrm>
          <a:prstGeom prst="rect">
            <a:avLst/>
          </a:prstGeom>
          <a:no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333" dirty="0">
                <a:solidFill>
                  <a:srgbClr val="1F497D"/>
                </a:solidFill>
              </a:rPr>
              <a:t>Buenas prácticas</a:t>
            </a:r>
            <a:r>
              <a:rPr lang="es-CR" sz="1333" dirty="0">
                <a:solidFill>
                  <a:srgbClr val="245178"/>
                </a:solidFill>
              </a:rPr>
              <a:t>.</a:t>
            </a:r>
          </a:p>
        </p:txBody>
      </p:sp>
    </p:spTree>
    <p:extLst>
      <p:ext uri="{BB962C8B-B14F-4D97-AF65-F5344CB8AC3E}">
        <p14:creationId xmlns:p14="http://schemas.microsoft.com/office/powerpoint/2010/main" val="30876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up)">
                                      <p:cBhvr>
                                        <p:cTn id="37" dur="20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wipe(up)">
                                      <p:cBhvr>
                                        <p:cTn id="42"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3132254"/>
            <a:ext cx="12192000" cy="354794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4"/>
            <a:ext cx="12196317" cy="6858000"/>
          </a:xfrm>
          <a:prstGeom prst="rect">
            <a:avLst/>
          </a:prstGeom>
        </p:spPr>
      </p:pic>
      <p:sp>
        <p:nvSpPr>
          <p:cNvPr id="3" name="CuadroTexto 2">
            <a:extLst>
              <a:ext uri="{FF2B5EF4-FFF2-40B4-BE49-F238E27FC236}">
                <a16:creationId xmlns:a16="http://schemas.microsoft.com/office/drawing/2014/main" id="{146B00CA-BCAD-462D-9E86-2B0B8117A82F}"/>
              </a:ext>
            </a:extLst>
          </p:cNvPr>
          <p:cNvSpPr txBox="1"/>
          <p:nvPr/>
        </p:nvSpPr>
        <p:spPr>
          <a:xfrm>
            <a:off x="2781702" y="131569"/>
            <a:ext cx="7036525"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Errores Comunes</a:t>
            </a:r>
          </a:p>
        </p:txBody>
      </p:sp>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14" name="Llamada de flecha hacia arriba 13">
            <a:extLst>
              <a:ext uri="{FF2B5EF4-FFF2-40B4-BE49-F238E27FC236}">
                <a16:creationId xmlns:a16="http://schemas.microsoft.com/office/drawing/2014/main" id="{1FFCB0F1-4B6A-48C6-86DA-B132B8908719}"/>
              </a:ext>
            </a:extLst>
          </p:cNvPr>
          <p:cNvSpPr/>
          <p:nvPr/>
        </p:nvSpPr>
        <p:spPr>
          <a:xfrm>
            <a:off x="4188299" y="1498577"/>
            <a:ext cx="4886799" cy="1356471"/>
          </a:xfrm>
          <a:prstGeom prst="upArrowCallout">
            <a:avLst>
              <a:gd name="adj1" fmla="val 56958"/>
              <a:gd name="adj2" fmla="val 45639"/>
              <a:gd name="adj3" fmla="val 25000"/>
              <a:gd name="adj4" fmla="val 64977"/>
            </a:avLst>
          </a:prstGeom>
          <a:solidFill>
            <a:schemeClr val="accent2"/>
          </a:solidFill>
          <a:ln w="28575">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latin typeface="Myriad Pro" panose="020B0503030403020204" pitchFamily="34" charset="0"/>
              </a:rPr>
              <a:t>Podría generar hasta redefinir metas de cumplimiento.</a:t>
            </a:r>
          </a:p>
        </p:txBody>
      </p:sp>
      <p:grpSp>
        <p:nvGrpSpPr>
          <p:cNvPr id="26" name="Grupo 25">
            <a:extLst>
              <a:ext uri="{FF2B5EF4-FFF2-40B4-BE49-F238E27FC236}">
                <a16:creationId xmlns:a16="http://schemas.microsoft.com/office/drawing/2014/main" id="{06D7A2F8-A2DC-4C2F-A3F7-F18A67490A24}"/>
              </a:ext>
            </a:extLst>
          </p:cNvPr>
          <p:cNvGrpSpPr/>
          <p:nvPr/>
        </p:nvGrpSpPr>
        <p:grpSpPr>
          <a:xfrm>
            <a:off x="1562543" y="1025637"/>
            <a:ext cx="9384413" cy="574516"/>
            <a:chOff x="1015184" y="1058891"/>
            <a:chExt cx="7038310" cy="430887"/>
          </a:xfrm>
        </p:grpSpPr>
        <p:sp>
          <p:nvSpPr>
            <p:cNvPr id="18" name="Rectángulo 17">
              <a:extLst>
                <a:ext uri="{FF2B5EF4-FFF2-40B4-BE49-F238E27FC236}">
                  <a16:creationId xmlns:a16="http://schemas.microsoft.com/office/drawing/2014/main" id="{DD3C9A8E-9E1C-4C55-9B92-24EF3A2F8268}"/>
                </a:ext>
              </a:extLst>
            </p:cNvPr>
            <p:cNvSpPr/>
            <p:nvPr/>
          </p:nvSpPr>
          <p:spPr>
            <a:xfrm>
              <a:off x="1664578" y="1127438"/>
              <a:ext cx="6388916" cy="253916"/>
            </a:xfrm>
            <a:prstGeom prst="rect">
              <a:avLst/>
            </a:prstGeom>
            <a:solidFill>
              <a:srgbClr val="7F7F7F"/>
            </a:solidFill>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600" dirty="0">
                  <a:solidFill>
                    <a:prstClr val="white"/>
                  </a:solidFill>
                  <a:latin typeface="Myriad Pro" panose="020B0503030403020204" pitchFamily="34" charset="0"/>
                </a:rPr>
                <a:t>El cuadro #2 sobre las modificaciones al plan de acción original nunca se completa.</a:t>
              </a:r>
            </a:p>
          </p:txBody>
        </p:sp>
        <p:sp>
          <p:nvSpPr>
            <p:cNvPr id="19" name="Flecha derecha 8">
              <a:extLst>
                <a:ext uri="{FF2B5EF4-FFF2-40B4-BE49-F238E27FC236}">
                  <a16:creationId xmlns:a16="http://schemas.microsoft.com/office/drawing/2014/main" id="{F5C31D60-7471-4D80-A05E-AF5DA17B9665}"/>
                </a:ext>
              </a:extLst>
            </p:cNvPr>
            <p:cNvSpPr/>
            <p:nvPr/>
          </p:nvSpPr>
          <p:spPr>
            <a:xfrm>
              <a:off x="1015184" y="1058891"/>
              <a:ext cx="536009" cy="430887"/>
            </a:xfrm>
            <a:prstGeom prst="rightArrow">
              <a:avLst/>
            </a:prstGeom>
            <a:solidFill>
              <a:schemeClr val="bg1">
                <a:lumMod val="50000"/>
              </a:schemeClr>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6</a:t>
              </a:r>
            </a:p>
          </p:txBody>
        </p:sp>
      </p:grpSp>
      <p:grpSp>
        <p:nvGrpSpPr>
          <p:cNvPr id="20" name="Grupo 19">
            <a:extLst>
              <a:ext uri="{FF2B5EF4-FFF2-40B4-BE49-F238E27FC236}">
                <a16:creationId xmlns:a16="http://schemas.microsoft.com/office/drawing/2014/main" id="{25D5DE26-9C95-4A0E-B6E4-445E44DD5283}"/>
              </a:ext>
            </a:extLst>
          </p:cNvPr>
          <p:cNvGrpSpPr/>
          <p:nvPr/>
        </p:nvGrpSpPr>
        <p:grpSpPr>
          <a:xfrm>
            <a:off x="1562543" y="2866169"/>
            <a:ext cx="9384413" cy="574516"/>
            <a:chOff x="444499" y="3789376"/>
            <a:chExt cx="7038310" cy="430887"/>
          </a:xfrm>
        </p:grpSpPr>
        <p:sp>
          <p:nvSpPr>
            <p:cNvPr id="21" name="CuadroTexto 20">
              <a:extLst>
                <a:ext uri="{FF2B5EF4-FFF2-40B4-BE49-F238E27FC236}">
                  <a16:creationId xmlns:a16="http://schemas.microsoft.com/office/drawing/2014/main" id="{FADE5FB1-6CCF-4C5E-B30F-42782D607970}"/>
                </a:ext>
              </a:extLst>
            </p:cNvPr>
            <p:cNvSpPr txBox="1"/>
            <p:nvPr/>
          </p:nvSpPr>
          <p:spPr>
            <a:xfrm>
              <a:off x="1093893" y="3857923"/>
              <a:ext cx="6388916" cy="253916"/>
            </a:xfrm>
            <a:prstGeom prst="rect">
              <a:avLst/>
            </a:prstGeom>
            <a:solidFill>
              <a:srgbClr val="62B8CC"/>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s-CR" sz="1600" dirty="0">
                  <a:solidFill>
                    <a:prstClr val="white"/>
                  </a:solidFill>
                  <a:latin typeface="Myriad Pro" panose="020B0503030403020204" pitchFamily="34" charset="0"/>
                </a:rPr>
                <a:t>No se completa el cuadro sobre el análisis de los indicadores</a:t>
              </a:r>
              <a:r>
                <a:rPr lang="es-CR" sz="1600" dirty="0">
                  <a:solidFill>
                    <a:prstClr val="white"/>
                  </a:solidFill>
                </a:rPr>
                <a:t>.</a:t>
              </a:r>
            </a:p>
          </p:txBody>
        </p:sp>
        <p:sp>
          <p:nvSpPr>
            <p:cNvPr id="22" name="Flecha derecha 12">
              <a:extLst>
                <a:ext uri="{FF2B5EF4-FFF2-40B4-BE49-F238E27FC236}">
                  <a16:creationId xmlns:a16="http://schemas.microsoft.com/office/drawing/2014/main" id="{06B9C408-CB07-4D53-B046-4E698F7649EE}"/>
                </a:ext>
              </a:extLst>
            </p:cNvPr>
            <p:cNvSpPr/>
            <p:nvPr/>
          </p:nvSpPr>
          <p:spPr>
            <a:xfrm>
              <a:off x="444499" y="3789376"/>
              <a:ext cx="536009" cy="430887"/>
            </a:xfrm>
            <a:prstGeom prst="rightArrow">
              <a:avLst/>
            </a:prstGeom>
            <a:solidFill>
              <a:srgbClr val="62B8CC"/>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prstClr val="white"/>
                  </a:solidFill>
                  <a:latin typeface="Myriad Pro" panose="020B0503030403020204" pitchFamily="34" charset="0"/>
                </a:rPr>
                <a:t>7</a:t>
              </a:r>
            </a:p>
          </p:txBody>
        </p:sp>
      </p:grpSp>
      <p:grpSp>
        <p:nvGrpSpPr>
          <p:cNvPr id="23" name="Grupo 22">
            <a:extLst>
              <a:ext uri="{FF2B5EF4-FFF2-40B4-BE49-F238E27FC236}">
                <a16:creationId xmlns:a16="http://schemas.microsoft.com/office/drawing/2014/main" id="{BC2CB88F-D500-477D-8E64-A33BE3A54023}"/>
              </a:ext>
            </a:extLst>
          </p:cNvPr>
          <p:cNvGrpSpPr/>
          <p:nvPr/>
        </p:nvGrpSpPr>
        <p:grpSpPr>
          <a:xfrm>
            <a:off x="1562543" y="5664043"/>
            <a:ext cx="9384415" cy="574518"/>
            <a:chOff x="444500" y="4109265"/>
            <a:chExt cx="7038311" cy="430888"/>
          </a:xfrm>
        </p:grpSpPr>
        <p:sp>
          <p:nvSpPr>
            <p:cNvPr id="24" name="CuadroTexto 23">
              <a:extLst>
                <a:ext uri="{FF2B5EF4-FFF2-40B4-BE49-F238E27FC236}">
                  <a16:creationId xmlns:a16="http://schemas.microsoft.com/office/drawing/2014/main" id="{F14D4082-B16E-4A83-A567-E100E26D2312}"/>
                </a:ext>
              </a:extLst>
            </p:cNvPr>
            <p:cNvSpPr txBox="1"/>
            <p:nvPr/>
          </p:nvSpPr>
          <p:spPr>
            <a:xfrm>
              <a:off x="1093893" y="4125494"/>
              <a:ext cx="6388918" cy="253915"/>
            </a:xfrm>
            <a:prstGeom prst="rect">
              <a:avLst/>
            </a:prstGeom>
            <a:solidFill>
              <a:srgbClr val="5D88A3"/>
            </a:solidFill>
            <a:ln>
              <a:no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s-CR" sz="1600" dirty="0">
                  <a:solidFill>
                    <a:prstClr val="white"/>
                  </a:solidFill>
                  <a:latin typeface="Myriad Pro" panose="020B0503030403020204" pitchFamily="34" charset="0"/>
                </a:rPr>
                <a:t>Recuerden los anexos completos, todavía hay instituciones que no los adjuntan.</a:t>
              </a:r>
            </a:p>
          </p:txBody>
        </p:sp>
        <p:sp>
          <p:nvSpPr>
            <p:cNvPr id="25" name="Flecha derecha 13">
              <a:extLst>
                <a:ext uri="{FF2B5EF4-FFF2-40B4-BE49-F238E27FC236}">
                  <a16:creationId xmlns:a16="http://schemas.microsoft.com/office/drawing/2014/main" id="{B34136BD-A50D-4C0E-8A2F-0E98F8BBCD7E}"/>
                </a:ext>
              </a:extLst>
            </p:cNvPr>
            <p:cNvSpPr/>
            <p:nvPr/>
          </p:nvSpPr>
          <p:spPr>
            <a:xfrm>
              <a:off x="444500" y="4109265"/>
              <a:ext cx="536008" cy="430888"/>
            </a:xfrm>
            <a:prstGeom prst="rightArrow">
              <a:avLst/>
            </a:prstGeom>
            <a:solidFill>
              <a:srgbClr val="5D88A3"/>
            </a:soli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r>
                <a:rPr lang="es-CR" sz="1867" dirty="0">
                  <a:solidFill>
                    <a:schemeClr val="bg1"/>
                  </a:solidFill>
                  <a:latin typeface="Myriad Pro" panose="020B0503030403020204" pitchFamily="34" charset="0"/>
                </a:rPr>
                <a:t>8</a:t>
              </a:r>
            </a:p>
          </p:txBody>
        </p:sp>
      </p:grpSp>
      <p:sp>
        <p:nvSpPr>
          <p:cNvPr id="27" name="Llamada de flecha hacia arriba 13">
            <a:extLst>
              <a:ext uri="{FF2B5EF4-FFF2-40B4-BE49-F238E27FC236}">
                <a16:creationId xmlns:a16="http://schemas.microsoft.com/office/drawing/2014/main" id="{D60961D7-CDFB-4839-86EE-C2677183BF44}"/>
              </a:ext>
            </a:extLst>
          </p:cNvPr>
          <p:cNvSpPr/>
          <p:nvPr/>
        </p:nvSpPr>
        <p:spPr>
          <a:xfrm>
            <a:off x="2428400" y="3384261"/>
            <a:ext cx="8518557" cy="1356471"/>
          </a:xfrm>
          <a:prstGeom prst="upArrowCallout">
            <a:avLst>
              <a:gd name="adj1" fmla="val 56958"/>
              <a:gd name="adj2" fmla="val 45639"/>
              <a:gd name="adj3" fmla="val 25000"/>
              <a:gd name="adj4" fmla="val 64977"/>
            </a:avLst>
          </a:prstGeom>
          <a:solidFill>
            <a:schemeClr val="accent2"/>
          </a:solidFill>
          <a:ln w="28575">
            <a:solidFill>
              <a:schemeClr val="bg1"/>
            </a:solid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R" sz="1600" dirty="0">
                <a:solidFill>
                  <a:prstClr val="white"/>
                </a:solidFill>
                <a:latin typeface="Myriad Pro" panose="020B0503030403020204" pitchFamily="34" charset="0"/>
              </a:rPr>
              <a:t>Aquí es donde se espera el resumen de la interpretación de los indicadores ambientales finales considerado como criterio final importante en la métrica de la hoja de calificación durante una inspección.</a:t>
            </a:r>
          </a:p>
        </p:txBody>
      </p:sp>
      <p:grpSp>
        <p:nvGrpSpPr>
          <p:cNvPr id="10" name="Grupo 9">
            <a:extLst>
              <a:ext uri="{FF2B5EF4-FFF2-40B4-BE49-F238E27FC236}">
                <a16:creationId xmlns:a16="http://schemas.microsoft.com/office/drawing/2014/main" id="{D9182E75-CE31-4F3C-A894-A318681307EA}"/>
              </a:ext>
            </a:extLst>
          </p:cNvPr>
          <p:cNvGrpSpPr/>
          <p:nvPr/>
        </p:nvGrpSpPr>
        <p:grpSpPr>
          <a:xfrm>
            <a:off x="2428401" y="4902553"/>
            <a:ext cx="8518556" cy="588280"/>
            <a:chOff x="1821300" y="3615957"/>
            <a:chExt cx="6388917" cy="441210"/>
          </a:xfrm>
          <a:effectLst>
            <a:outerShdw blurRad="50800" dist="38100" dir="5400000" algn="t" rotWithShape="0">
              <a:prstClr val="black">
                <a:alpha val="40000"/>
              </a:prstClr>
            </a:outerShdw>
          </a:effectLst>
        </p:grpSpPr>
        <p:sp>
          <p:nvSpPr>
            <p:cNvPr id="8" name="Rectángulo 7">
              <a:extLst>
                <a:ext uri="{FF2B5EF4-FFF2-40B4-BE49-F238E27FC236}">
                  <a16:creationId xmlns:a16="http://schemas.microsoft.com/office/drawing/2014/main" id="{6A5D235A-7B25-4EB6-AC29-732E195FEAA8}"/>
                </a:ext>
              </a:extLst>
            </p:cNvPr>
            <p:cNvSpPr/>
            <p:nvPr/>
          </p:nvSpPr>
          <p:spPr>
            <a:xfrm>
              <a:off x="1821300" y="3650827"/>
              <a:ext cx="6388917" cy="406340"/>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 name="CuadroTexto 8">
              <a:extLst>
                <a:ext uri="{FF2B5EF4-FFF2-40B4-BE49-F238E27FC236}">
                  <a16:creationId xmlns:a16="http://schemas.microsoft.com/office/drawing/2014/main" id="{BA8281AC-8C76-4F43-8D54-F214E0C6CB52}"/>
                </a:ext>
              </a:extLst>
            </p:cNvPr>
            <p:cNvSpPr txBox="1"/>
            <p:nvPr/>
          </p:nvSpPr>
          <p:spPr>
            <a:xfrm>
              <a:off x="1964267" y="3615957"/>
              <a:ext cx="6245950" cy="438581"/>
            </a:xfrm>
            <a:prstGeom prst="rect">
              <a:avLst/>
            </a:prstGeom>
            <a:noFill/>
          </p:spPr>
          <p:txBody>
            <a:bodyPr wrap="square" rtlCol="0">
              <a:spAutoFit/>
            </a:bodyPr>
            <a:lstStyle/>
            <a:p>
              <a:r>
                <a:rPr lang="es-CR" sz="1600" dirty="0">
                  <a:solidFill>
                    <a:prstClr val="white"/>
                  </a:solidFill>
                  <a:latin typeface="Myriad Pro" panose="020B0503030403020204" pitchFamily="34" charset="0"/>
                </a:rPr>
                <a:t>Para el tema de Residuos, es necesario reportar comportamiento para Valorizables, Manejo Especial y Peligrosos de manera diferenciada</a:t>
              </a:r>
              <a:endParaRPr lang="es-CR" sz="2400" dirty="0"/>
            </a:p>
          </p:txBody>
        </p:sp>
      </p:grpSp>
    </p:spTree>
    <p:extLst>
      <p:ext uri="{BB962C8B-B14F-4D97-AF65-F5344CB8AC3E}">
        <p14:creationId xmlns:p14="http://schemas.microsoft.com/office/powerpoint/2010/main" val="9736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484D7B-E8F8-4716-8B93-2BE51F9A03BB}"/>
              </a:ext>
            </a:extLst>
          </p:cNvPr>
          <p:cNvSpPr/>
          <p:nvPr/>
        </p:nvSpPr>
        <p:spPr>
          <a:xfrm>
            <a:off x="0" y="1"/>
            <a:ext cx="12192000" cy="6680199"/>
          </a:xfrm>
          <a:prstGeom prst="rect">
            <a:avLst/>
          </a:prstGeom>
          <a:solidFill>
            <a:srgbClr val="EE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 name="Rectángulo 8">
            <a:extLst>
              <a:ext uri="{FF2B5EF4-FFF2-40B4-BE49-F238E27FC236}">
                <a16:creationId xmlns:a16="http://schemas.microsoft.com/office/drawing/2014/main" id="{DA92528A-5B8C-4666-ADF5-C15E80D13ABD}"/>
              </a:ext>
            </a:extLst>
          </p:cNvPr>
          <p:cNvSpPr/>
          <p:nvPr/>
        </p:nvSpPr>
        <p:spPr>
          <a:xfrm>
            <a:off x="2629989" y="949235"/>
            <a:ext cx="6609807" cy="5538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3" name="Imagen 2">
            <a:extLst>
              <a:ext uri="{FF2B5EF4-FFF2-40B4-BE49-F238E27FC236}">
                <a16:creationId xmlns:a16="http://schemas.microsoft.com/office/drawing/2014/main" id="{CC7439EB-95F2-4C9E-B1F2-B24B22531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pic>
        <p:nvPicPr>
          <p:cNvPr id="4" name="Imagen 3">
            <a:extLst>
              <a:ext uri="{FF2B5EF4-FFF2-40B4-BE49-F238E27FC236}">
                <a16:creationId xmlns:a16="http://schemas.microsoft.com/office/drawing/2014/main" id="{DA28D270-903D-4087-8351-6FF75F0F4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F17A2396-F8F0-479D-8012-3EB1A0FF2140}"/>
              </a:ext>
            </a:extLst>
          </p:cNvPr>
          <p:cNvSpPr txBox="1"/>
          <p:nvPr/>
        </p:nvSpPr>
        <p:spPr>
          <a:xfrm>
            <a:off x="4145280" y="15046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Fundamento Legal</a:t>
            </a:r>
          </a:p>
        </p:txBody>
      </p:sp>
      <p:sp>
        <p:nvSpPr>
          <p:cNvPr id="6" name="Elipse 5">
            <a:extLst>
              <a:ext uri="{FF2B5EF4-FFF2-40B4-BE49-F238E27FC236}">
                <a16:creationId xmlns:a16="http://schemas.microsoft.com/office/drawing/2014/main" id="{FD960490-5E8E-4051-BA42-89E1507D0AE8}"/>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59F7743B-B0CA-405A-82A1-9847F1915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10" name="CuadroTexto 9">
            <a:extLst>
              <a:ext uri="{FF2B5EF4-FFF2-40B4-BE49-F238E27FC236}">
                <a16:creationId xmlns:a16="http://schemas.microsoft.com/office/drawing/2014/main" id="{F74BECE9-502C-A74A-9ECC-4CFCFCD143D0}"/>
              </a:ext>
            </a:extLst>
          </p:cNvPr>
          <p:cNvSpPr txBox="1"/>
          <p:nvPr/>
        </p:nvSpPr>
        <p:spPr>
          <a:xfrm>
            <a:off x="2601378" y="1092900"/>
            <a:ext cx="6471481" cy="4819204"/>
          </a:xfrm>
          <a:prstGeom prst="rect">
            <a:avLst/>
          </a:prstGeom>
          <a:noFill/>
        </p:spPr>
        <p:txBody>
          <a:bodyPr wrap="square" rtlCol="0">
            <a:spAutoFit/>
          </a:bodyPr>
          <a:lstStyle/>
          <a:p>
            <a:pPr algn="just">
              <a:lnSpc>
                <a:spcPct val="90000"/>
              </a:lnSpc>
              <a:spcAft>
                <a:spcPct val="35000"/>
              </a:spcAft>
              <a:defRPr/>
            </a:pPr>
            <a:r>
              <a:rPr lang="es-CR" altLang="en-US" sz="1533" b="1" dirty="0">
                <a:solidFill>
                  <a:srgbClr val="245178"/>
                </a:solidFill>
                <a:latin typeface="Myriad Pro" panose="020B0503030403020204" pitchFamily="34" charset="0"/>
              </a:rPr>
              <a:t>DE N°43209 Modificación al Decreto Ejecutivo N° 36499</a:t>
            </a:r>
          </a:p>
          <a:p>
            <a:pPr lvl="1" algn="just">
              <a:spcAft>
                <a:spcPct val="15000"/>
              </a:spcAft>
              <a:buFontTx/>
              <a:buChar char="•"/>
              <a:defRPr/>
            </a:pPr>
            <a:r>
              <a:rPr lang="es-CR" altLang="en-US" sz="1600" dirty="0">
                <a:solidFill>
                  <a:srgbClr val="245178"/>
                </a:solidFill>
                <a:latin typeface="Myriad Pro" panose="020B0503030403020204" pitchFamily="34" charset="0"/>
              </a:rPr>
              <a:t>Artículo 13: En marzo de cada año, las instituciones públicas deberán presentar ante la DIGECA un informe de avance anual que refleje el estado de implementación del PGAI. Estos informes deberán contener registros cuantificables y análisis de los mismos, que permitan visualizar el impacto de las medidas implementadas del PGAI en aspectos tales como: consumo de energía eléctrica, consumo de agua, consumo de combustibles, consumo de papel y separación de residuos sólidos (ordinarios, peligrosos y especiales), sin perjuicio de que se incluya el reporte de otros aspectos ambientales inherentes al quehacer institucional. También deberá ser reportada la implementación de buenas prácticas ambientales, compras públicas sustentables e información ambiental solicitada bajo algún instrumento legal específico, considerando la naturaleza jurídica de cada institución pública. Los lineamientos y manuales con base en los que las instituciones de la Administración Pública elaborarán sus informes de avance, serán aprobados por la CT y publicados en la página web: </a:t>
            </a:r>
            <a:r>
              <a:rPr lang="es-CR" altLang="en-US" sz="1600" dirty="0" err="1">
                <a:solidFill>
                  <a:srgbClr val="245178"/>
                </a:solidFill>
                <a:latin typeface="Myriad Pro" panose="020B0503030403020204" pitchFamily="34" charset="0"/>
              </a:rPr>
              <a:t>www.digeca.go.cr</a:t>
            </a:r>
            <a:r>
              <a:rPr lang="es-CR" altLang="en-US" sz="1600" dirty="0">
                <a:solidFill>
                  <a:srgbClr val="245178"/>
                </a:solidFill>
                <a:latin typeface="Myriad Pro" panose="020B0503030403020204" pitchFamily="34" charset="0"/>
              </a:rPr>
              <a:t>”.</a:t>
            </a:r>
          </a:p>
        </p:txBody>
      </p:sp>
    </p:spTree>
    <p:extLst>
      <p:ext uri="{BB962C8B-B14F-4D97-AF65-F5344CB8AC3E}">
        <p14:creationId xmlns:p14="http://schemas.microsoft.com/office/powerpoint/2010/main" val="410450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484D7B-E8F8-4716-8B93-2BE51F9A03BB}"/>
              </a:ext>
            </a:extLst>
          </p:cNvPr>
          <p:cNvSpPr/>
          <p:nvPr/>
        </p:nvSpPr>
        <p:spPr>
          <a:xfrm>
            <a:off x="0" y="1"/>
            <a:ext cx="12192000" cy="6680199"/>
          </a:xfrm>
          <a:prstGeom prst="rect">
            <a:avLst/>
          </a:prstGeom>
          <a:solidFill>
            <a:srgbClr val="EE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sp>
        <p:nvSpPr>
          <p:cNvPr id="9" name="Rectángulo 8">
            <a:extLst>
              <a:ext uri="{FF2B5EF4-FFF2-40B4-BE49-F238E27FC236}">
                <a16:creationId xmlns:a16="http://schemas.microsoft.com/office/drawing/2014/main" id="{DA92528A-5B8C-4666-ADF5-C15E80D13ABD}"/>
              </a:ext>
            </a:extLst>
          </p:cNvPr>
          <p:cNvSpPr/>
          <p:nvPr/>
        </p:nvSpPr>
        <p:spPr>
          <a:xfrm>
            <a:off x="2629989" y="949235"/>
            <a:ext cx="6609807" cy="55386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3" name="Imagen 2">
            <a:extLst>
              <a:ext uri="{FF2B5EF4-FFF2-40B4-BE49-F238E27FC236}">
                <a16:creationId xmlns:a16="http://schemas.microsoft.com/office/drawing/2014/main" id="{CC7439EB-95F2-4C9E-B1F2-B24B22531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pic>
        <p:nvPicPr>
          <p:cNvPr id="4" name="Imagen 3">
            <a:extLst>
              <a:ext uri="{FF2B5EF4-FFF2-40B4-BE49-F238E27FC236}">
                <a16:creationId xmlns:a16="http://schemas.microsoft.com/office/drawing/2014/main" id="{DA28D270-903D-4087-8351-6FF75F0F4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sp>
        <p:nvSpPr>
          <p:cNvPr id="5" name="CuadroTexto 4">
            <a:extLst>
              <a:ext uri="{FF2B5EF4-FFF2-40B4-BE49-F238E27FC236}">
                <a16:creationId xmlns:a16="http://schemas.microsoft.com/office/drawing/2014/main" id="{F17A2396-F8F0-479D-8012-3EB1A0FF2140}"/>
              </a:ext>
            </a:extLst>
          </p:cNvPr>
          <p:cNvSpPr txBox="1"/>
          <p:nvPr/>
        </p:nvSpPr>
        <p:spPr>
          <a:xfrm>
            <a:off x="4145280" y="150464"/>
            <a:ext cx="7036525" cy="420564"/>
          </a:xfrm>
          <a:prstGeom prst="rect">
            <a:avLst/>
          </a:prstGeom>
          <a:noFill/>
        </p:spPr>
        <p:txBody>
          <a:bodyPr wrap="square" rtlCol="0">
            <a:spAutoFit/>
          </a:bodyPr>
          <a:lstStyle/>
          <a:p>
            <a:pPr algn="ctr">
              <a:defRPr/>
            </a:pPr>
            <a:r>
              <a:rPr lang="es-CR" sz="2133" b="1" dirty="0">
                <a:solidFill>
                  <a:srgbClr val="245178"/>
                </a:solidFill>
                <a:latin typeface="Myriad Pro" panose="020B0503030403020204" pitchFamily="34" charset="0"/>
              </a:rPr>
              <a:t>Responsable Institucional</a:t>
            </a:r>
          </a:p>
        </p:txBody>
      </p:sp>
      <p:sp>
        <p:nvSpPr>
          <p:cNvPr id="6" name="Elipse 5">
            <a:extLst>
              <a:ext uri="{FF2B5EF4-FFF2-40B4-BE49-F238E27FC236}">
                <a16:creationId xmlns:a16="http://schemas.microsoft.com/office/drawing/2014/main" id="{FD960490-5E8E-4051-BA42-89E1507D0AE8}"/>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7" name="Imagen 6">
            <a:extLst>
              <a:ext uri="{FF2B5EF4-FFF2-40B4-BE49-F238E27FC236}">
                <a16:creationId xmlns:a16="http://schemas.microsoft.com/office/drawing/2014/main" id="{59F7743B-B0CA-405A-82A1-9847F1915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pic>
        <p:nvPicPr>
          <p:cNvPr id="8" name="Imagen 10">
            <a:extLst>
              <a:ext uri="{FF2B5EF4-FFF2-40B4-BE49-F238E27FC236}">
                <a16:creationId xmlns:a16="http://schemas.microsoft.com/office/drawing/2014/main" id="{5D3FA163-2C2D-47FC-9624-9D7930B708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7967" y="1058332"/>
            <a:ext cx="6447621" cy="534555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2789414"/>
            <a:ext cx="12192000" cy="38907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40" name="CuadroTexto 39">
            <a:extLst>
              <a:ext uri="{FF2B5EF4-FFF2-40B4-BE49-F238E27FC236}">
                <a16:creationId xmlns:a16="http://schemas.microsoft.com/office/drawing/2014/main" id="{434DD6FD-D042-404A-886D-7D828FA6CB89}"/>
              </a:ext>
            </a:extLst>
          </p:cNvPr>
          <p:cNvSpPr txBox="1"/>
          <p:nvPr/>
        </p:nvSpPr>
        <p:spPr>
          <a:xfrm>
            <a:off x="4054969" y="178768"/>
            <a:ext cx="7116515" cy="387735"/>
          </a:xfrm>
          <a:prstGeom prst="rect">
            <a:avLst/>
          </a:prstGeom>
          <a:noFill/>
        </p:spPr>
        <p:txBody>
          <a:bodyPr wrap="square" rtlCol="0">
            <a:spAutoFit/>
          </a:bodyPr>
          <a:lstStyle/>
          <a:p>
            <a:pPr algn="ctr">
              <a:lnSpc>
                <a:spcPct val="90000"/>
              </a:lnSpc>
              <a:defRPr/>
            </a:pPr>
            <a:r>
              <a:rPr lang="es-MX" sz="2133" b="1" dirty="0">
                <a:solidFill>
                  <a:srgbClr val="245178"/>
                </a:solidFill>
                <a:latin typeface="Myriad Pro" panose="020B0503030403020204" pitchFamily="34" charset="0"/>
                <a:cs typeface="Tahoma" panose="020B0604030504040204" pitchFamily="34" charset="0"/>
              </a:rPr>
              <a:t>Procedimiento de Seguimiento</a:t>
            </a:r>
            <a:endParaRPr lang="es-CR" sz="2133" dirty="0">
              <a:solidFill>
                <a:srgbClr val="245178"/>
              </a:solidFill>
              <a:latin typeface="Myriad Pro" panose="020B0503030403020204" pitchFamily="34" charset="0"/>
            </a:endParaRPr>
          </a:p>
        </p:txBody>
      </p:sp>
      <p:sp>
        <p:nvSpPr>
          <p:cNvPr id="3" name="Proceso predefinido 1">
            <a:extLst>
              <a:ext uri="{FF2B5EF4-FFF2-40B4-BE49-F238E27FC236}">
                <a16:creationId xmlns:a16="http://schemas.microsoft.com/office/drawing/2014/main" id="{B9A823EA-5DE7-CA1E-A073-A71FC8886DC6}"/>
              </a:ext>
            </a:extLst>
          </p:cNvPr>
          <p:cNvSpPr/>
          <p:nvPr/>
        </p:nvSpPr>
        <p:spPr>
          <a:xfrm>
            <a:off x="2323541" y="1359324"/>
            <a:ext cx="2687729" cy="4911725"/>
          </a:xfrm>
          <a:prstGeom prst="flowChartPredefinedProcess">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sz="1600" dirty="0"/>
              <a:t>Distribución y asignación de las evaluaciones</a:t>
            </a:r>
          </a:p>
        </p:txBody>
      </p:sp>
      <p:sp>
        <p:nvSpPr>
          <p:cNvPr id="11" name="Proceso predefinido 13">
            <a:extLst>
              <a:ext uri="{FF2B5EF4-FFF2-40B4-BE49-F238E27FC236}">
                <a16:creationId xmlns:a16="http://schemas.microsoft.com/office/drawing/2014/main" id="{977D4774-5C71-E648-F43C-658F049B0371}"/>
              </a:ext>
            </a:extLst>
          </p:cNvPr>
          <p:cNvSpPr/>
          <p:nvPr/>
        </p:nvSpPr>
        <p:spPr>
          <a:xfrm>
            <a:off x="5109882" y="1359324"/>
            <a:ext cx="2750376" cy="4911725"/>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sz="1600" dirty="0"/>
              <a:t>Análisis de la información adjunta al informe anual</a:t>
            </a:r>
          </a:p>
        </p:txBody>
      </p:sp>
      <p:sp>
        <p:nvSpPr>
          <p:cNvPr id="15" name="Proceso predefinido 14">
            <a:extLst>
              <a:ext uri="{FF2B5EF4-FFF2-40B4-BE49-F238E27FC236}">
                <a16:creationId xmlns:a16="http://schemas.microsoft.com/office/drawing/2014/main" id="{9D96CCEA-DCAD-14AB-3E89-62BDBB994904}"/>
              </a:ext>
            </a:extLst>
          </p:cNvPr>
          <p:cNvSpPr/>
          <p:nvPr/>
        </p:nvSpPr>
        <p:spPr>
          <a:xfrm>
            <a:off x="7949934" y="1359324"/>
            <a:ext cx="2750376" cy="4911725"/>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sz="1600" dirty="0"/>
              <a:t>Notificación de sugerencias y Apelación</a:t>
            </a:r>
          </a:p>
        </p:txBody>
      </p:sp>
      <p:sp>
        <p:nvSpPr>
          <p:cNvPr id="26" name="CuadroTexto 25">
            <a:extLst>
              <a:ext uri="{FF2B5EF4-FFF2-40B4-BE49-F238E27FC236}">
                <a16:creationId xmlns:a16="http://schemas.microsoft.com/office/drawing/2014/main" id="{F83F569F-4E48-E5CF-D8EC-417301DFC6EF}"/>
              </a:ext>
            </a:extLst>
          </p:cNvPr>
          <p:cNvSpPr txBox="1"/>
          <p:nvPr/>
        </p:nvSpPr>
        <p:spPr>
          <a:xfrm>
            <a:off x="2575205" y="874183"/>
            <a:ext cx="2184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s-CR" dirty="0"/>
              <a:t>Fase pre Seguimiento</a:t>
            </a:r>
          </a:p>
        </p:txBody>
      </p:sp>
      <p:sp>
        <p:nvSpPr>
          <p:cNvPr id="36" name="CuadroTexto 35">
            <a:extLst>
              <a:ext uri="{FF2B5EF4-FFF2-40B4-BE49-F238E27FC236}">
                <a16:creationId xmlns:a16="http://schemas.microsoft.com/office/drawing/2014/main" id="{CEF4D025-B472-A2BC-CA3C-DB78F5DEC358}"/>
              </a:ext>
            </a:extLst>
          </p:cNvPr>
          <p:cNvSpPr txBox="1"/>
          <p:nvPr/>
        </p:nvSpPr>
        <p:spPr>
          <a:xfrm>
            <a:off x="5554450" y="874183"/>
            <a:ext cx="1861239"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s-CR" dirty="0"/>
              <a:t>Fase Seguimiento</a:t>
            </a:r>
          </a:p>
        </p:txBody>
      </p:sp>
      <p:sp>
        <p:nvSpPr>
          <p:cNvPr id="38" name="CuadroTexto 37">
            <a:extLst>
              <a:ext uri="{FF2B5EF4-FFF2-40B4-BE49-F238E27FC236}">
                <a16:creationId xmlns:a16="http://schemas.microsoft.com/office/drawing/2014/main" id="{185F1204-D429-4106-BCFE-4B661289E074}"/>
              </a:ext>
            </a:extLst>
          </p:cNvPr>
          <p:cNvSpPr txBox="1"/>
          <p:nvPr/>
        </p:nvSpPr>
        <p:spPr>
          <a:xfrm>
            <a:off x="8166198" y="844974"/>
            <a:ext cx="23178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s-CR" dirty="0"/>
              <a:t>Fase post Seguimiento</a:t>
            </a:r>
          </a:p>
        </p:txBody>
      </p:sp>
      <p:sp>
        <p:nvSpPr>
          <p:cNvPr id="39" name="CuadroTexto 38">
            <a:extLst>
              <a:ext uri="{FF2B5EF4-FFF2-40B4-BE49-F238E27FC236}">
                <a16:creationId xmlns:a16="http://schemas.microsoft.com/office/drawing/2014/main" id="{EFBBB4FA-09AD-FBFC-6294-3727E4C60099}"/>
              </a:ext>
            </a:extLst>
          </p:cNvPr>
          <p:cNvSpPr txBox="1"/>
          <p:nvPr/>
        </p:nvSpPr>
        <p:spPr>
          <a:xfrm rot="16200000">
            <a:off x="1195621" y="1269631"/>
            <a:ext cx="105092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err="1"/>
              <a:t>Adm</a:t>
            </a:r>
            <a:r>
              <a:rPr lang="es-CR" sz="1200" dirty="0"/>
              <a:t>. Base de Datos PGAI</a:t>
            </a:r>
          </a:p>
        </p:txBody>
      </p:sp>
      <p:sp>
        <p:nvSpPr>
          <p:cNvPr id="41" name="CuadroTexto 40">
            <a:extLst>
              <a:ext uri="{FF2B5EF4-FFF2-40B4-BE49-F238E27FC236}">
                <a16:creationId xmlns:a16="http://schemas.microsoft.com/office/drawing/2014/main" id="{27A83DD0-BA07-6A20-1714-40B3D8234578}"/>
              </a:ext>
            </a:extLst>
          </p:cNvPr>
          <p:cNvSpPr txBox="1"/>
          <p:nvPr/>
        </p:nvSpPr>
        <p:spPr>
          <a:xfrm rot="16200000">
            <a:off x="995596" y="4441455"/>
            <a:ext cx="1495425" cy="554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000" dirty="0"/>
              <a:t>Coordinador del Proceso de Producción y Consumo Sostenible</a:t>
            </a:r>
          </a:p>
        </p:txBody>
      </p:sp>
      <p:sp>
        <p:nvSpPr>
          <p:cNvPr id="42" name="CuadroTexto 41">
            <a:extLst>
              <a:ext uri="{FF2B5EF4-FFF2-40B4-BE49-F238E27FC236}">
                <a16:creationId xmlns:a16="http://schemas.microsoft.com/office/drawing/2014/main" id="{97ABB80C-DAA8-DF3E-CAFA-16C0DC9F0CBB}"/>
              </a:ext>
            </a:extLst>
          </p:cNvPr>
          <p:cNvSpPr txBox="1"/>
          <p:nvPr/>
        </p:nvSpPr>
        <p:spPr>
          <a:xfrm rot="16200000">
            <a:off x="1267059" y="3246067"/>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Evaluador PGAI</a:t>
            </a:r>
          </a:p>
        </p:txBody>
      </p:sp>
      <p:sp>
        <p:nvSpPr>
          <p:cNvPr id="43" name="CuadroTexto 42">
            <a:extLst>
              <a:ext uri="{FF2B5EF4-FFF2-40B4-BE49-F238E27FC236}">
                <a16:creationId xmlns:a16="http://schemas.microsoft.com/office/drawing/2014/main" id="{C5134CD9-BCDE-D135-014B-665F00E4C51D}"/>
              </a:ext>
            </a:extLst>
          </p:cNvPr>
          <p:cNvSpPr txBox="1"/>
          <p:nvPr/>
        </p:nvSpPr>
        <p:spPr>
          <a:xfrm rot="16200000">
            <a:off x="1233722" y="2291979"/>
            <a:ext cx="9779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Coordinador Com. PGAI</a:t>
            </a:r>
          </a:p>
        </p:txBody>
      </p:sp>
      <p:sp>
        <p:nvSpPr>
          <p:cNvPr id="44" name="CuadroTexto 43">
            <a:extLst>
              <a:ext uri="{FF2B5EF4-FFF2-40B4-BE49-F238E27FC236}">
                <a16:creationId xmlns:a16="http://schemas.microsoft.com/office/drawing/2014/main" id="{F4F83D73-9577-6866-0E09-6C1AB4C1A478}"/>
              </a:ext>
            </a:extLst>
          </p:cNvPr>
          <p:cNvSpPr txBox="1"/>
          <p:nvPr/>
        </p:nvSpPr>
        <p:spPr>
          <a:xfrm rot="16200000">
            <a:off x="1273409" y="5727330"/>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Asistente </a:t>
            </a:r>
            <a:r>
              <a:rPr lang="es-CR" sz="1200" dirty="0" err="1"/>
              <a:t>Adm</a:t>
            </a:r>
            <a:r>
              <a:rPr lang="es-CR" sz="1200" dirty="0"/>
              <a:t>.</a:t>
            </a:r>
          </a:p>
        </p:txBody>
      </p:sp>
    </p:spTree>
    <p:extLst>
      <p:ext uri="{BB962C8B-B14F-4D97-AF65-F5344CB8AC3E}">
        <p14:creationId xmlns:p14="http://schemas.microsoft.com/office/powerpoint/2010/main" val="31747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circle(in)">
                                      <p:cBhvr>
                                        <p:cTn id="35" dur="2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circle(in)">
                                      <p:cBhvr>
                                        <p:cTn id="40" dur="20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circle(in)">
                                      <p:cBhvr>
                                        <p:cTn id="45" dur="20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circle(in)">
                                      <p:cBhvr>
                                        <p:cTn id="50" dur="20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circle(in)">
                                      <p:cBhvr>
                                        <p:cTn id="5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P spid="26" grpId="0" animBg="1"/>
      <p:bldP spid="36" grpId="0" animBg="1"/>
      <p:bldP spid="38" grpId="0" animBg="1"/>
      <p:bldP spid="39"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2789414"/>
            <a:ext cx="12192000" cy="38907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40" name="CuadroTexto 39">
            <a:extLst>
              <a:ext uri="{FF2B5EF4-FFF2-40B4-BE49-F238E27FC236}">
                <a16:creationId xmlns:a16="http://schemas.microsoft.com/office/drawing/2014/main" id="{434DD6FD-D042-404A-886D-7D828FA6CB89}"/>
              </a:ext>
            </a:extLst>
          </p:cNvPr>
          <p:cNvSpPr txBox="1"/>
          <p:nvPr/>
        </p:nvSpPr>
        <p:spPr>
          <a:xfrm>
            <a:off x="4054969" y="178768"/>
            <a:ext cx="7116515" cy="387735"/>
          </a:xfrm>
          <a:prstGeom prst="rect">
            <a:avLst/>
          </a:prstGeom>
          <a:noFill/>
        </p:spPr>
        <p:txBody>
          <a:bodyPr wrap="square" rtlCol="0">
            <a:spAutoFit/>
          </a:bodyPr>
          <a:lstStyle/>
          <a:p>
            <a:pPr algn="ctr">
              <a:lnSpc>
                <a:spcPct val="90000"/>
              </a:lnSpc>
              <a:defRPr/>
            </a:pPr>
            <a:r>
              <a:rPr lang="es-MX" sz="2133" b="1" dirty="0">
                <a:solidFill>
                  <a:srgbClr val="245178"/>
                </a:solidFill>
                <a:latin typeface="Myriad Pro" panose="020B0503030403020204" pitchFamily="34" charset="0"/>
                <a:cs typeface="Tahoma" panose="020B0604030504040204" pitchFamily="34" charset="0"/>
              </a:rPr>
              <a:t>Procedimiento de Seguimiento</a:t>
            </a:r>
            <a:endParaRPr lang="es-CR" sz="2133" dirty="0">
              <a:solidFill>
                <a:srgbClr val="245178"/>
              </a:solidFill>
              <a:latin typeface="Myriad Pro" panose="020B0503030403020204" pitchFamily="34" charset="0"/>
            </a:endParaRPr>
          </a:p>
        </p:txBody>
      </p:sp>
      <p:sp>
        <p:nvSpPr>
          <p:cNvPr id="39" name="CuadroTexto 38">
            <a:extLst>
              <a:ext uri="{FF2B5EF4-FFF2-40B4-BE49-F238E27FC236}">
                <a16:creationId xmlns:a16="http://schemas.microsoft.com/office/drawing/2014/main" id="{EFBBB4FA-09AD-FBFC-6294-3727E4C60099}"/>
              </a:ext>
            </a:extLst>
          </p:cNvPr>
          <p:cNvSpPr txBox="1"/>
          <p:nvPr/>
        </p:nvSpPr>
        <p:spPr>
          <a:xfrm rot="16200000">
            <a:off x="1195621" y="1269631"/>
            <a:ext cx="105092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err="1"/>
              <a:t>Adm</a:t>
            </a:r>
            <a:r>
              <a:rPr lang="es-CR" sz="1200" dirty="0"/>
              <a:t>. Base de Datos PGAI</a:t>
            </a:r>
          </a:p>
        </p:txBody>
      </p:sp>
      <p:sp>
        <p:nvSpPr>
          <p:cNvPr id="41" name="CuadroTexto 40">
            <a:extLst>
              <a:ext uri="{FF2B5EF4-FFF2-40B4-BE49-F238E27FC236}">
                <a16:creationId xmlns:a16="http://schemas.microsoft.com/office/drawing/2014/main" id="{27A83DD0-BA07-6A20-1714-40B3D8234578}"/>
              </a:ext>
            </a:extLst>
          </p:cNvPr>
          <p:cNvSpPr txBox="1"/>
          <p:nvPr/>
        </p:nvSpPr>
        <p:spPr>
          <a:xfrm rot="16200000">
            <a:off x="995596" y="4441455"/>
            <a:ext cx="1495425" cy="554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000" dirty="0"/>
              <a:t>Coordinador del Proceso de Producción y Consumo Sostenible</a:t>
            </a:r>
          </a:p>
        </p:txBody>
      </p:sp>
      <p:sp>
        <p:nvSpPr>
          <p:cNvPr id="42" name="CuadroTexto 41">
            <a:extLst>
              <a:ext uri="{FF2B5EF4-FFF2-40B4-BE49-F238E27FC236}">
                <a16:creationId xmlns:a16="http://schemas.microsoft.com/office/drawing/2014/main" id="{97ABB80C-DAA8-DF3E-CAFA-16C0DC9F0CBB}"/>
              </a:ext>
            </a:extLst>
          </p:cNvPr>
          <p:cNvSpPr txBox="1"/>
          <p:nvPr/>
        </p:nvSpPr>
        <p:spPr>
          <a:xfrm rot="16200000">
            <a:off x="1267059" y="3246067"/>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Evaluador PGAI</a:t>
            </a:r>
          </a:p>
        </p:txBody>
      </p:sp>
      <p:sp>
        <p:nvSpPr>
          <p:cNvPr id="43" name="CuadroTexto 42">
            <a:extLst>
              <a:ext uri="{FF2B5EF4-FFF2-40B4-BE49-F238E27FC236}">
                <a16:creationId xmlns:a16="http://schemas.microsoft.com/office/drawing/2014/main" id="{C5134CD9-BCDE-D135-014B-665F00E4C51D}"/>
              </a:ext>
            </a:extLst>
          </p:cNvPr>
          <p:cNvSpPr txBox="1"/>
          <p:nvPr/>
        </p:nvSpPr>
        <p:spPr>
          <a:xfrm rot="16200000">
            <a:off x="1233722" y="2291979"/>
            <a:ext cx="9779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Coordinador Com. PGAI</a:t>
            </a:r>
          </a:p>
        </p:txBody>
      </p:sp>
      <p:sp>
        <p:nvSpPr>
          <p:cNvPr id="44" name="CuadroTexto 43">
            <a:extLst>
              <a:ext uri="{FF2B5EF4-FFF2-40B4-BE49-F238E27FC236}">
                <a16:creationId xmlns:a16="http://schemas.microsoft.com/office/drawing/2014/main" id="{F4F83D73-9577-6866-0E09-6C1AB4C1A478}"/>
              </a:ext>
            </a:extLst>
          </p:cNvPr>
          <p:cNvSpPr txBox="1"/>
          <p:nvPr/>
        </p:nvSpPr>
        <p:spPr>
          <a:xfrm rot="16200000">
            <a:off x="1273409" y="5727330"/>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Asistente </a:t>
            </a:r>
            <a:r>
              <a:rPr lang="es-CR" sz="1200" dirty="0" err="1"/>
              <a:t>Adm</a:t>
            </a:r>
            <a:r>
              <a:rPr lang="es-CR" sz="1200" dirty="0"/>
              <a:t>.</a:t>
            </a:r>
          </a:p>
        </p:txBody>
      </p:sp>
      <p:sp>
        <p:nvSpPr>
          <p:cNvPr id="9" name="Proceso predefinido 1">
            <a:extLst>
              <a:ext uri="{FF2B5EF4-FFF2-40B4-BE49-F238E27FC236}">
                <a16:creationId xmlns:a16="http://schemas.microsoft.com/office/drawing/2014/main" id="{0100FDE5-74DA-B0D7-4ED7-30BADB5CE9B6}"/>
              </a:ext>
            </a:extLst>
          </p:cNvPr>
          <p:cNvSpPr/>
          <p:nvPr/>
        </p:nvSpPr>
        <p:spPr>
          <a:xfrm>
            <a:off x="2097865" y="1321907"/>
            <a:ext cx="8118737" cy="4911725"/>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sz="1600" dirty="0"/>
              <a:t>Distribución y asignación de las evaluaciones</a:t>
            </a:r>
          </a:p>
        </p:txBody>
      </p:sp>
      <p:sp>
        <p:nvSpPr>
          <p:cNvPr id="10" name="CuadroTexto 9">
            <a:extLst>
              <a:ext uri="{FF2B5EF4-FFF2-40B4-BE49-F238E27FC236}">
                <a16:creationId xmlns:a16="http://schemas.microsoft.com/office/drawing/2014/main" id="{018AF9EC-7A43-69B5-78DC-EB34AC833F7F}"/>
              </a:ext>
            </a:extLst>
          </p:cNvPr>
          <p:cNvSpPr txBox="1"/>
          <p:nvPr/>
        </p:nvSpPr>
        <p:spPr>
          <a:xfrm>
            <a:off x="4815617" y="807557"/>
            <a:ext cx="23178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s-CR" dirty="0"/>
              <a:t>Fase pre Seguimiento</a:t>
            </a:r>
          </a:p>
        </p:txBody>
      </p:sp>
      <p:sp>
        <p:nvSpPr>
          <p:cNvPr id="12" name="Rectángulo: esquinas redondeadas 11">
            <a:extLst>
              <a:ext uri="{FF2B5EF4-FFF2-40B4-BE49-F238E27FC236}">
                <a16:creationId xmlns:a16="http://schemas.microsoft.com/office/drawing/2014/main" id="{16B4DAC2-B62F-B1C9-0919-66DDF2BBB839}"/>
              </a:ext>
            </a:extLst>
          </p:cNvPr>
          <p:cNvSpPr/>
          <p:nvPr/>
        </p:nvSpPr>
        <p:spPr>
          <a:xfrm>
            <a:off x="7231448" y="1493327"/>
            <a:ext cx="1880647" cy="78052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R" sz="1400" dirty="0"/>
              <a:t>Recepción de Informes anuales de seguimiento</a:t>
            </a:r>
            <a:endParaRPr lang="en-US" sz="1400" dirty="0"/>
          </a:p>
        </p:txBody>
      </p:sp>
      <p:sp>
        <p:nvSpPr>
          <p:cNvPr id="13" name="Rectángulo: esquinas redondeadas 12">
            <a:extLst>
              <a:ext uri="{FF2B5EF4-FFF2-40B4-BE49-F238E27FC236}">
                <a16:creationId xmlns:a16="http://schemas.microsoft.com/office/drawing/2014/main" id="{C0B08984-4C0B-6E1F-B607-B9322AE295EB}"/>
              </a:ext>
            </a:extLst>
          </p:cNvPr>
          <p:cNvSpPr/>
          <p:nvPr/>
        </p:nvSpPr>
        <p:spPr>
          <a:xfrm>
            <a:off x="3261193" y="1463195"/>
            <a:ext cx="1668543" cy="78533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R" sz="1400" dirty="0"/>
              <a:t>Revisión de vigencia de </a:t>
            </a:r>
            <a:r>
              <a:rPr lang="es-CR" sz="1400" dirty="0" err="1"/>
              <a:t>PGAIs</a:t>
            </a:r>
            <a:endParaRPr lang="en-US" sz="1400" dirty="0"/>
          </a:p>
        </p:txBody>
      </p:sp>
      <p:sp>
        <p:nvSpPr>
          <p:cNvPr id="14" name="Rectángulo: esquinas redondeadas 13">
            <a:extLst>
              <a:ext uri="{FF2B5EF4-FFF2-40B4-BE49-F238E27FC236}">
                <a16:creationId xmlns:a16="http://schemas.microsoft.com/office/drawing/2014/main" id="{E0EAD59B-45D7-F0A7-520A-A43DCE35BC85}"/>
              </a:ext>
            </a:extLst>
          </p:cNvPr>
          <p:cNvSpPr/>
          <p:nvPr/>
        </p:nvSpPr>
        <p:spPr>
          <a:xfrm>
            <a:off x="3784429" y="4456615"/>
            <a:ext cx="1880647" cy="78052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R" sz="1400" dirty="0"/>
              <a:t>Asignación de evaluaciones según orden cronológico</a:t>
            </a:r>
            <a:endParaRPr lang="en-US" sz="1400" dirty="0"/>
          </a:p>
        </p:txBody>
      </p:sp>
      <p:sp>
        <p:nvSpPr>
          <p:cNvPr id="16" name="Elipse 15">
            <a:extLst>
              <a:ext uri="{FF2B5EF4-FFF2-40B4-BE49-F238E27FC236}">
                <a16:creationId xmlns:a16="http://schemas.microsoft.com/office/drawing/2014/main" id="{AF75E8AE-4E9B-085E-105C-DD2BCFD528E6}"/>
              </a:ext>
            </a:extLst>
          </p:cNvPr>
          <p:cNvSpPr/>
          <p:nvPr/>
        </p:nvSpPr>
        <p:spPr>
          <a:xfrm>
            <a:off x="3699538" y="2537044"/>
            <a:ext cx="2460396" cy="9770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R" sz="1400" dirty="0"/>
              <a:t>Hasta el 31 de marzo, tiempo correcto sin bajar la calificación</a:t>
            </a:r>
            <a:endParaRPr lang="en-US" sz="1400" dirty="0"/>
          </a:p>
        </p:txBody>
      </p:sp>
      <p:sp>
        <p:nvSpPr>
          <p:cNvPr id="17" name="Diagrama de flujo: proceso alternativo 16">
            <a:extLst>
              <a:ext uri="{FF2B5EF4-FFF2-40B4-BE49-F238E27FC236}">
                <a16:creationId xmlns:a16="http://schemas.microsoft.com/office/drawing/2014/main" id="{313DBD25-0542-C7CE-51D1-2B4BF511439C}"/>
              </a:ext>
            </a:extLst>
          </p:cNvPr>
          <p:cNvSpPr/>
          <p:nvPr/>
        </p:nvSpPr>
        <p:spPr>
          <a:xfrm>
            <a:off x="7351640" y="4494551"/>
            <a:ext cx="1640264" cy="70465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R" sz="1400" dirty="0"/>
              <a:t>Notificación de plazo para cumplimiento</a:t>
            </a:r>
            <a:endParaRPr lang="en-US" sz="1400" dirty="0"/>
          </a:p>
        </p:txBody>
      </p:sp>
      <p:sp>
        <p:nvSpPr>
          <p:cNvPr id="18" name="Elipse 17">
            <a:extLst>
              <a:ext uri="{FF2B5EF4-FFF2-40B4-BE49-F238E27FC236}">
                <a16:creationId xmlns:a16="http://schemas.microsoft.com/office/drawing/2014/main" id="{8EBE9C8A-625B-B808-2155-84B148BDE67C}"/>
              </a:ext>
            </a:extLst>
          </p:cNvPr>
          <p:cNvSpPr/>
          <p:nvPr/>
        </p:nvSpPr>
        <p:spPr>
          <a:xfrm>
            <a:off x="6526695" y="2499948"/>
            <a:ext cx="2149311" cy="105122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R" sz="1400" dirty="0"/>
              <a:t>Hasta el 31 de agosto se reciben informes de seguimiento</a:t>
            </a:r>
            <a:endParaRPr lang="en-US" sz="1400" dirty="0"/>
          </a:p>
        </p:txBody>
      </p:sp>
    </p:spTree>
    <p:extLst>
      <p:ext uri="{BB962C8B-B14F-4D97-AF65-F5344CB8AC3E}">
        <p14:creationId xmlns:p14="http://schemas.microsoft.com/office/powerpoint/2010/main" val="16038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ircle(in)">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ppt_w</p:attrName>
                                        </p:attrNameLst>
                                      </p:cBhvr>
                                      <p:tavLst>
                                        <p:tav tm="0" fmla="#ppt_w*sin(2.5*pi*$)">
                                          <p:val>
                                            <p:fltVal val="0"/>
                                          </p:val>
                                        </p:tav>
                                        <p:tav tm="100000">
                                          <p:val>
                                            <p:fltVal val="1"/>
                                          </p:val>
                                        </p:tav>
                                      </p:tavLst>
                                    </p:anim>
                                    <p:anim calcmode="lin" valueType="num">
                                      <p:cBhvr>
                                        <p:cTn id="5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80">
                                          <p:stCondLst>
                                            <p:cond delay="0"/>
                                          </p:stCondLst>
                                        </p:cTn>
                                        <p:tgtEl>
                                          <p:spTgt spid="16"/>
                                        </p:tgtEl>
                                      </p:cBhvr>
                                    </p:animEffect>
                                    <p:anim calcmode="lin" valueType="num">
                                      <p:cBhvr>
                                        <p:cTn id="5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3" dur="26">
                                          <p:stCondLst>
                                            <p:cond delay="650"/>
                                          </p:stCondLst>
                                        </p:cTn>
                                        <p:tgtEl>
                                          <p:spTgt spid="16"/>
                                        </p:tgtEl>
                                      </p:cBhvr>
                                      <p:to x="100000" y="60000"/>
                                    </p:animScale>
                                    <p:animScale>
                                      <p:cBhvr>
                                        <p:cTn id="64" dur="166" decel="50000">
                                          <p:stCondLst>
                                            <p:cond delay="676"/>
                                          </p:stCondLst>
                                        </p:cTn>
                                        <p:tgtEl>
                                          <p:spTgt spid="16"/>
                                        </p:tgtEl>
                                      </p:cBhvr>
                                      <p:to x="100000" y="100000"/>
                                    </p:animScale>
                                    <p:animScale>
                                      <p:cBhvr>
                                        <p:cTn id="65" dur="26">
                                          <p:stCondLst>
                                            <p:cond delay="1312"/>
                                          </p:stCondLst>
                                        </p:cTn>
                                        <p:tgtEl>
                                          <p:spTgt spid="16"/>
                                        </p:tgtEl>
                                      </p:cBhvr>
                                      <p:to x="100000" y="80000"/>
                                    </p:animScale>
                                    <p:animScale>
                                      <p:cBhvr>
                                        <p:cTn id="66" dur="166" decel="50000">
                                          <p:stCondLst>
                                            <p:cond delay="1338"/>
                                          </p:stCondLst>
                                        </p:cTn>
                                        <p:tgtEl>
                                          <p:spTgt spid="16"/>
                                        </p:tgtEl>
                                      </p:cBhvr>
                                      <p:to x="100000" y="100000"/>
                                    </p:animScale>
                                    <p:animScale>
                                      <p:cBhvr>
                                        <p:cTn id="67" dur="26">
                                          <p:stCondLst>
                                            <p:cond delay="1642"/>
                                          </p:stCondLst>
                                        </p:cTn>
                                        <p:tgtEl>
                                          <p:spTgt spid="16"/>
                                        </p:tgtEl>
                                      </p:cBhvr>
                                      <p:to x="100000" y="90000"/>
                                    </p:animScale>
                                    <p:animScale>
                                      <p:cBhvr>
                                        <p:cTn id="68" dur="166" decel="50000">
                                          <p:stCondLst>
                                            <p:cond delay="1668"/>
                                          </p:stCondLst>
                                        </p:cTn>
                                        <p:tgtEl>
                                          <p:spTgt spid="16"/>
                                        </p:tgtEl>
                                      </p:cBhvr>
                                      <p:to x="100000" y="100000"/>
                                    </p:animScale>
                                    <p:animScale>
                                      <p:cBhvr>
                                        <p:cTn id="69" dur="26">
                                          <p:stCondLst>
                                            <p:cond delay="1808"/>
                                          </p:stCondLst>
                                        </p:cTn>
                                        <p:tgtEl>
                                          <p:spTgt spid="16"/>
                                        </p:tgtEl>
                                      </p:cBhvr>
                                      <p:to x="100000" y="95000"/>
                                    </p:animScale>
                                    <p:animScale>
                                      <p:cBhvr>
                                        <p:cTn id="70" dur="166" decel="50000">
                                          <p:stCondLst>
                                            <p:cond delay="1834"/>
                                          </p:stCondLst>
                                        </p:cTn>
                                        <p:tgtEl>
                                          <p:spTgt spid="1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16"/>
                                        </p:tgtEl>
                                        <p:attrNameLst>
                                          <p:attrName>ppt_x</p:attrName>
                                        </p:attrNameLst>
                                      </p:cBhvr>
                                      <p:tavLst>
                                        <p:tav tm="0">
                                          <p:val>
                                            <p:strVal val="ppt_x"/>
                                          </p:val>
                                        </p:tav>
                                        <p:tav tm="100000">
                                          <p:val>
                                            <p:strVal val="ppt_x"/>
                                          </p:val>
                                        </p:tav>
                                      </p:tavLst>
                                    </p:anim>
                                    <p:anim calcmode="lin" valueType="num">
                                      <p:cBhvr additive="base">
                                        <p:cTn id="75" dur="500"/>
                                        <p:tgtEl>
                                          <p:spTgt spid="16"/>
                                        </p:tgtEl>
                                        <p:attrNameLst>
                                          <p:attrName>ppt_y</p:attrName>
                                        </p:attrNameLst>
                                      </p:cBhvr>
                                      <p:tavLst>
                                        <p:tav tm="0">
                                          <p:val>
                                            <p:strVal val="ppt_y"/>
                                          </p:val>
                                        </p:tav>
                                        <p:tav tm="100000">
                                          <p:val>
                                            <p:strVal val="1+ppt_h/2"/>
                                          </p:val>
                                        </p:tav>
                                      </p:tavLst>
                                    </p:anim>
                                    <p:set>
                                      <p:cBhvr>
                                        <p:cTn id="76" dur="1" fill="hold">
                                          <p:stCondLst>
                                            <p:cond delay="499"/>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9" grpId="0" animBg="1"/>
      <p:bldP spid="10" grpId="0" animBg="1"/>
      <p:bldP spid="12" grpId="0" animBg="1"/>
      <p:bldP spid="13" grpId="0" animBg="1"/>
      <p:bldP spid="14" grpId="0" animBg="1"/>
      <p:bldP spid="16" grpId="0" animBg="1"/>
      <p:bldP spid="16" grpId="1" animBg="1"/>
      <p:bldP spid="17"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2789414"/>
            <a:ext cx="12192000" cy="38907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40" name="CuadroTexto 39">
            <a:extLst>
              <a:ext uri="{FF2B5EF4-FFF2-40B4-BE49-F238E27FC236}">
                <a16:creationId xmlns:a16="http://schemas.microsoft.com/office/drawing/2014/main" id="{434DD6FD-D042-404A-886D-7D828FA6CB89}"/>
              </a:ext>
            </a:extLst>
          </p:cNvPr>
          <p:cNvSpPr txBox="1"/>
          <p:nvPr/>
        </p:nvSpPr>
        <p:spPr>
          <a:xfrm>
            <a:off x="4054969" y="178768"/>
            <a:ext cx="7116515" cy="387735"/>
          </a:xfrm>
          <a:prstGeom prst="rect">
            <a:avLst/>
          </a:prstGeom>
          <a:noFill/>
        </p:spPr>
        <p:txBody>
          <a:bodyPr wrap="square" rtlCol="0">
            <a:spAutoFit/>
          </a:bodyPr>
          <a:lstStyle/>
          <a:p>
            <a:pPr algn="ctr">
              <a:lnSpc>
                <a:spcPct val="90000"/>
              </a:lnSpc>
              <a:defRPr/>
            </a:pPr>
            <a:r>
              <a:rPr lang="es-MX" sz="2133" b="1" dirty="0">
                <a:solidFill>
                  <a:srgbClr val="245178"/>
                </a:solidFill>
                <a:latin typeface="Myriad Pro" panose="020B0503030403020204" pitchFamily="34" charset="0"/>
                <a:cs typeface="Tahoma" panose="020B0604030504040204" pitchFamily="34" charset="0"/>
              </a:rPr>
              <a:t>Procedimiento de Seguimiento</a:t>
            </a:r>
            <a:endParaRPr lang="es-CR" sz="2133" dirty="0">
              <a:solidFill>
                <a:srgbClr val="245178"/>
              </a:solidFill>
              <a:latin typeface="Myriad Pro" panose="020B0503030403020204" pitchFamily="34" charset="0"/>
            </a:endParaRPr>
          </a:p>
        </p:txBody>
      </p:sp>
      <p:sp>
        <p:nvSpPr>
          <p:cNvPr id="39" name="CuadroTexto 38">
            <a:extLst>
              <a:ext uri="{FF2B5EF4-FFF2-40B4-BE49-F238E27FC236}">
                <a16:creationId xmlns:a16="http://schemas.microsoft.com/office/drawing/2014/main" id="{EFBBB4FA-09AD-FBFC-6294-3727E4C60099}"/>
              </a:ext>
            </a:extLst>
          </p:cNvPr>
          <p:cNvSpPr txBox="1"/>
          <p:nvPr/>
        </p:nvSpPr>
        <p:spPr>
          <a:xfrm rot="16200000">
            <a:off x="1195621" y="1269631"/>
            <a:ext cx="105092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err="1"/>
              <a:t>Adm</a:t>
            </a:r>
            <a:r>
              <a:rPr lang="es-CR" sz="1200" dirty="0"/>
              <a:t>. Base de Datos PGAI</a:t>
            </a:r>
          </a:p>
        </p:txBody>
      </p:sp>
      <p:sp>
        <p:nvSpPr>
          <p:cNvPr id="41" name="CuadroTexto 40">
            <a:extLst>
              <a:ext uri="{FF2B5EF4-FFF2-40B4-BE49-F238E27FC236}">
                <a16:creationId xmlns:a16="http://schemas.microsoft.com/office/drawing/2014/main" id="{27A83DD0-BA07-6A20-1714-40B3D8234578}"/>
              </a:ext>
            </a:extLst>
          </p:cNvPr>
          <p:cNvSpPr txBox="1"/>
          <p:nvPr/>
        </p:nvSpPr>
        <p:spPr>
          <a:xfrm rot="16200000">
            <a:off x="995596" y="4441455"/>
            <a:ext cx="1495425" cy="554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000" dirty="0"/>
              <a:t>Coordinador del Proceso de Producción y Consumo Sostenible</a:t>
            </a:r>
          </a:p>
        </p:txBody>
      </p:sp>
      <p:sp>
        <p:nvSpPr>
          <p:cNvPr id="42" name="CuadroTexto 41">
            <a:extLst>
              <a:ext uri="{FF2B5EF4-FFF2-40B4-BE49-F238E27FC236}">
                <a16:creationId xmlns:a16="http://schemas.microsoft.com/office/drawing/2014/main" id="{97ABB80C-DAA8-DF3E-CAFA-16C0DC9F0CBB}"/>
              </a:ext>
            </a:extLst>
          </p:cNvPr>
          <p:cNvSpPr txBox="1"/>
          <p:nvPr/>
        </p:nvSpPr>
        <p:spPr>
          <a:xfrm rot="16200000">
            <a:off x="1267059" y="3246067"/>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Evaluador PGAI</a:t>
            </a:r>
          </a:p>
        </p:txBody>
      </p:sp>
      <p:sp>
        <p:nvSpPr>
          <p:cNvPr id="43" name="CuadroTexto 42">
            <a:extLst>
              <a:ext uri="{FF2B5EF4-FFF2-40B4-BE49-F238E27FC236}">
                <a16:creationId xmlns:a16="http://schemas.microsoft.com/office/drawing/2014/main" id="{C5134CD9-BCDE-D135-014B-665F00E4C51D}"/>
              </a:ext>
            </a:extLst>
          </p:cNvPr>
          <p:cNvSpPr txBox="1"/>
          <p:nvPr/>
        </p:nvSpPr>
        <p:spPr>
          <a:xfrm rot="16200000">
            <a:off x="1233722" y="2291979"/>
            <a:ext cx="9779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Coordinador Com. PGAI</a:t>
            </a:r>
          </a:p>
        </p:txBody>
      </p:sp>
      <p:sp>
        <p:nvSpPr>
          <p:cNvPr id="44" name="CuadroTexto 43">
            <a:extLst>
              <a:ext uri="{FF2B5EF4-FFF2-40B4-BE49-F238E27FC236}">
                <a16:creationId xmlns:a16="http://schemas.microsoft.com/office/drawing/2014/main" id="{F4F83D73-9577-6866-0E09-6C1AB4C1A478}"/>
              </a:ext>
            </a:extLst>
          </p:cNvPr>
          <p:cNvSpPr txBox="1"/>
          <p:nvPr/>
        </p:nvSpPr>
        <p:spPr>
          <a:xfrm rot="16200000">
            <a:off x="1273409" y="5727330"/>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Asistente </a:t>
            </a:r>
            <a:r>
              <a:rPr lang="es-CR" sz="1200" dirty="0" err="1"/>
              <a:t>Adm</a:t>
            </a:r>
            <a:r>
              <a:rPr lang="es-CR" sz="1200" dirty="0"/>
              <a:t>.</a:t>
            </a:r>
          </a:p>
        </p:txBody>
      </p:sp>
      <p:sp>
        <p:nvSpPr>
          <p:cNvPr id="15" name="Proceso predefinido 1">
            <a:extLst>
              <a:ext uri="{FF2B5EF4-FFF2-40B4-BE49-F238E27FC236}">
                <a16:creationId xmlns:a16="http://schemas.microsoft.com/office/drawing/2014/main" id="{D1B8E48C-AD4E-D497-6C02-8A29C2497548}"/>
              </a:ext>
            </a:extLst>
          </p:cNvPr>
          <p:cNvSpPr/>
          <p:nvPr/>
        </p:nvSpPr>
        <p:spPr>
          <a:xfrm>
            <a:off x="2304490" y="1321907"/>
            <a:ext cx="8174037" cy="4957762"/>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sz="1600" dirty="0"/>
              <a:t>Análisis de la información aportada en el informe anual </a:t>
            </a:r>
          </a:p>
        </p:txBody>
      </p:sp>
      <p:sp>
        <p:nvSpPr>
          <p:cNvPr id="19" name="CuadroTexto 18">
            <a:extLst>
              <a:ext uri="{FF2B5EF4-FFF2-40B4-BE49-F238E27FC236}">
                <a16:creationId xmlns:a16="http://schemas.microsoft.com/office/drawing/2014/main" id="{357AAF05-41A2-FDC3-018B-4775532CD4E7}"/>
              </a:ext>
            </a:extLst>
          </p:cNvPr>
          <p:cNvSpPr txBox="1"/>
          <p:nvPr/>
        </p:nvSpPr>
        <p:spPr>
          <a:xfrm>
            <a:off x="5077852" y="807557"/>
            <a:ext cx="2317750"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dirty="0"/>
              <a:t>Fase Seguimiento</a:t>
            </a:r>
          </a:p>
        </p:txBody>
      </p:sp>
      <p:sp>
        <p:nvSpPr>
          <p:cNvPr id="20" name="Rectángulo: esquinas redondeadas 19">
            <a:extLst>
              <a:ext uri="{FF2B5EF4-FFF2-40B4-BE49-F238E27FC236}">
                <a16:creationId xmlns:a16="http://schemas.microsoft.com/office/drawing/2014/main" id="{37EFD187-3C6B-10EC-391C-75937315F978}"/>
              </a:ext>
            </a:extLst>
          </p:cNvPr>
          <p:cNvSpPr/>
          <p:nvPr/>
        </p:nvSpPr>
        <p:spPr>
          <a:xfrm>
            <a:off x="7274952" y="1580669"/>
            <a:ext cx="1978025" cy="93027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400" dirty="0"/>
              <a:t>Si tiene dudas de la información aportada, consulta al coordinador</a:t>
            </a:r>
            <a:endParaRPr lang="en-US" sz="1400" dirty="0"/>
          </a:p>
        </p:txBody>
      </p:sp>
      <p:sp>
        <p:nvSpPr>
          <p:cNvPr id="21" name="Rectángulo: esquinas redondeadas 20">
            <a:extLst>
              <a:ext uri="{FF2B5EF4-FFF2-40B4-BE49-F238E27FC236}">
                <a16:creationId xmlns:a16="http://schemas.microsoft.com/office/drawing/2014/main" id="{B8ABB48A-BA87-FD88-EB92-F381E0025572}"/>
              </a:ext>
            </a:extLst>
          </p:cNvPr>
          <p:cNvSpPr/>
          <p:nvPr/>
        </p:nvSpPr>
        <p:spPr>
          <a:xfrm>
            <a:off x="3409390" y="1639407"/>
            <a:ext cx="1668462" cy="7842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400" dirty="0"/>
              <a:t>Evaluador revisa el Informe Anual con sus adjuntos</a:t>
            </a:r>
            <a:endParaRPr lang="en-US" sz="1400" dirty="0"/>
          </a:p>
        </p:txBody>
      </p:sp>
      <p:sp>
        <p:nvSpPr>
          <p:cNvPr id="22" name="Rectángulo: esquinas redondeadas 21">
            <a:extLst>
              <a:ext uri="{FF2B5EF4-FFF2-40B4-BE49-F238E27FC236}">
                <a16:creationId xmlns:a16="http://schemas.microsoft.com/office/drawing/2014/main" id="{E4FF21FE-8BE6-A055-337A-52DC7E05CDF1}"/>
              </a:ext>
            </a:extLst>
          </p:cNvPr>
          <p:cNvSpPr/>
          <p:nvPr/>
        </p:nvSpPr>
        <p:spPr>
          <a:xfrm>
            <a:off x="3726890" y="4469919"/>
            <a:ext cx="1879600" cy="78105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400" dirty="0"/>
              <a:t>Evaluador completa la Hoja de Calificación</a:t>
            </a:r>
            <a:endParaRPr lang="en-US" sz="1400" dirty="0"/>
          </a:p>
        </p:txBody>
      </p:sp>
      <p:sp>
        <p:nvSpPr>
          <p:cNvPr id="23" name="Diagrama de flujo: proceso alternativo 22">
            <a:extLst>
              <a:ext uri="{FF2B5EF4-FFF2-40B4-BE49-F238E27FC236}">
                <a16:creationId xmlns:a16="http://schemas.microsoft.com/office/drawing/2014/main" id="{5B391BD6-7CB1-2C55-67E5-0C3B8238A647}"/>
              </a:ext>
            </a:extLst>
          </p:cNvPr>
          <p:cNvSpPr/>
          <p:nvPr/>
        </p:nvSpPr>
        <p:spPr>
          <a:xfrm>
            <a:off x="7613090" y="4546119"/>
            <a:ext cx="1641475" cy="704850"/>
          </a:xfrm>
          <a:prstGeom prst="flowChartAlternate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sz="1400" dirty="0"/>
              <a:t>El administrador de BD actualiza el semáforo de </a:t>
            </a:r>
            <a:r>
              <a:rPr lang="es-CR" sz="1400" dirty="0" err="1"/>
              <a:t>PGAIs</a:t>
            </a:r>
            <a:endParaRPr lang="en-US" sz="1400" dirty="0"/>
          </a:p>
        </p:txBody>
      </p:sp>
    </p:spTree>
    <p:extLst>
      <p:ext uri="{BB962C8B-B14F-4D97-AF65-F5344CB8AC3E}">
        <p14:creationId xmlns:p14="http://schemas.microsoft.com/office/powerpoint/2010/main" val="27784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ircle(in)">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0"/>
                                        <p:tgtEl>
                                          <p:spTgt spid="22"/>
                                        </p:tgtEl>
                                      </p:cBhvr>
                                    </p:animEffect>
                                    <p:anim calcmode="lin" valueType="num">
                                      <p:cBhvr>
                                        <p:cTn id="51" dur="2000" fill="hold"/>
                                        <p:tgtEl>
                                          <p:spTgt spid="22"/>
                                        </p:tgtEl>
                                        <p:attrNameLst>
                                          <p:attrName>ppt_w</p:attrName>
                                        </p:attrNameLst>
                                      </p:cBhvr>
                                      <p:tavLst>
                                        <p:tav tm="0" fmla="#ppt_w*sin(2.5*pi*$)">
                                          <p:val>
                                            <p:fltVal val="0"/>
                                          </p:val>
                                        </p:tav>
                                        <p:tav tm="100000">
                                          <p:val>
                                            <p:fltVal val="1"/>
                                          </p:val>
                                        </p:tav>
                                      </p:tavLst>
                                    </p:anim>
                                    <p:anim calcmode="lin" valueType="num">
                                      <p:cBhvr>
                                        <p:cTn id="52"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15"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EB4C4E0-0CEA-44D5-BD49-316B4CA3DEBC}"/>
              </a:ext>
            </a:extLst>
          </p:cNvPr>
          <p:cNvSpPr/>
          <p:nvPr/>
        </p:nvSpPr>
        <p:spPr>
          <a:xfrm>
            <a:off x="0" y="2789414"/>
            <a:ext cx="12192000" cy="3890785"/>
          </a:xfrm>
          <a:prstGeom prst="rect">
            <a:avLst/>
          </a:prstGeom>
          <a:solidFill>
            <a:srgbClr val="E2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p>
        </p:txBody>
      </p:sp>
      <p:pic>
        <p:nvPicPr>
          <p:cNvPr id="2" name="Imagen 1">
            <a:extLst>
              <a:ext uri="{FF2B5EF4-FFF2-40B4-BE49-F238E27FC236}">
                <a16:creationId xmlns:a16="http://schemas.microsoft.com/office/drawing/2014/main" id="{5BA90F6D-C2DA-4AED-B662-7091B475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FD66077F-B5D9-43BE-B5AD-F94E3A0B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 y="0"/>
            <a:ext cx="12196317" cy="6858000"/>
          </a:xfrm>
          <a:prstGeom prst="rect">
            <a:avLst/>
          </a:prstGeom>
        </p:spPr>
      </p:pic>
      <p:sp>
        <p:nvSpPr>
          <p:cNvPr id="4" name="Elipse 3">
            <a:extLst>
              <a:ext uri="{FF2B5EF4-FFF2-40B4-BE49-F238E27FC236}">
                <a16:creationId xmlns:a16="http://schemas.microsoft.com/office/drawing/2014/main" id="{B55B298D-D783-4CD2-A34C-0107B6D65BB2}"/>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5" name="Imagen 4">
            <a:extLst>
              <a:ext uri="{FF2B5EF4-FFF2-40B4-BE49-F238E27FC236}">
                <a16:creationId xmlns:a16="http://schemas.microsoft.com/office/drawing/2014/main" id="{5682E589-BFEC-4102-9C75-293942BDE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3" y="1058333"/>
            <a:ext cx="491068" cy="491068"/>
          </a:xfrm>
          <a:prstGeom prst="rect">
            <a:avLst/>
          </a:prstGeom>
        </p:spPr>
      </p:pic>
      <p:sp>
        <p:nvSpPr>
          <p:cNvPr id="40" name="CuadroTexto 39">
            <a:extLst>
              <a:ext uri="{FF2B5EF4-FFF2-40B4-BE49-F238E27FC236}">
                <a16:creationId xmlns:a16="http://schemas.microsoft.com/office/drawing/2014/main" id="{434DD6FD-D042-404A-886D-7D828FA6CB89}"/>
              </a:ext>
            </a:extLst>
          </p:cNvPr>
          <p:cNvSpPr txBox="1"/>
          <p:nvPr/>
        </p:nvSpPr>
        <p:spPr>
          <a:xfrm>
            <a:off x="4054969" y="178768"/>
            <a:ext cx="7116515" cy="387735"/>
          </a:xfrm>
          <a:prstGeom prst="rect">
            <a:avLst/>
          </a:prstGeom>
          <a:noFill/>
        </p:spPr>
        <p:txBody>
          <a:bodyPr wrap="square" rtlCol="0">
            <a:spAutoFit/>
          </a:bodyPr>
          <a:lstStyle/>
          <a:p>
            <a:pPr algn="ctr">
              <a:lnSpc>
                <a:spcPct val="90000"/>
              </a:lnSpc>
              <a:defRPr/>
            </a:pPr>
            <a:r>
              <a:rPr lang="es-MX" sz="2133" b="1" dirty="0">
                <a:solidFill>
                  <a:srgbClr val="245178"/>
                </a:solidFill>
                <a:latin typeface="Myriad Pro" panose="020B0503030403020204" pitchFamily="34" charset="0"/>
                <a:cs typeface="Tahoma" panose="020B0604030504040204" pitchFamily="34" charset="0"/>
              </a:rPr>
              <a:t>Procedimiento de Seguimiento</a:t>
            </a:r>
            <a:endParaRPr lang="es-CR" sz="2133" dirty="0">
              <a:solidFill>
                <a:srgbClr val="245178"/>
              </a:solidFill>
              <a:latin typeface="Myriad Pro" panose="020B0503030403020204" pitchFamily="34" charset="0"/>
            </a:endParaRPr>
          </a:p>
        </p:txBody>
      </p:sp>
      <p:sp>
        <p:nvSpPr>
          <p:cNvPr id="39" name="CuadroTexto 38">
            <a:extLst>
              <a:ext uri="{FF2B5EF4-FFF2-40B4-BE49-F238E27FC236}">
                <a16:creationId xmlns:a16="http://schemas.microsoft.com/office/drawing/2014/main" id="{EFBBB4FA-09AD-FBFC-6294-3727E4C60099}"/>
              </a:ext>
            </a:extLst>
          </p:cNvPr>
          <p:cNvSpPr txBox="1"/>
          <p:nvPr/>
        </p:nvSpPr>
        <p:spPr>
          <a:xfrm rot="16200000">
            <a:off x="1195621" y="1269631"/>
            <a:ext cx="105092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err="1"/>
              <a:t>Adm</a:t>
            </a:r>
            <a:r>
              <a:rPr lang="es-CR" sz="1200" dirty="0"/>
              <a:t>. Base de Datos PGAI</a:t>
            </a:r>
          </a:p>
        </p:txBody>
      </p:sp>
      <p:sp>
        <p:nvSpPr>
          <p:cNvPr id="41" name="CuadroTexto 40">
            <a:extLst>
              <a:ext uri="{FF2B5EF4-FFF2-40B4-BE49-F238E27FC236}">
                <a16:creationId xmlns:a16="http://schemas.microsoft.com/office/drawing/2014/main" id="{27A83DD0-BA07-6A20-1714-40B3D8234578}"/>
              </a:ext>
            </a:extLst>
          </p:cNvPr>
          <p:cNvSpPr txBox="1"/>
          <p:nvPr/>
        </p:nvSpPr>
        <p:spPr>
          <a:xfrm rot="16200000">
            <a:off x="995596" y="4441455"/>
            <a:ext cx="1495425" cy="554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000" dirty="0"/>
              <a:t>Coordinador del Proceso de Producción y Consumo Sostenible</a:t>
            </a:r>
          </a:p>
        </p:txBody>
      </p:sp>
      <p:sp>
        <p:nvSpPr>
          <p:cNvPr id="42" name="CuadroTexto 41">
            <a:extLst>
              <a:ext uri="{FF2B5EF4-FFF2-40B4-BE49-F238E27FC236}">
                <a16:creationId xmlns:a16="http://schemas.microsoft.com/office/drawing/2014/main" id="{97ABB80C-DAA8-DF3E-CAFA-16C0DC9F0CBB}"/>
              </a:ext>
            </a:extLst>
          </p:cNvPr>
          <p:cNvSpPr txBox="1"/>
          <p:nvPr/>
        </p:nvSpPr>
        <p:spPr>
          <a:xfrm rot="16200000">
            <a:off x="1267059" y="3246067"/>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Evaluador PGAI</a:t>
            </a:r>
          </a:p>
        </p:txBody>
      </p:sp>
      <p:sp>
        <p:nvSpPr>
          <p:cNvPr id="43" name="CuadroTexto 42">
            <a:extLst>
              <a:ext uri="{FF2B5EF4-FFF2-40B4-BE49-F238E27FC236}">
                <a16:creationId xmlns:a16="http://schemas.microsoft.com/office/drawing/2014/main" id="{C5134CD9-BCDE-D135-014B-665F00E4C51D}"/>
              </a:ext>
            </a:extLst>
          </p:cNvPr>
          <p:cNvSpPr txBox="1"/>
          <p:nvPr/>
        </p:nvSpPr>
        <p:spPr>
          <a:xfrm rot="16200000">
            <a:off x="1233722" y="2291979"/>
            <a:ext cx="9779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Coordinador Com. PGAI</a:t>
            </a:r>
          </a:p>
        </p:txBody>
      </p:sp>
      <p:sp>
        <p:nvSpPr>
          <p:cNvPr id="44" name="CuadroTexto 43">
            <a:extLst>
              <a:ext uri="{FF2B5EF4-FFF2-40B4-BE49-F238E27FC236}">
                <a16:creationId xmlns:a16="http://schemas.microsoft.com/office/drawing/2014/main" id="{F4F83D73-9577-6866-0E09-6C1AB4C1A478}"/>
              </a:ext>
            </a:extLst>
          </p:cNvPr>
          <p:cNvSpPr txBox="1"/>
          <p:nvPr/>
        </p:nvSpPr>
        <p:spPr>
          <a:xfrm rot="16200000">
            <a:off x="1273409" y="5727330"/>
            <a:ext cx="885825"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R" sz="1200" dirty="0"/>
              <a:t>Asistente </a:t>
            </a:r>
            <a:r>
              <a:rPr lang="es-CR" sz="1200" dirty="0" err="1"/>
              <a:t>Adm</a:t>
            </a:r>
            <a:r>
              <a:rPr lang="es-CR" sz="1200" dirty="0"/>
              <a:t>.</a:t>
            </a:r>
          </a:p>
        </p:txBody>
      </p:sp>
      <p:sp>
        <p:nvSpPr>
          <p:cNvPr id="3" name="Proceso predefinido 1">
            <a:extLst>
              <a:ext uri="{FF2B5EF4-FFF2-40B4-BE49-F238E27FC236}">
                <a16:creationId xmlns:a16="http://schemas.microsoft.com/office/drawing/2014/main" id="{F7E7C841-7FB5-10A4-2E15-91B4D1E84D8A}"/>
              </a:ext>
            </a:extLst>
          </p:cNvPr>
          <p:cNvSpPr/>
          <p:nvPr/>
        </p:nvSpPr>
        <p:spPr>
          <a:xfrm>
            <a:off x="2197109" y="1329842"/>
            <a:ext cx="8174299" cy="4958057"/>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anchor="ctr"/>
          <a:lstStyle>
            <a:defPPr>
              <a:defRPr lang="es-E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s-CR" sz="1600" dirty="0"/>
              <a:t>Notificación de sugerencias y apelación</a:t>
            </a:r>
          </a:p>
        </p:txBody>
      </p:sp>
      <p:sp>
        <p:nvSpPr>
          <p:cNvPr id="8" name="CuadroTexto 49">
            <a:extLst>
              <a:ext uri="{FF2B5EF4-FFF2-40B4-BE49-F238E27FC236}">
                <a16:creationId xmlns:a16="http://schemas.microsoft.com/office/drawing/2014/main" id="{4036CE2A-60AB-4A8D-2D00-3A969728C2A1}"/>
              </a:ext>
            </a:extLst>
          </p:cNvPr>
          <p:cNvSpPr txBox="1"/>
          <p:nvPr/>
        </p:nvSpPr>
        <p:spPr>
          <a:xfrm>
            <a:off x="4970422" y="815492"/>
            <a:ext cx="23178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s-E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s-CR" dirty="0"/>
              <a:t>Fase Post Seguimiento</a:t>
            </a:r>
          </a:p>
        </p:txBody>
      </p:sp>
      <p:sp>
        <p:nvSpPr>
          <p:cNvPr id="11" name="Rectángulo: esquinas redondeadas 10">
            <a:extLst>
              <a:ext uri="{FF2B5EF4-FFF2-40B4-BE49-F238E27FC236}">
                <a16:creationId xmlns:a16="http://schemas.microsoft.com/office/drawing/2014/main" id="{157253D7-1B83-60FF-F6B3-E052FC0A40CA}"/>
              </a:ext>
            </a:extLst>
          </p:cNvPr>
          <p:cNvSpPr/>
          <p:nvPr/>
        </p:nvSpPr>
        <p:spPr>
          <a:xfrm>
            <a:off x="6763297" y="2092776"/>
            <a:ext cx="2260077" cy="115969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es-E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s-CR" sz="1400" dirty="0"/>
              <a:t>Coordinador del Proceso y Dirección de DIGECA revisan y notifican finalmente a la institución</a:t>
            </a:r>
            <a:endParaRPr lang="en-US" sz="1400" dirty="0"/>
          </a:p>
        </p:txBody>
      </p:sp>
      <p:sp>
        <p:nvSpPr>
          <p:cNvPr id="15" name="Diagrama de flujo: proceso alternativo 14">
            <a:extLst>
              <a:ext uri="{FF2B5EF4-FFF2-40B4-BE49-F238E27FC236}">
                <a16:creationId xmlns:a16="http://schemas.microsoft.com/office/drawing/2014/main" id="{F9AA170C-DFD6-E768-A80B-5940BE42E47D}"/>
              </a:ext>
            </a:extLst>
          </p:cNvPr>
          <p:cNvSpPr/>
          <p:nvPr/>
        </p:nvSpPr>
        <p:spPr>
          <a:xfrm>
            <a:off x="3739177" y="2205987"/>
            <a:ext cx="1640264" cy="70465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defPPr>
              <a:defRPr lang="es-E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s-CR" sz="1400" dirty="0"/>
              <a:t>El evaluador realiza la Nota de realimentación</a:t>
            </a:r>
            <a:endParaRPr lang="en-US" sz="1400" dirty="0"/>
          </a:p>
        </p:txBody>
      </p:sp>
      <p:sp>
        <p:nvSpPr>
          <p:cNvPr id="19" name="Diagrama de flujo: proceso alternativo 18">
            <a:extLst>
              <a:ext uri="{FF2B5EF4-FFF2-40B4-BE49-F238E27FC236}">
                <a16:creationId xmlns:a16="http://schemas.microsoft.com/office/drawing/2014/main" id="{79ACE23F-7A53-48F0-BC98-D564AF7821C6}"/>
              </a:ext>
            </a:extLst>
          </p:cNvPr>
          <p:cNvSpPr/>
          <p:nvPr/>
        </p:nvSpPr>
        <p:spPr>
          <a:xfrm>
            <a:off x="4851670" y="4614250"/>
            <a:ext cx="2865176" cy="70465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defPPr>
              <a:defRPr lang="es-E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s-CR" sz="1400" dirty="0"/>
              <a:t>En caso de revocatoria o apelación, el proceso se devuelve para realizar correcciones si fuera el caso</a:t>
            </a:r>
            <a:endParaRPr lang="en-US" sz="1400" dirty="0"/>
          </a:p>
        </p:txBody>
      </p:sp>
    </p:spTree>
    <p:extLst>
      <p:ext uri="{BB962C8B-B14F-4D97-AF65-F5344CB8AC3E}">
        <p14:creationId xmlns:p14="http://schemas.microsoft.com/office/powerpoint/2010/main" val="22620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ircle(in)">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3" grpId="0" animBg="1"/>
      <p:bldP spid="8" grpId="0" animBg="1"/>
      <p:bldP spid="11" grpId="0" animBg="1"/>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EC4831A-D600-4CA6-A013-5732CC8CB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392199" cy="6858000"/>
          </a:xfrm>
          <a:prstGeom prst="rect">
            <a:avLst/>
          </a:prstGeom>
        </p:spPr>
      </p:pic>
      <p:pic>
        <p:nvPicPr>
          <p:cNvPr id="2" name="Imagen 1">
            <a:extLst>
              <a:ext uri="{FF2B5EF4-FFF2-40B4-BE49-F238E27FC236}">
                <a16:creationId xmlns:a16="http://schemas.microsoft.com/office/drawing/2014/main" id="{DF4D74F1-5A81-40AE-BE95-0315C80A2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7" y="0"/>
            <a:ext cx="12166767" cy="6858000"/>
          </a:xfrm>
          <a:prstGeom prst="rect">
            <a:avLst/>
          </a:prstGeom>
        </p:spPr>
      </p:pic>
      <p:pic>
        <p:nvPicPr>
          <p:cNvPr id="3" name="Imagen 2">
            <a:extLst>
              <a:ext uri="{FF2B5EF4-FFF2-40B4-BE49-F238E27FC236}">
                <a16:creationId xmlns:a16="http://schemas.microsoft.com/office/drawing/2014/main" id="{B7024DE9-0557-454F-97C5-BB129E77A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17"/>
            <a:ext cx="12192000" cy="6855967"/>
          </a:xfrm>
          <a:prstGeom prst="rect">
            <a:avLst/>
          </a:prstGeom>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AF211A4D-34A5-4B7B-83E5-3C3859E6F8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89" y="1378368"/>
            <a:ext cx="4657353" cy="5303531"/>
          </a:xfrm>
          <a:prstGeom prst="rect">
            <a:avLst/>
          </a:prstGeom>
        </p:spPr>
      </p:pic>
      <p:sp>
        <p:nvSpPr>
          <p:cNvPr id="14" name="CuadroTexto 13">
            <a:extLst>
              <a:ext uri="{FF2B5EF4-FFF2-40B4-BE49-F238E27FC236}">
                <a16:creationId xmlns:a16="http://schemas.microsoft.com/office/drawing/2014/main" id="{598FC128-BFB2-4558-9CD7-703314E868C3}"/>
              </a:ext>
            </a:extLst>
          </p:cNvPr>
          <p:cNvSpPr txBox="1"/>
          <p:nvPr/>
        </p:nvSpPr>
        <p:spPr>
          <a:xfrm>
            <a:off x="4191000" y="130580"/>
            <a:ext cx="7001933" cy="420564"/>
          </a:xfrm>
          <a:prstGeom prst="rect">
            <a:avLst/>
          </a:prstGeom>
          <a:noFill/>
        </p:spPr>
        <p:txBody>
          <a:bodyPr wrap="square" rtlCol="0">
            <a:spAutoFit/>
          </a:bodyPr>
          <a:lstStyle/>
          <a:p>
            <a:pPr algn="ctr"/>
            <a:r>
              <a:rPr lang="es-CR" sz="2133" b="1" dirty="0">
                <a:solidFill>
                  <a:srgbClr val="245178"/>
                </a:solidFill>
                <a:latin typeface="Myriad Pro" panose="020B0503030403020204" pitchFamily="34" charset="0"/>
              </a:rPr>
              <a:t>Situación anterior</a:t>
            </a:r>
            <a:endParaRPr lang="es-CR" sz="2133" b="1" dirty="0">
              <a:solidFill>
                <a:srgbClr val="245178"/>
              </a:solidFill>
            </a:endParaRPr>
          </a:p>
        </p:txBody>
      </p:sp>
      <p:grpSp>
        <p:nvGrpSpPr>
          <p:cNvPr id="19" name="Grupo 18">
            <a:extLst>
              <a:ext uri="{FF2B5EF4-FFF2-40B4-BE49-F238E27FC236}">
                <a16:creationId xmlns:a16="http://schemas.microsoft.com/office/drawing/2014/main" id="{EDD617DD-767F-4954-8CD5-AC51DE83EC13}"/>
              </a:ext>
            </a:extLst>
          </p:cNvPr>
          <p:cNvGrpSpPr/>
          <p:nvPr/>
        </p:nvGrpSpPr>
        <p:grpSpPr>
          <a:xfrm>
            <a:off x="5924754" y="2934392"/>
            <a:ext cx="3052071" cy="2930149"/>
            <a:chOff x="4443565" y="2200794"/>
            <a:chExt cx="2289053" cy="2197612"/>
          </a:xfrm>
        </p:grpSpPr>
        <p:pic>
          <p:nvPicPr>
            <p:cNvPr id="9" name="Imagen 8">
              <a:extLst>
                <a:ext uri="{FF2B5EF4-FFF2-40B4-BE49-F238E27FC236}">
                  <a16:creationId xmlns:a16="http://schemas.microsoft.com/office/drawing/2014/main" id="{42444240-5526-43FC-8973-AEF3BC03C2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565" y="2200794"/>
              <a:ext cx="2289053" cy="2197612"/>
            </a:xfrm>
            <a:prstGeom prst="rect">
              <a:avLst/>
            </a:prstGeom>
            <a:effectLst>
              <a:outerShdw blurRad="50800" dist="38100" dir="5400000" algn="t" rotWithShape="0">
                <a:prstClr val="black">
                  <a:alpha val="40000"/>
                </a:prstClr>
              </a:outerShdw>
            </a:effectLst>
          </p:spPr>
        </p:pic>
        <p:sp>
          <p:nvSpPr>
            <p:cNvPr id="16" name="CuadroTexto 15">
              <a:extLst>
                <a:ext uri="{FF2B5EF4-FFF2-40B4-BE49-F238E27FC236}">
                  <a16:creationId xmlns:a16="http://schemas.microsoft.com/office/drawing/2014/main" id="{9F89D289-6D71-413B-8C94-05C82CDDA188}"/>
                </a:ext>
              </a:extLst>
            </p:cNvPr>
            <p:cNvSpPr txBox="1"/>
            <p:nvPr/>
          </p:nvSpPr>
          <p:spPr>
            <a:xfrm>
              <a:off x="4892274" y="2953408"/>
              <a:ext cx="1327150" cy="900247"/>
            </a:xfrm>
            <a:prstGeom prst="rect">
              <a:avLst/>
            </a:prstGeom>
            <a:noFill/>
          </p:spPr>
          <p:txBody>
            <a:bodyPr wrap="square" rtlCol="0">
              <a:spAutoFit/>
            </a:bodyPr>
            <a:lstStyle/>
            <a:p>
              <a:pPr algn="ctr"/>
              <a:r>
                <a:rPr lang="es-CR" sz="2400" b="1" dirty="0">
                  <a:solidFill>
                    <a:srgbClr val="245178"/>
                  </a:solidFill>
                  <a:latin typeface="Myriad Pro" panose="020B0503030403020204" pitchFamily="34" charset="0"/>
                </a:rPr>
                <a:t>Tiempos de entrega diferentes</a:t>
              </a:r>
              <a:endParaRPr lang="es-CR" sz="2400" dirty="0">
                <a:solidFill>
                  <a:srgbClr val="245178"/>
                </a:solidFill>
                <a:latin typeface="Myriad Pro" panose="020B0503030403020204" pitchFamily="34" charset="0"/>
              </a:endParaRPr>
            </a:p>
          </p:txBody>
        </p:sp>
      </p:grpSp>
      <p:grpSp>
        <p:nvGrpSpPr>
          <p:cNvPr id="20" name="Grupo 19">
            <a:extLst>
              <a:ext uri="{FF2B5EF4-FFF2-40B4-BE49-F238E27FC236}">
                <a16:creationId xmlns:a16="http://schemas.microsoft.com/office/drawing/2014/main" id="{553B5A08-6EF8-4E74-ABA2-9977EEF74015}"/>
              </a:ext>
            </a:extLst>
          </p:cNvPr>
          <p:cNvGrpSpPr/>
          <p:nvPr/>
        </p:nvGrpSpPr>
        <p:grpSpPr>
          <a:xfrm>
            <a:off x="8594757" y="2934393"/>
            <a:ext cx="3052071" cy="2930150"/>
            <a:chOff x="6446067" y="2200794"/>
            <a:chExt cx="2289053" cy="2197612"/>
          </a:xfrm>
        </p:grpSpPr>
        <p:pic>
          <p:nvPicPr>
            <p:cNvPr id="11" name="Imagen 10">
              <a:extLst>
                <a:ext uri="{FF2B5EF4-FFF2-40B4-BE49-F238E27FC236}">
                  <a16:creationId xmlns:a16="http://schemas.microsoft.com/office/drawing/2014/main" id="{D6E81D0F-2B98-49F7-A27C-661367385A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6067" y="2200794"/>
              <a:ext cx="2289053" cy="2197612"/>
            </a:xfrm>
            <a:prstGeom prst="rect">
              <a:avLst/>
            </a:prstGeom>
            <a:effectLst>
              <a:outerShdw blurRad="50800" dist="38100" dir="5400000" algn="t" rotWithShape="0">
                <a:prstClr val="black">
                  <a:alpha val="40000"/>
                </a:prstClr>
              </a:outerShdw>
            </a:effectLst>
          </p:spPr>
        </p:pic>
        <p:sp>
          <p:nvSpPr>
            <p:cNvPr id="17" name="CuadroTexto 16">
              <a:extLst>
                <a:ext uri="{FF2B5EF4-FFF2-40B4-BE49-F238E27FC236}">
                  <a16:creationId xmlns:a16="http://schemas.microsoft.com/office/drawing/2014/main" id="{A4FF1571-D0B8-417B-A56A-78A2C9F3AE48}"/>
                </a:ext>
              </a:extLst>
            </p:cNvPr>
            <p:cNvSpPr txBox="1"/>
            <p:nvPr/>
          </p:nvSpPr>
          <p:spPr>
            <a:xfrm>
              <a:off x="6892501" y="3094205"/>
              <a:ext cx="1502199" cy="623248"/>
            </a:xfrm>
            <a:prstGeom prst="rect">
              <a:avLst/>
            </a:prstGeom>
            <a:noFill/>
          </p:spPr>
          <p:txBody>
            <a:bodyPr wrap="square" rtlCol="0">
              <a:spAutoFit/>
            </a:bodyPr>
            <a:lstStyle/>
            <a:p>
              <a:pPr algn="ctr"/>
              <a:r>
                <a:rPr lang="es-CR" sz="2400" b="1" dirty="0">
                  <a:solidFill>
                    <a:schemeClr val="bg1"/>
                  </a:solidFill>
                  <a:latin typeface="Myriad Pro" panose="020B0503030403020204" pitchFamily="34" charset="0"/>
                </a:rPr>
                <a:t>Información duplicada</a:t>
              </a:r>
              <a:endParaRPr lang="es-CR" sz="2400" dirty="0">
                <a:solidFill>
                  <a:schemeClr val="bg1"/>
                </a:solidFill>
                <a:latin typeface="Myriad Pro" panose="020B0503030403020204" pitchFamily="34" charset="0"/>
              </a:endParaRPr>
            </a:p>
          </p:txBody>
        </p:sp>
      </p:grpSp>
      <p:grpSp>
        <p:nvGrpSpPr>
          <p:cNvPr id="18" name="Grupo 17">
            <a:extLst>
              <a:ext uri="{FF2B5EF4-FFF2-40B4-BE49-F238E27FC236}">
                <a16:creationId xmlns:a16="http://schemas.microsoft.com/office/drawing/2014/main" id="{95066100-A7A7-4635-A3F2-2BDFE378BE17}"/>
              </a:ext>
            </a:extLst>
          </p:cNvPr>
          <p:cNvGrpSpPr/>
          <p:nvPr/>
        </p:nvGrpSpPr>
        <p:grpSpPr>
          <a:xfrm>
            <a:off x="7164013" y="1201585"/>
            <a:ext cx="3052071" cy="2930149"/>
            <a:chOff x="5373009" y="901188"/>
            <a:chExt cx="2289053" cy="2197612"/>
          </a:xfrm>
        </p:grpSpPr>
        <p:pic>
          <p:nvPicPr>
            <p:cNvPr id="13" name="Imagen 12">
              <a:extLst>
                <a:ext uri="{FF2B5EF4-FFF2-40B4-BE49-F238E27FC236}">
                  <a16:creationId xmlns:a16="http://schemas.microsoft.com/office/drawing/2014/main" id="{B88625F1-5F15-419D-9BE4-A54C7F4A1F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3009" y="901188"/>
              <a:ext cx="2289053" cy="2197612"/>
            </a:xfrm>
            <a:prstGeom prst="rect">
              <a:avLst/>
            </a:prstGeom>
            <a:effectLst>
              <a:outerShdw blurRad="50800" dist="38100" dir="5400000" algn="t" rotWithShape="0">
                <a:prstClr val="black">
                  <a:alpha val="40000"/>
                </a:prstClr>
              </a:outerShdw>
            </a:effectLst>
          </p:spPr>
        </p:pic>
        <p:sp>
          <p:nvSpPr>
            <p:cNvPr id="15" name="CuadroTexto 14">
              <a:extLst>
                <a:ext uri="{FF2B5EF4-FFF2-40B4-BE49-F238E27FC236}">
                  <a16:creationId xmlns:a16="http://schemas.microsoft.com/office/drawing/2014/main" id="{A725160C-57D3-4C84-BC80-714EE7CB2250}"/>
                </a:ext>
              </a:extLst>
            </p:cNvPr>
            <p:cNvSpPr txBox="1"/>
            <p:nvPr/>
          </p:nvSpPr>
          <p:spPr>
            <a:xfrm>
              <a:off x="5833891" y="1391727"/>
              <a:ext cx="1327150" cy="900247"/>
            </a:xfrm>
            <a:prstGeom prst="rect">
              <a:avLst/>
            </a:prstGeom>
            <a:noFill/>
          </p:spPr>
          <p:txBody>
            <a:bodyPr wrap="square" rtlCol="0">
              <a:spAutoFit/>
            </a:bodyPr>
            <a:lstStyle/>
            <a:p>
              <a:pPr algn="ctr"/>
              <a:r>
                <a:rPr lang="es-CR" sz="2400" b="1" dirty="0">
                  <a:solidFill>
                    <a:schemeClr val="bg1"/>
                  </a:solidFill>
                  <a:latin typeface="Myriad Pro" panose="020B0503030403020204" pitchFamily="34" charset="0"/>
                </a:rPr>
                <a:t>Entrega de informes diferentes</a:t>
              </a:r>
              <a:endParaRPr lang="es-CR" sz="2400" dirty="0">
                <a:solidFill>
                  <a:schemeClr val="bg1"/>
                </a:solidFill>
                <a:latin typeface="Myriad Pro" panose="020B0503030403020204" pitchFamily="34" charset="0"/>
              </a:endParaRPr>
            </a:p>
          </p:txBody>
        </p:sp>
      </p:grpSp>
      <p:sp>
        <p:nvSpPr>
          <p:cNvPr id="21" name="Elipse 20">
            <a:extLst>
              <a:ext uri="{FF2B5EF4-FFF2-40B4-BE49-F238E27FC236}">
                <a16:creationId xmlns:a16="http://schemas.microsoft.com/office/drawing/2014/main" id="{14943158-ABFF-438A-BA2C-AFD69D8EE0B9}"/>
              </a:ext>
            </a:extLst>
          </p:cNvPr>
          <p:cNvSpPr/>
          <p:nvPr/>
        </p:nvSpPr>
        <p:spPr>
          <a:xfrm>
            <a:off x="128695" y="844974"/>
            <a:ext cx="942703" cy="942703"/>
          </a:xfrm>
          <a:prstGeom prst="ellipse">
            <a:avLst/>
          </a:prstGeom>
          <a:solidFill>
            <a:srgbClr val="E2DFD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a:noFill/>
            </a:endParaRPr>
          </a:p>
        </p:txBody>
      </p:sp>
      <p:pic>
        <p:nvPicPr>
          <p:cNvPr id="4" name="Imagen 3">
            <a:extLst>
              <a:ext uri="{FF2B5EF4-FFF2-40B4-BE49-F238E27FC236}">
                <a16:creationId xmlns:a16="http://schemas.microsoft.com/office/drawing/2014/main" id="{4BCC5B06-D160-4330-A068-4FE9E79C4A23}"/>
              </a:ext>
            </a:extLst>
          </p:cNvPr>
          <p:cNvPicPr>
            <a:picLocks noChangeAspect="1"/>
          </p:cNvPicPr>
          <p:nvPr/>
        </p:nvPicPr>
        <p:blipFill>
          <a:blip r:embed="rId9"/>
          <a:stretch>
            <a:fillRect/>
          </a:stretch>
        </p:blipFill>
        <p:spPr>
          <a:xfrm>
            <a:off x="6882403" y="844974"/>
            <a:ext cx="3824283" cy="5421146"/>
          </a:xfrm>
          <a:prstGeom prst="rect">
            <a:avLst/>
          </a:prstGeom>
        </p:spPr>
      </p:pic>
      <p:pic>
        <p:nvPicPr>
          <p:cNvPr id="6" name="Imagen 5">
            <a:extLst>
              <a:ext uri="{FF2B5EF4-FFF2-40B4-BE49-F238E27FC236}">
                <a16:creationId xmlns:a16="http://schemas.microsoft.com/office/drawing/2014/main" id="{A8D79DB8-EB29-4AE1-99ED-C2E1D98CE981}"/>
              </a:ext>
            </a:extLst>
          </p:cNvPr>
          <p:cNvPicPr>
            <a:picLocks noChangeAspect="1"/>
          </p:cNvPicPr>
          <p:nvPr/>
        </p:nvPicPr>
        <p:blipFill>
          <a:blip r:embed="rId10"/>
          <a:stretch>
            <a:fillRect/>
          </a:stretch>
        </p:blipFill>
        <p:spPr>
          <a:xfrm>
            <a:off x="5717031" y="1617502"/>
            <a:ext cx="5858366" cy="4395524"/>
          </a:xfrm>
          <a:prstGeom prst="rect">
            <a:avLst/>
          </a:prstGeom>
        </p:spPr>
      </p:pic>
    </p:spTree>
    <p:extLst>
      <p:ext uri="{BB962C8B-B14F-4D97-AF65-F5344CB8AC3E}">
        <p14:creationId xmlns:p14="http://schemas.microsoft.com/office/powerpoint/2010/main" val="137677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1593</Words>
  <Application>Microsoft Office PowerPoint</Application>
  <PresentationFormat>Panorámica</PresentationFormat>
  <Paragraphs>214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Myriad Pro</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Douglas Urena Cybillo</dc:creator>
  <cp:lastModifiedBy>Frank Urena Cubillo</cp:lastModifiedBy>
  <cp:revision>20</cp:revision>
  <dcterms:created xsi:type="dcterms:W3CDTF">2022-10-27T15:01:55Z</dcterms:created>
  <dcterms:modified xsi:type="dcterms:W3CDTF">2022-11-28T19:25:36Z</dcterms:modified>
</cp:coreProperties>
</file>